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  <p:sldMasterId id="2147483669" r:id="rId2"/>
  </p:sldMasterIdLst>
  <p:notesMasterIdLst>
    <p:notesMasterId r:id="rId7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</p:sldIdLst>
  <p:sldSz cx="9144000" cy="6858000" type="screen4x3"/>
  <p:notesSz cx="7102475" cy="10234613"/>
  <p:embeddedFontLst>
    <p:embeddedFont>
      <p:font typeface="Calibri" pitchFamily="34" charset="0"/>
      <p:regular r:id="rId78"/>
      <p:bold r:id="rId79"/>
      <p:italic r:id="rId80"/>
      <p:boldItalic r:id="rId81"/>
    </p:embeddedFont>
    <p:embeddedFont>
      <p:font typeface="Tahoma" pitchFamily="34" charset="0"/>
      <p:regular r:id="rId82"/>
      <p:bold r:id="rId83"/>
    </p:embeddedFont>
    <p:embeddedFont>
      <p:font typeface="Lucida Sans" pitchFamily="34" charset="0"/>
      <p:regular r:id="rId84"/>
      <p:bold r:id="rId85"/>
      <p:italic r:id="rId86"/>
      <p:boldItalic r:id="rId87"/>
    </p:embeddedFont>
    <p:embeddedFont>
      <p:font typeface="Verdana" pitchFamily="34" charset="0"/>
      <p:regular r:id="rId88"/>
      <p:bold r:id="rId89"/>
      <p:italic r:id="rId90"/>
      <p:boldItalic r:id="rId9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4" d="100"/>
          <a:sy n="74" d="100"/>
        </p:scale>
        <p:origin x="-1254" y="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font" Target="fonts/font7.fntdata"/><Relationship Id="rId89" Type="http://schemas.openxmlformats.org/officeDocument/2006/relationships/font" Target="fonts/font12.fntdata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font" Target="fonts/font2.fntdata"/><Relationship Id="rId5" Type="http://schemas.openxmlformats.org/officeDocument/2006/relationships/slide" Target="slides/slide3.xml"/><Relationship Id="rId90" Type="http://schemas.openxmlformats.org/officeDocument/2006/relationships/font" Target="fonts/font13.fntdata"/><Relationship Id="rId95" Type="http://schemas.openxmlformats.org/officeDocument/2006/relationships/tableStyles" Target="tableStyle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font" Target="fonts/font3.fntdata"/><Relationship Id="rId85" Type="http://schemas.openxmlformats.org/officeDocument/2006/relationships/font" Target="fonts/font8.fntdata"/><Relationship Id="rId93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font" Target="fonts/font6.fntdata"/><Relationship Id="rId88" Type="http://schemas.openxmlformats.org/officeDocument/2006/relationships/font" Target="fonts/font11.fntdata"/><Relationship Id="rId91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font" Target="fonts/font1.fntdata"/><Relationship Id="rId81" Type="http://schemas.openxmlformats.org/officeDocument/2006/relationships/font" Target="fonts/font4.fntdata"/><Relationship Id="rId86" Type="http://schemas.openxmlformats.org/officeDocument/2006/relationships/font" Target="fonts/font9.fntdata"/><Relationship Id="rId9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font" Target="fonts/font10.fntdata"/><Relationship Id="rId61" Type="http://schemas.openxmlformats.org/officeDocument/2006/relationships/slide" Target="slides/slide59.xml"/><Relationship Id="rId82" Type="http://schemas.openxmlformats.org/officeDocument/2006/relationships/font" Target="fonts/font5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7739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3092" y="0"/>
            <a:ext cx="3077739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3775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106"/>
            <a:ext cx="3077739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fr-FR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020125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1:notes"/>
          <p:cNvSpPr txBox="1">
            <a:spLocks noGrp="1"/>
          </p:cNvSpPr>
          <p:nvPr>
            <p:ph type="body" idx="1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2" name="Google Shape;152;p1:notes"/>
          <p:cNvSpPr txBox="1">
            <a:spLocks noGrp="1"/>
          </p:cNvSpPr>
          <p:nvPr>
            <p:ph type="sldNum" idx="12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0:notes"/>
          <p:cNvSpPr txBox="1">
            <a:spLocks noGrp="1"/>
          </p:cNvSpPr>
          <p:nvPr>
            <p:ph type="body" idx="1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0" name="Google Shape;28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p11:notes"/>
          <p:cNvSpPr txBox="1">
            <a:spLocks noGrp="1"/>
          </p:cNvSpPr>
          <p:nvPr>
            <p:ph type="body" idx="1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7" name="Google Shape;307;p11:notes"/>
          <p:cNvSpPr txBox="1">
            <a:spLocks noGrp="1"/>
          </p:cNvSpPr>
          <p:nvPr>
            <p:ph type="sldNum" idx="12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2:notes"/>
          <p:cNvSpPr txBox="1">
            <a:spLocks noGrp="1"/>
          </p:cNvSpPr>
          <p:nvPr>
            <p:ph type="body" idx="1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4" name="Google Shape;31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3:notes"/>
          <p:cNvSpPr txBox="1">
            <a:spLocks noGrp="1"/>
          </p:cNvSpPr>
          <p:nvPr>
            <p:ph type="body" idx="1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7" name="Google Shape;32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" name="Google Shape;335;p14:notes"/>
          <p:cNvSpPr txBox="1">
            <a:spLocks noGrp="1"/>
          </p:cNvSpPr>
          <p:nvPr>
            <p:ph type="body" idx="1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6" name="Google Shape;336;p14:notes"/>
          <p:cNvSpPr txBox="1">
            <a:spLocks noGrp="1"/>
          </p:cNvSpPr>
          <p:nvPr>
            <p:ph type="sldNum" idx="12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5:notes"/>
          <p:cNvSpPr txBox="1">
            <a:spLocks noGrp="1"/>
          </p:cNvSpPr>
          <p:nvPr>
            <p:ph type="body" idx="1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3" name="Google Shape;34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6:notes"/>
          <p:cNvSpPr txBox="1">
            <a:spLocks noGrp="1"/>
          </p:cNvSpPr>
          <p:nvPr>
            <p:ph type="body" idx="1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6" name="Google Shape;35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83e2d31af3_0_67:notes"/>
          <p:cNvSpPr txBox="1">
            <a:spLocks noGrp="1"/>
          </p:cNvSpPr>
          <p:nvPr>
            <p:ph type="body" idx="1"/>
          </p:nvPr>
        </p:nvSpPr>
        <p:spPr>
          <a:xfrm>
            <a:off x="710248" y="4861441"/>
            <a:ext cx="5682000" cy="46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5" name="Google Shape;365;g83e2d31af3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5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83e2d31af3_0_101:notes"/>
          <p:cNvSpPr txBox="1">
            <a:spLocks noGrp="1"/>
          </p:cNvSpPr>
          <p:nvPr>
            <p:ph type="body" idx="1"/>
          </p:nvPr>
        </p:nvSpPr>
        <p:spPr>
          <a:xfrm>
            <a:off x="710248" y="4861441"/>
            <a:ext cx="5682000" cy="46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9" name="Google Shape;379;g83e2d31af3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3e2d31af3_0_84:notes"/>
          <p:cNvSpPr txBox="1">
            <a:spLocks noGrp="1"/>
          </p:cNvSpPr>
          <p:nvPr>
            <p:ph type="body" idx="1"/>
          </p:nvPr>
        </p:nvSpPr>
        <p:spPr>
          <a:xfrm>
            <a:off x="710248" y="4861441"/>
            <a:ext cx="5682000" cy="46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5" name="Google Shape;395;g83e2d31af3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2:notes"/>
          <p:cNvSpPr txBox="1">
            <a:spLocks noGrp="1"/>
          </p:cNvSpPr>
          <p:nvPr>
            <p:ph type="body" idx="1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3" name="Google Shape;163;p2:notes"/>
          <p:cNvSpPr txBox="1">
            <a:spLocks noGrp="1"/>
          </p:cNvSpPr>
          <p:nvPr>
            <p:ph type="sldNum" idx="12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83e2d31af3_0_120:notes"/>
          <p:cNvSpPr txBox="1">
            <a:spLocks noGrp="1"/>
          </p:cNvSpPr>
          <p:nvPr>
            <p:ph type="body" idx="1"/>
          </p:nvPr>
        </p:nvSpPr>
        <p:spPr>
          <a:xfrm>
            <a:off x="710248" y="4861441"/>
            <a:ext cx="5682000" cy="46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3" name="Google Shape;413;g83e2d31af3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8:notes"/>
          <p:cNvSpPr txBox="1">
            <a:spLocks noGrp="1"/>
          </p:cNvSpPr>
          <p:nvPr>
            <p:ph type="body" idx="1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Cette primitive permet de créer un nœud externe contenant une valeur et retourne sa position en mémoire. 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/>
              <a:t>Cette fonction permet de creer et retourner un arbre d'un seul element*/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/>
              <a:t>/*                 dont la racine contient l'information etudiant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900">
                <a:solidFill>
                  <a:srgbClr val="21252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Son rôle est de créer l'élément à l'aide de la fonction </a:t>
            </a:r>
            <a:r>
              <a:rPr lang="fr-FR" sz="900" i="1">
                <a:solidFill>
                  <a:srgbClr val="21252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malloc</a:t>
            </a:r>
            <a:r>
              <a:rPr lang="fr-FR" sz="900">
                <a:solidFill>
                  <a:srgbClr val="21252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d'initialiser ses champs :data avec la valeur désirée (passé en paramètre à la fonction), d'initialiser les deux pointeurs à NULL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4" name="Google Shape;43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9:notes"/>
          <p:cNvSpPr txBox="1">
            <a:spLocks noGrp="1"/>
          </p:cNvSpPr>
          <p:nvPr>
            <p:ph type="body" idx="1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1" name="Google Shape;44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8" name="Google Shape;448;p20:notes"/>
          <p:cNvSpPr txBox="1">
            <a:spLocks noGrp="1"/>
          </p:cNvSpPr>
          <p:nvPr>
            <p:ph type="body" idx="1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9" name="Google Shape;449;p20:notes"/>
          <p:cNvSpPr txBox="1">
            <a:spLocks noGrp="1"/>
          </p:cNvSpPr>
          <p:nvPr>
            <p:ph type="sldNum" idx="12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1:notes"/>
          <p:cNvSpPr txBox="1">
            <a:spLocks noGrp="1"/>
          </p:cNvSpPr>
          <p:nvPr>
            <p:ph type="body" idx="1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/>
              <a:t>Cette fonction permet d'inserer un noeud dont l'informtion */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/>
              <a:t>/*                 etudiant en feuille de l'arbre 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6" name="Google Shape;45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2:notes"/>
          <p:cNvSpPr txBox="1">
            <a:spLocks noGrp="1"/>
          </p:cNvSpPr>
          <p:nvPr>
            <p:ph type="body" idx="1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3" name="Google Shape;46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3:notes"/>
          <p:cNvSpPr txBox="1">
            <a:spLocks noGrp="1"/>
          </p:cNvSpPr>
          <p:nvPr>
            <p:ph type="body" idx="1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2" name="Google Shape;47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4:notes"/>
          <p:cNvSpPr txBox="1">
            <a:spLocks noGrp="1"/>
          </p:cNvSpPr>
          <p:nvPr>
            <p:ph type="body" idx="1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9" name="Google Shape;47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6" name="Google Shape;486;p25:notes"/>
          <p:cNvSpPr txBox="1">
            <a:spLocks noGrp="1"/>
          </p:cNvSpPr>
          <p:nvPr>
            <p:ph type="body" idx="1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7" name="Google Shape;487;p25:notes"/>
          <p:cNvSpPr txBox="1">
            <a:spLocks noGrp="1"/>
          </p:cNvSpPr>
          <p:nvPr>
            <p:ph type="sldNum" idx="12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6:notes"/>
          <p:cNvSpPr txBox="1">
            <a:spLocks noGrp="1"/>
          </p:cNvSpPr>
          <p:nvPr>
            <p:ph type="body" idx="1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4" name="Google Shape;49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 txBox="1">
            <a:spLocks noGrp="1"/>
          </p:cNvSpPr>
          <p:nvPr>
            <p:ph type="body" idx="1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1" name="Google Shape;501;p27:notes"/>
          <p:cNvSpPr txBox="1">
            <a:spLocks noGrp="1"/>
          </p:cNvSpPr>
          <p:nvPr>
            <p:ph type="body" idx="1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2" name="Google Shape;502;p27:notes"/>
          <p:cNvSpPr txBox="1">
            <a:spLocks noGrp="1"/>
          </p:cNvSpPr>
          <p:nvPr>
            <p:ph type="sldNum" idx="12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8:notes"/>
          <p:cNvSpPr txBox="1">
            <a:spLocks noGrp="1"/>
          </p:cNvSpPr>
          <p:nvPr>
            <p:ph type="body" idx="1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9" name="Google Shape;50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6" name="Google Shape;516;p29:notes"/>
          <p:cNvSpPr txBox="1">
            <a:spLocks noGrp="1"/>
          </p:cNvSpPr>
          <p:nvPr>
            <p:ph type="body" idx="1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7" name="Google Shape;517;p29:notes"/>
          <p:cNvSpPr txBox="1">
            <a:spLocks noGrp="1"/>
          </p:cNvSpPr>
          <p:nvPr>
            <p:ph type="sldNum" idx="12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0:notes"/>
          <p:cNvSpPr txBox="1">
            <a:spLocks noGrp="1"/>
          </p:cNvSpPr>
          <p:nvPr>
            <p:ph type="body" idx="1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4" name="Google Shape;52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1:notes"/>
          <p:cNvSpPr txBox="1">
            <a:spLocks noGrp="1"/>
          </p:cNvSpPr>
          <p:nvPr>
            <p:ph type="body" idx="1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2" name="Google Shape;53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2:notes"/>
          <p:cNvSpPr txBox="1">
            <a:spLocks noGrp="1"/>
          </p:cNvSpPr>
          <p:nvPr>
            <p:ph type="body" idx="1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0" name="Google Shape;54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3:notes"/>
          <p:cNvSpPr txBox="1">
            <a:spLocks noGrp="1"/>
          </p:cNvSpPr>
          <p:nvPr>
            <p:ph type="body" idx="1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8" name="Google Shape;54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4:notes"/>
          <p:cNvSpPr txBox="1">
            <a:spLocks noGrp="1"/>
          </p:cNvSpPr>
          <p:nvPr>
            <p:ph type="body" idx="1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6" name="Google Shape;55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5:notes"/>
          <p:cNvSpPr txBox="1">
            <a:spLocks noGrp="1"/>
          </p:cNvSpPr>
          <p:nvPr>
            <p:ph type="body" idx="1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4" name="Google Shape;564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6:notes"/>
          <p:cNvSpPr txBox="1">
            <a:spLocks noGrp="1"/>
          </p:cNvSpPr>
          <p:nvPr>
            <p:ph type="body" idx="1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2" name="Google Shape;57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4:notes"/>
          <p:cNvSpPr txBox="1">
            <a:spLocks noGrp="1"/>
          </p:cNvSpPr>
          <p:nvPr>
            <p:ph type="body" idx="1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8" name="Google Shape;178;p4:notes"/>
          <p:cNvSpPr txBox="1">
            <a:spLocks noGrp="1"/>
          </p:cNvSpPr>
          <p:nvPr>
            <p:ph type="sldNum" idx="12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4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7:notes"/>
          <p:cNvSpPr txBox="1">
            <a:spLocks noGrp="1"/>
          </p:cNvSpPr>
          <p:nvPr>
            <p:ph type="body" idx="1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0" name="Google Shape;580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8:notes"/>
          <p:cNvSpPr txBox="1">
            <a:spLocks noGrp="1"/>
          </p:cNvSpPr>
          <p:nvPr>
            <p:ph type="body" idx="1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8" name="Google Shape;58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9:notes"/>
          <p:cNvSpPr txBox="1">
            <a:spLocks noGrp="1"/>
          </p:cNvSpPr>
          <p:nvPr>
            <p:ph type="body" idx="1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6" name="Google Shape;596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40:notes"/>
          <p:cNvSpPr txBox="1">
            <a:spLocks noGrp="1"/>
          </p:cNvSpPr>
          <p:nvPr>
            <p:ph type="body" idx="1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4" name="Google Shape;604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41:notes"/>
          <p:cNvSpPr txBox="1">
            <a:spLocks noGrp="1"/>
          </p:cNvSpPr>
          <p:nvPr>
            <p:ph type="body" idx="1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3" name="Google Shape;613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0" name="Google Shape;620;p42:notes"/>
          <p:cNvSpPr txBox="1">
            <a:spLocks noGrp="1"/>
          </p:cNvSpPr>
          <p:nvPr>
            <p:ph type="body" idx="1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1" name="Google Shape;621;p42:notes"/>
          <p:cNvSpPr txBox="1">
            <a:spLocks noGrp="1"/>
          </p:cNvSpPr>
          <p:nvPr>
            <p:ph type="sldNum" idx="12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45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43:notes"/>
          <p:cNvSpPr txBox="1">
            <a:spLocks noGrp="1"/>
          </p:cNvSpPr>
          <p:nvPr>
            <p:ph type="body" idx="1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8" name="Google Shape;628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44:notes"/>
          <p:cNvSpPr txBox="1">
            <a:spLocks noGrp="1"/>
          </p:cNvSpPr>
          <p:nvPr>
            <p:ph type="body" idx="1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6" name="Google Shape;636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45:notes"/>
          <p:cNvSpPr txBox="1">
            <a:spLocks noGrp="1"/>
          </p:cNvSpPr>
          <p:nvPr>
            <p:ph type="body" idx="1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4" name="Google Shape;644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6:notes"/>
          <p:cNvSpPr txBox="1">
            <a:spLocks noGrp="1"/>
          </p:cNvSpPr>
          <p:nvPr>
            <p:ph type="body" idx="1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2" name="Google Shape;652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:notes"/>
          <p:cNvSpPr txBox="1">
            <a:spLocks noGrp="1"/>
          </p:cNvSpPr>
          <p:nvPr>
            <p:ph type="body" idx="1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5" name="Google Shape;1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47:notes"/>
          <p:cNvSpPr txBox="1">
            <a:spLocks noGrp="1"/>
          </p:cNvSpPr>
          <p:nvPr>
            <p:ph type="body" idx="1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0" name="Google Shape;660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48:notes"/>
          <p:cNvSpPr txBox="1">
            <a:spLocks noGrp="1"/>
          </p:cNvSpPr>
          <p:nvPr>
            <p:ph type="body" idx="1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8" name="Google Shape;668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49:notes"/>
          <p:cNvSpPr txBox="1">
            <a:spLocks noGrp="1"/>
          </p:cNvSpPr>
          <p:nvPr>
            <p:ph type="body" idx="1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76" name="Google Shape;676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50:notes"/>
          <p:cNvSpPr txBox="1">
            <a:spLocks noGrp="1"/>
          </p:cNvSpPr>
          <p:nvPr>
            <p:ph type="body" idx="1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4" name="Google Shape;684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51:notes"/>
          <p:cNvSpPr txBox="1">
            <a:spLocks noGrp="1"/>
          </p:cNvSpPr>
          <p:nvPr>
            <p:ph type="body" idx="1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2" name="Google Shape;692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52:notes"/>
          <p:cNvSpPr txBox="1">
            <a:spLocks noGrp="1"/>
          </p:cNvSpPr>
          <p:nvPr>
            <p:ph type="body" idx="1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0" name="Google Shape;700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53:notes"/>
          <p:cNvSpPr txBox="1">
            <a:spLocks noGrp="1"/>
          </p:cNvSpPr>
          <p:nvPr>
            <p:ph type="body" idx="1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8" name="Google Shape;708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54:notes"/>
          <p:cNvSpPr txBox="1">
            <a:spLocks noGrp="1"/>
          </p:cNvSpPr>
          <p:nvPr>
            <p:ph type="body" idx="1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17" name="Google Shape;717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55:notes"/>
          <p:cNvSpPr txBox="1">
            <a:spLocks noGrp="1"/>
          </p:cNvSpPr>
          <p:nvPr>
            <p:ph type="body" idx="1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5" name="Google Shape;725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3" name="Google Shape;733;p56:notes"/>
          <p:cNvSpPr txBox="1">
            <a:spLocks noGrp="1"/>
          </p:cNvSpPr>
          <p:nvPr>
            <p:ph type="body" idx="1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4" name="Google Shape;734;p56:notes"/>
          <p:cNvSpPr txBox="1">
            <a:spLocks noGrp="1"/>
          </p:cNvSpPr>
          <p:nvPr>
            <p:ph type="sldNum" idx="12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59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p6:notes"/>
          <p:cNvSpPr txBox="1">
            <a:spLocks noGrp="1"/>
          </p:cNvSpPr>
          <p:nvPr>
            <p:ph type="body" idx="1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9" name="Google Shape;199;p6:notes"/>
          <p:cNvSpPr txBox="1">
            <a:spLocks noGrp="1"/>
          </p:cNvSpPr>
          <p:nvPr>
            <p:ph type="sldNum" idx="12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6</a:t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57:notes"/>
          <p:cNvSpPr txBox="1">
            <a:spLocks noGrp="1"/>
          </p:cNvSpPr>
          <p:nvPr>
            <p:ph type="body" idx="1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1" name="Google Shape;741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58:notes"/>
          <p:cNvSpPr txBox="1">
            <a:spLocks noGrp="1"/>
          </p:cNvSpPr>
          <p:nvPr>
            <p:ph type="body" idx="1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9" name="Google Shape;749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59:notes"/>
          <p:cNvSpPr txBox="1">
            <a:spLocks noGrp="1"/>
          </p:cNvSpPr>
          <p:nvPr>
            <p:ph type="body" idx="1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57" name="Google Shape;757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60:notes"/>
          <p:cNvSpPr txBox="1">
            <a:spLocks noGrp="1"/>
          </p:cNvSpPr>
          <p:nvPr>
            <p:ph type="body" idx="1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65" name="Google Shape;765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61:notes"/>
          <p:cNvSpPr txBox="1">
            <a:spLocks noGrp="1"/>
          </p:cNvSpPr>
          <p:nvPr>
            <p:ph type="body" idx="1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73" name="Google Shape;773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62:notes"/>
          <p:cNvSpPr txBox="1">
            <a:spLocks noGrp="1"/>
          </p:cNvSpPr>
          <p:nvPr>
            <p:ph type="body" idx="1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1" name="Google Shape;781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63:notes"/>
          <p:cNvSpPr txBox="1">
            <a:spLocks noGrp="1"/>
          </p:cNvSpPr>
          <p:nvPr>
            <p:ph type="body" idx="1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9" name="Google Shape;789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64:notes"/>
          <p:cNvSpPr txBox="1">
            <a:spLocks noGrp="1"/>
          </p:cNvSpPr>
          <p:nvPr>
            <p:ph type="body" idx="1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97" name="Google Shape;797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65:notes"/>
          <p:cNvSpPr txBox="1">
            <a:spLocks noGrp="1"/>
          </p:cNvSpPr>
          <p:nvPr>
            <p:ph type="body" idx="1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5" name="Google Shape;805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66:notes"/>
          <p:cNvSpPr txBox="1">
            <a:spLocks noGrp="1"/>
          </p:cNvSpPr>
          <p:nvPr>
            <p:ph type="body" idx="1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13" name="Google Shape;813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:notes"/>
          <p:cNvSpPr txBox="1">
            <a:spLocks noGrp="1"/>
          </p:cNvSpPr>
          <p:nvPr>
            <p:ph type="body" idx="1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6" name="Google Shape;20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67:notes"/>
          <p:cNvSpPr txBox="1">
            <a:spLocks noGrp="1"/>
          </p:cNvSpPr>
          <p:nvPr>
            <p:ph type="body" idx="1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1" name="Google Shape;821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68:notes"/>
          <p:cNvSpPr txBox="1">
            <a:spLocks noGrp="1"/>
          </p:cNvSpPr>
          <p:nvPr>
            <p:ph type="body" idx="1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30" name="Google Shape;830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7" name="Google Shape;837;p85:notes"/>
          <p:cNvSpPr txBox="1">
            <a:spLocks noGrp="1"/>
          </p:cNvSpPr>
          <p:nvPr>
            <p:ph type="body" idx="1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38" name="Google Shape;838;p85:notes"/>
          <p:cNvSpPr txBox="1">
            <a:spLocks noGrp="1"/>
          </p:cNvSpPr>
          <p:nvPr>
            <p:ph type="sldNum" idx="12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72</a:t>
            </a:fld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86:notes"/>
          <p:cNvSpPr txBox="1">
            <a:spLocks noGrp="1"/>
          </p:cNvSpPr>
          <p:nvPr>
            <p:ph type="body" idx="1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45" name="Google Shape;845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87:notes"/>
          <p:cNvSpPr txBox="1">
            <a:spLocks noGrp="1"/>
          </p:cNvSpPr>
          <p:nvPr>
            <p:ph type="body" idx="1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52" name="Google Shape;852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8:notes"/>
          <p:cNvSpPr txBox="1">
            <a:spLocks noGrp="1"/>
          </p:cNvSpPr>
          <p:nvPr>
            <p:ph type="body" idx="1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1" name="Google Shape;2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9:notes"/>
          <p:cNvSpPr txBox="1">
            <a:spLocks noGrp="1"/>
          </p:cNvSpPr>
          <p:nvPr>
            <p:ph type="body" idx="1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8" name="Google Shape;24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0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8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56" name="Google Shape;156;p2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1</a:t>
            </a:fld>
            <a:endParaRPr/>
          </a:p>
        </p:txBody>
      </p:sp>
      <p:pic>
        <p:nvPicPr>
          <p:cNvPr id="157" name="Google Shape;157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 txBox="1"/>
          <p:nvPr/>
        </p:nvSpPr>
        <p:spPr>
          <a:xfrm>
            <a:off x="141195" y="2281173"/>
            <a:ext cx="9002806" cy="2433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fr-FR" sz="4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Arbres Binaires de Recherche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lang="fr-FR" sz="15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Programmation Procédurale 2</a:t>
            </a:r>
            <a:endParaRPr sz="15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898930" y="4000504"/>
            <a:ext cx="7467835" cy="1696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endParaRPr sz="1440" b="1" i="0" u="none" strike="noStrike" cap="none" dirty="0">
              <a:solidFill>
                <a:schemeClr val="dk1"/>
              </a:solidFill>
              <a:latin typeface="Aparajita"/>
              <a:ea typeface="Aparajita"/>
              <a:cs typeface="Aparajita"/>
              <a:sym typeface="Aparajita"/>
            </a:endParaRPr>
          </a:p>
          <a:p>
            <a:pPr marL="228600" marR="0" lvl="0" indent="-22860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None/>
            </a:pPr>
            <a:endParaRPr sz="1120" b="1" i="0" u="none" strike="noStrike" cap="none" dirty="0">
              <a:solidFill>
                <a:schemeClr val="dk1"/>
              </a:solidFill>
              <a:latin typeface="Aparajita"/>
              <a:ea typeface="Aparajita"/>
              <a:cs typeface="Aparajita"/>
              <a:sym typeface="Aparajita"/>
            </a:endParaRPr>
          </a:p>
          <a:p>
            <a:pPr marL="228600" marR="0" lvl="0" indent="-22860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1" i="0" u="none" strike="noStrike" cap="none" dirty="0">
              <a:solidFill>
                <a:schemeClr val="dk1"/>
              </a:solidFill>
              <a:latin typeface="Aparajita"/>
              <a:ea typeface="Aparajita"/>
              <a:cs typeface="Aparajita"/>
              <a:sym typeface="Aparajita"/>
            </a:endParaRPr>
          </a:p>
          <a:p>
            <a:pPr marL="228600" marR="0" lvl="0" indent="-22860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20"/>
              <a:buFont typeface="Arial"/>
              <a:buNone/>
            </a:pPr>
            <a:endParaRPr sz="152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20"/>
              <a:buFont typeface="Arial"/>
              <a:buNone/>
            </a:pPr>
            <a:r>
              <a:rPr lang="fr-FR" sz="152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Equipe Algorithmique &amp; Programmation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20"/>
              <a:buFont typeface="Arial"/>
              <a:buNone/>
            </a:pPr>
            <a:r>
              <a:rPr lang="fr-FR" sz="152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Année universitaire :</a:t>
            </a:r>
            <a:r>
              <a:rPr lang="fr-FR" sz="152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2022-2023</a:t>
            </a:r>
            <a:endParaRPr sz="152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2"/>
          <p:cNvSpPr txBox="1"/>
          <p:nvPr/>
        </p:nvSpPr>
        <p:spPr>
          <a:xfrm>
            <a:off x="285720" y="1571588"/>
            <a:ext cx="8572528" cy="528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Noto Sans Symbols"/>
              <a:buChar char="⮚"/>
            </a:pPr>
            <a:r>
              <a:rPr lang="fr-FR" sz="16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Profondeur (Hauteur) d’un arbre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just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fr-FR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C’est le niveau maximum dans cet arbre.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fr-FR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Profondeur de l’arbre suivant =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Noto Sans Symbols"/>
              <a:buChar char="⮚"/>
            </a:pPr>
            <a:r>
              <a:rPr lang="fr-FR" sz="16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Degré d’un nœud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01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fr-FR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Le degré d’un nœud est égal au nombre de ses fils.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fr-FR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fr-FR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Degré de (A = 2, B =2, C = 2, E= 0, H=2)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sng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Noto Sans Symbols"/>
              <a:buChar char="⮚"/>
            </a:pPr>
            <a:r>
              <a:rPr lang="fr-FR" sz="16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Degré d’un arbre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01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fr-FR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C’est le degré maximum de ses nœuds.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fr-FR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 degré d’un arbre binaire est égal à 2.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fr-FR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 le degré d’un arbre est égal à </a:t>
            </a:r>
            <a:r>
              <a:rPr lang="fr-FR"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fr-FR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l’arbre est dit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fr-FR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-FR"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N-aire</a:t>
            </a:r>
            <a:r>
              <a:rPr lang="fr-FR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1270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just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32"/>
          <p:cNvSpPr/>
          <p:nvPr/>
        </p:nvSpPr>
        <p:spPr>
          <a:xfrm>
            <a:off x="6215074" y="5072074"/>
            <a:ext cx="2469181" cy="53300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Degré de l’arbre =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4" name="Google Shape;284;p32"/>
          <p:cNvGrpSpPr/>
          <p:nvPr/>
        </p:nvGrpSpPr>
        <p:grpSpPr>
          <a:xfrm>
            <a:off x="6000760" y="1785926"/>
            <a:ext cx="2455859" cy="3033284"/>
            <a:chOff x="6423769" y="377756"/>
            <a:chExt cx="3141873" cy="3083483"/>
          </a:xfrm>
        </p:grpSpPr>
        <p:sp>
          <p:nvSpPr>
            <p:cNvPr id="285" name="Google Shape;285;p32"/>
            <p:cNvSpPr/>
            <p:nvPr/>
          </p:nvSpPr>
          <p:spPr>
            <a:xfrm>
              <a:off x="7703275" y="377756"/>
              <a:ext cx="559558" cy="471681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fr-FR" sz="1800" b="1" i="0" u="none" strike="noStrike" cap="none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2"/>
            <p:cNvSpPr/>
            <p:nvPr/>
          </p:nvSpPr>
          <p:spPr>
            <a:xfrm>
              <a:off x="6880735" y="1394440"/>
              <a:ext cx="559558" cy="471681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fr-FR" sz="1800" b="1" i="0" u="none" strike="noStrike" cap="none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B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2"/>
            <p:cNvSpPr/>
            <p:nvPr/>
          </p:nvSpPr>
          <p:spPr>
            <a:xfrm>
              <a:off x="8434422" y="1394440"/>
              <a:ext cx="559558" cy="471681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fr-FR" sz="1800" b="1" i="0" u="none" strike="noStrike" cap="none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2"/>
            <p:cNvSpPr/>
            <p:nvPr/>
          </p:nvSpPr>
          <p:spPr>
            <a:xfrm>
              <a:off x="6423769" y="2120642"/>
              <a:ext cx="559558" cy="471681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fr-FR" sz="1800" b="1" i="0" u="none" strike="noStrike" cap="none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32"/>
            <p:cNvSpPr/>
            <p:nvPr/>
          </p:nvSpPr>
          <p:spPr>
            <a:xfrm>
              <a:off x="7429095" y="2120642"/>
              <a:ext cx="559558" cy="471681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fr-FR" sz="1800" b="1" i="0" u="none" strike="noStrike" cap="none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F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2"/>
            <p:cNvSpPr/>
            <p:nvPr/>
          </p:nvSpPr>
          <p:spPr>
            <a:xfrm>
              <a:off x="9006084" y="2124949"/>
              <a:ext cx="559558" cy="471681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fr-FR" sz="1800" b="1" i="0" u="none" strike="noStrike" cap="none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I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2"/>
            <p:cNvSpPr/>
            <p:nvPr/>
          </p:nvSpPr>
          <p:spPr>
            <a:xfrm>
              <a:off x="8232356" y="2148713"/>
              <a:ext cx="559558" cy="471681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fr-FR" sz="1800" b="1" i="0" u="none" strike="noStrike" cap="none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H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7970293" y="2989558"/>
              <a:ext cx="559558" cy="471681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fr-FR" sz="1800" b="1" i="0" u="none" strike="noStrike" cap="none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8734236" y="2967603"/>
              <a:ext cx="559558" cy="471681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fr-FR" sz="1800" b="1" i="0" u="none" strike="noStrike" cap="none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M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4" name="Google Shape;294;p32"/>
            <p:cNvCxnSpPr>
              <a:stCxn id="285" idx="3"/>
            </p:cNvCxnSpPr>
            <p:nvPr/>
          </p:nvCxnSpPr>
          <p:spPr>
            <a:xfrm flipH="1">
              <a:off x="7154920" y="780361"/>
              <a:ext cx="630300" cy="6141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95" name="Google Shape;295;p32"/>
            <p:cNvCxnSpPr>
              <a:stCxn id="285" idx="5"/>
            </p:cNvCxnSpPr>
            <p:nvPr/>
          </p:nvCxnSpPr>
          <p:spPr>
            <a:xfrm>
              <a:off x="8180888" y="780361"/>
              <a:ext cx="520500" cy="6141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96" name="Google Shape;296;p32"/>
            <p:cNvCxnSpPr>
              <a:stCxn id="286" idx="3"/>
              <a:endCxn id="288" idx="0"/>
            </p:cNvCxnSpPr>
            <p:nvPr/>
          </p:nvCxnSpPr>
          <p:spPr>
            <a:xfrm flipH="1">
              <a:off x="6703480" y="1797045"/>
              <a:ext cx="259200" cy="32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97" name="Google Shape;297;p32"/>
            <p:cNvCxnSpPr>
              <a:stCxn id="286" idx="5"/>
              <a:endCxn id="289" idx="0"/>
            </p:cNvCxnSpPr>
            <p:nvPr/>
          </p:nvCxnSpPr>
          <p:spPr>
            <a:xfrm>
              <a:off x="7358348" y="1797045"/>
              <a:ext cx="350400" cy="32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98" name="Google Shape;298;p32"/>
            <p:cNvCxnSpPr>
              <a:endCxn id="291" idx="1"/>
            </p:cNvCxnSpPr>
            <p:nvPr/>
          </p:nvCxnSpPr>
          <p:spPr>
            <a:xfrm flipH="1">
              <a:off x="8314301" y="1830189"/>
              <a:ext cx="211500" cy="387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99" name="Google Shape;299;p32"/>
            <p:cNvCxnSpPr/>
            <p:nvPr/>
          </p:nvCxnSpPr>
          <p:spPr>
            <a:xfrm rot="-5400000" flipH="1">
              <a:off x="8842759" y="1870452"/>
              <a:ext cx="353736" cy="29188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00" name="Google Shape;300;p32"/>
            <p:cNvCxnSpPr>
              <a:endCxn id="292" idx="0"/>
            </p:cNvCxnSpPr>
            <p:nvPr/>
          </p:nvCxnSpPr>
          <p:spPr>
            <a:xfrm flipH="1">
              <a:off x="8250072" y="2567158"/>
              <a:ext cx="113100" cy="422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01" name="Google Shape;301;p32"/>
            <p:cNvCxnSpPr>
              <a:stCxn id="291" idx="5"/>
              <a:endCxn id="293" idx="0"/>
            </p:cNvCxnSpPr>
            <p:nvPr/>
          </p:nvCxnSpPr>
          <p:spPr>
            <a:xfrm>
              <a:off x="8709969" y="2551318"/>
              <a:ext cx="303900" cy="416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302" name="Google Shape;302;p32"/>
          <p:cNvSpPr txBox="1"/>
          <p:nvPr/>
        </p:nvSpPr>
        <p:spPr>
          <a:xfrm>
            <a:off x="971195" y="644624"/>
            <a:ext cx="634968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fr-FR" sz="40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Mesures sur les arbres(2)</a:t>
            </a:r>
            <a:r>
              <a:rPr lang="fr-FR" sz="4000" b="0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​</a:t>
            </a:r>
            <a:endParaRPr sz="4000" b="0" i="0" u="none" strike="noStrike" cap="non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3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3"/>
          <p:cNvSpPr txBox="1"/>
          <p:nvPr/>
        </p:nvSpPr>
        <p:spPr>
          <a:xfrm>
            <a:off x="357158" y="2571744"/>
            <a:ext cx="828680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fr-FR" sz="5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Arbres Binaires</a:t>
            </a:r>
            <a:endParaRPr sz="2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0" name="Google Shape;310;p33" descr="D:\esprit 2014\ESPRIT 2014\charte essprit 2014\logo-espri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211" y="6111080"/>
            <a:ext cx="1337716" cy="50568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3"/>
          <p:cNvSpPr txBox="1">
            <a:spLocks noGrp="1"/>
          </p:cNvSpPr>
          <p:nvPr>
            <p:ph type="sldNum" idx="12"/>
          </p:nvPr>
        </p:nvSpPr>
        <p:spPr>
          <a:xfrm>
            <a:off x="7086600" y="64928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fr-FR" sz="2400" b="1">
                <a:solidFill>
                  <a:schemeClr val="dk1"/>
                </a:solidFill>
              </a:rPr>
              <a:t>11</a:t>
            </a:fld>
            <a:endParaRPr sz="24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4"/>
          <p:cNvSpPr txBox="1">
            <a:spLocks noGrp="1"/>
          </p:cNvSpPr>
          <p:nvPr>
            <p:ph type="body" idx="1"/>
          </p:nvPr>
        </p:nvSpPr>
        <p:spPr>
          <a:xfrm>
            <a:off x="251520" y="1881763"/>
            <a:ext cx="8178132" cy="42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fr-FR" sz="1800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fr-FR" sz="2000">
                <a:latin typeface="Times New Roman"/>
                <a:ea typeface="Times New Roman"/>
                <a:cs typeface="Times New Roman"/>
                <a:sym typeface="Times New Roman"/>
              </a:rPr>
              <a:t>Un arbre</a:t>
            </a:r>
            <a:r>
              <a:rPr lang="fr-FR" sz="2000" b="1">
                <a:latin typeface="Times New Roman"/>
                <a:ea typeface="Times New Roman"/>
                <a:cs typeface="Times New Roman"/>
                <a:sym typeface="Times New Roman"/>
              </a:rPr>
              <a:t> binaire </a:t>
            </a:r>
            <a:r>
              <a:rPr lang="fr-FR" sz="2000">
                <a:latin typeface="Times New Roman"/>
                <a:ea typeface="Times New Roman"/>
                <a:cs typeface="Times New Roman"/>
                <a:sym typeface="Times New Roman"/>
              </a:rPr>
              <a:t>est un arbre où chaque nœud a un fils gauche, un fils droit ou les deux à la fois.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fr-FR" sz="2000">
                <a:latin typeface="Times New Roman"/>
                <a:ea typeface="Times New Roman"/>
                <a:cs typeface="Times New Roman"/>
                <a:sym typeface="Times New Roman"/>
              </a:rPr>
              <a:t>c’est un arbre ou le degré maximum  d’un nœud est égal à 2.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7" name="Google Shape;317;p34" descr="http://rperrot.developpez.com/articles/algo/structures/arbres/images/arbre_enracin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9256" y="4261230"/>
            <a:ext cx="2986077" cy="2225293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4"/>
          <p:cNvSpPr/>
          <p:nvPr/>
        </p:nvSpPr>
        <p:spPr>
          <a:xfrm>
            <a:off x="5429256" y="3500438"/>
            <a:ext cx="3143272" cy="3000372"/>
          </a:xfrm>
          <a:prstGeom prst="flowChartSummingJunction">
            <a:avLst/>
          </a:pr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34"/>
          <p:cNvSpPr/>
          <p:nvPr/>
        </p:nvSpPr>
        <p:spPr>
          <a:xfrm>
            <a:off x="928662" y="3571876"/>
            <a:ext cx="3143272" cy="2928958"/>
          </a:xfrm>
          <a:prstGeom prst="ellipse">
            <a:avLst/>
          </a:prstGeom>
          <a:noFill/>
          <a:ln w="127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0" name="Google Shape;320;p34" descr="300px-Abr_1_6_a_33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57290" y="4204668"/>
            <a:ext cx="2214578" cy="1724662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4"/>
          <p:cNvSpPr txBox="1"/>
          <p:nvPr/>
        </p:nvSpPr>
        <p:spPr>
          <a:xfrm>
            <a:off x="971195" y="644624"/>
            <a:ext cx="634968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fr-FR" sz="40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Définition (1)</a:t>
            </a:r>
            <a:endParaRPr sz="1800" b="0" i="0" u="none" strike="noStrike" cap="non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4"/>
          <p:cNvSpPr txBox="1"/>
          <p:nvPr/>
        </p:nvSpPr>
        <p:spPr>
          <a:xfrm>
            <a:off x="1695332" y="6494512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Arbre binaire 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34"/>
          <p:cNvSpPr txBox="1"/>
          <p:nvPr/>
        </p:nvSpPr>
        <p:spPr>
          <a:xfrm>
            <a:off x="6224735" y="6494511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Arbre non binaire 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3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"/>
          <p:cNvSpPr txBox="1">
            <a:spLocks noGrp="1"/>
          </p:cNvSpPr>
          <p:nvPr>
            <p:ph type="body" idx="1"/>
          </p:nvPr>
        </p:nvSpPr>
        <p:spPr>
          <a:xfrm>
            <a:off x="0" y="1682981"/>
            <a:ext cx="8892480" cy="4443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Si chaque nœud autre qu’une feuille admet deux descendants et si toutes les feuilles sont au même niveau, on dit que </a:t>
            </a:r>
            <a:r>
              <a:rPr lang="fr-FR" sz="2400" b="1" u="sng">
                <a:latin typeface="Times New Roman"/>
                <a:ea typeface="Times New Roman"/>
                <a:cs typeface="Times New Roman"/>
                <a:sym typeface="Times New Roman"/>
              </a:rPr>
              <a:t>l’arbre binaire est complet</a:t>
            </a:r>
            <a:r>
              <a:rPr lang="fr-FR" sz="2400" b="1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Les arbres </a:t>
            </a:r>
            <a:r>
              <a:rPr lang="fr-FR" sz="2400" b="1" u="sng">
                <a:latin typeface="Times New Roman"/>
                <a:ea typeface="Times New Roman"/>
                <a:cs typeface="Times New Roman"/>
                <a:sym typeface="Times New Roman"/>
              </a:rPr>
              <a:t>parfaits</a:t>
            </a: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 voient tous leurs niveaux remplis de gauche à droite excepté le dernier.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0" name="Google Shape;330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7158" y="4071942"/>
            <a:ext cx="8437622" cy="1998384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5"/>
          <p:cNvSpPr txBox="1"/>
          <p:nvPr/>
        </p:nvSpPr>
        <p:spPr>
          <a:xfrm>
            <a:off x="971195" y="644624"/>
            <a:ext cx="634968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fr-FR" sz="40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Définition (2)</a:t>
            </a:r>
            <a:endParaRPr sz="1800" b="0" i="0" u="none" strike="noStrike" cap="non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3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/>
          <p:nvPr/>
        </p:nvSpPr>
        <p:spPr>
          <a:xfrm>
            <a:off x="357158" y="2571744"/>
            <a:ext cx="8286808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fr-FR" sz="5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Arbres Binaires de Recherche</a:t>
            </a:r>
            <a:endParaRPr sz="2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9" name="Google Shape;339;p36" descr="D:\esprit 2014\ESPRIT 2014\charte essprit 2014\logo-espri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211" y="6111080"/>
            <a:ext cx="1337716" cy="50568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6"/>
          <p:cNvSpPr txBox="1">
            <a:spLocks noGrp="1"/>
          </p:cNvSpPr>
          <p:nvPr>
            <p:ph type="sldNum" idx="12"/>
          </p:nvPr>
        </p:nvSpPr>
        <p:spPr>
          <a:xfrm>
            <a:off x="7086600" y="64928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fr-FR" sz="2400" b="1">
                <a:solidFill>
                  <a:schemeClr val="dk1"/>
                </a:solidFill>
              </a:rPr>
              <a:t>14</a:t>
            </a:fld>
            <a:endParaRPr sz="24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7"/>
          <p:cNvSpPr/>
          <p:nvPr/>
        </p:nvSpPr>
        <p:spPr>
          <a:xfrm>
            <a:off x="0" y="1569391"/>
            <a:ext cx="5929767" cy="4170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 arbre binaire A de racine</a:t>
            </a:r>
            <a:r>
              <a:rPr lang="fr-FR"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X</a:t>
            </a:r>
            <a:r>
              <a:rPr lang="fr-FR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est dit </a:t>
            </a:r>
            <a:r>
              <a:rPr lang="fr-FR"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arbre binaire de recherche</a:t>
            </a:r>
            <a:r>
              <a:rPr lang="fr-FR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(ABR) si et seulement si 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fr-FR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Toute valeur associée à un nœud de son sous-arbre principal gauche est &lt;= X 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fr-FR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Toute valeur associée à un nœud de son sous-arbre principal droit est &gt; 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fr-FR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Tout sous-arbre de A est lui-même un ABR.  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21665" marR="0" lvl="1" indent="-101600" algn="l" rtl="0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rgbClr val="2DA2BF"/>
              </a:buClr>
              <a:buSzPts val="2000"/>
              <a:buFont typeface="Verdana"/>
              <a:buNone/>
            </a:pPr>
            <a:endParaRPr sz="20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393065" marR="0" lvl="1" indent="0" algn="ctr" rtl="0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46" name="Google Shape;346;p37"/>
          <p:cNvSpPr/>
          <p:nvPr/>
        </p:nvSpPr>
        <p:spPr>
          <a:xfrm>
            <a:off x="7072330" y="1428736"/>
            <a:ext cx="504148" cy="507036"/>
          </a:xfrm>
          <a:prstGeom prst="ellipse">
            <a:avLst/>
          </a:prstGeom>
          <a:solidFill>
            <a:srgbClr val="C00000"/>
          </a:solidFill>
          <a:ln w="12700" cap="flat" cmpd="sng">
            <a:solidFill>
              <a:srgbClr val="833C0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7" name="Google Shape;347;p37"/>
          <p:cNvCxnSpPr>
            <a:endCxn id="348" idx="0"/>
          </p:cNvCxnSpPr>
          <p:nvPr/>
        </p:nvCxnSpPr>
        <p:spPr>
          <a:xfrm flipH="1">
            <a:off x="6462811" y="1928844"/>
            <a:ext cx="681000" cy="642900"/>
          </a:xfrm>
          <a:prstGeom prst="straightConnector1">
            <a:avLst/>
          </a:prstGeom>
          <a:noFill/>
          <a:ln w="9525" cap="flat" cmpd="sng">
            <a:solidFill>
              <a:srgbClr val="833C0B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349" name="Google Shape;349;p37"/>
          <p:cNvCxnSpPr>
            <a:endCxn id="350" idx="0"/>
          </p:cNvCxnSpPr>
          <p:nvPr/>
        </p:nvCxnSpPr>
        <p:spPr>
          <a:xfrm>
            <a:off x="7505459" y="1932860"/>
            <a:ext cx="819300" cy="612000"/>
          </a:xfrm>
          <a:prstGeom prst="straightConnector1">
            <a:avLst/>
          </a:prstGeom>
          <a:noFill/>
          <a:ln w="9525" cap="flat" cmpd="sng">
            <a:solidFill>
              <a:srgbClr val="833C0B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348" name="Google Shape;348;p37"/>
          <p:cNvSpPr/>
          <p:nvPr/>
        </p:nvSpPr>
        <p:spPr>
          <a:xfrm>
            <a:off x="5643570" y="2571744"/>
            <a:ext cx="1638482" cy="1955710"/>
          </a:xfrm>
          <a:prstGeom prst="triangle">
            <a:avLst>
              <a:gd name="adj" fmla="val 50000"/>
            </a:avLst>
          </a:prstGeom>
          <a:solidFill>
            <a:srgbClr val="C00000"/>
          </a:solidFill>
          <a:ln w="12700" cap="flat" cmpd="sng">
            <a:solidFill>
              <a:srgbClr val="833C0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Sous arbre  gauche &lt;=X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37"/>
          <p:cNvSpPr/>
          <p:nvPr/>
        </p:nvSpPr>
        <p:spPr>
          <a:xfrm>
            <a:off x="7505518" y="2544860"/>
            <a:ext cx="1638482" cy="1955710"/>
          </a:xfrm>
          <a:prstGeom prst="triangle">
            <a:avLst>
              <a:gd name="adj" fmla="val 50000"/>
            </a:avLst>
          </a:prstGeom>
          <a:solidFill>
            <a:srgbClr val="C00000"/>
          </a:solidFill>
          <a:ln w="12700" cap="flat" cmpd="sng">
            <a:solidFill>
              <a:srgbClr val="833C0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Sous arbre droite &gt;X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37"/>
          <p:cNvSpPr txBox="1"/>
          <p:nvPr/>
        </p:nvSpPr>
        <p:spPr>
          <a:xfrm>
            <a:off x="7643834" y="1428736"/>
            <a:ext cx="10801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racine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37"/>
          <p:cNvSpPr txBox="1"/>
          <p:nvPr/>
        </p:nvSpPr>
        <p:spPr>
          <a:xfrm>
            <a:off x="971195" y="644624"/>
            <a:ext cx="634968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fr-FR" sz="40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Définition</a:t>
            </a:r>
            <a:endParaRPr sz="1800" b="0" i="0" u="none" strike="noStrike" cap="non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8"/>
          <p:cNvSpPr/>
          <p:nvPr/>
        </p:nvSpPr>
        <p:spPr>
          <a:xfrm>
            <a:off x="1024055" y="624530"/>
            <a:ext cx="2436886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Times New Roman"/>
              <a:buNone/>
            </a:pPr>
            <a:r>
              <a:rPr lang="fr-FR" sz="40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Exemples</a:t>
            </a:r>
            <a:r>
              <a:rPr lang="fr-FR" sz="4000" b="0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40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9" name="Google Shape;359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092" y="1775282"/>
            <a:ext cx="7247617" cy="437989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3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16</a:t>
            </a:fld>
            <a:endParaRPr/>
          </a:p>
        </p:txBody>
      </p:sp>
      <p:sp>
        <p:nvSpPr>
          <p:cNvPr id="361" name="Google Shape;361;p38"/>
          <p:cNvSpPr/>
          <p:nvPr/>
        </p:nvSpPr>
        <p:spPr>
          <a:xfrm>
            <a:off x="7238527" y="5641166"/>
            <a:ext cx="999593" cy="616227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38"/>
          <p:cNvSpPr/>
          <p:nvPr/>
        </p:nvSpPr>
        <p:spPr>
          <a:xfrm>
            <a:off x="1757805" y="5612768"/>
            <a:ext cx="658823" cy="616227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9"/>
          <p:cNvSpPr/>
          <p:nvPr/>
        </p:nvSpPr>
        <p:spPr>
          <a:xfrm>
            <a:off x="4134434" y="2132856"/>
            <a:ext cx="576000" cy="504000"/>
          </a:xfrm>
          <a:prstGeom prst="ellipse">
            <a:avLst/>
          </a:prstGeom>
          <a:solidFill>
            <a:srgbClr val="D5DBE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-FR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8" name="Google Shape;368;p39" descr="http://cdns2.freepik.com/photos-libre/_21323680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22119" y="996171"/>
            <a:ext cx="987400" cy="85464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39"/>
          <p:cNvSpPr/>
          <p:nvPr/>
        </p:nvSpPr>
        <p:spPr>
          <a:xfrm>
            <a:off x="51554" y="3572951"/>
            <a:ext cx="576000" cy="504000"/>
          </a:xfrm>
          <a:prstGeom prst="ellipse">
            <a:avLst/>
          </a:prstGeom>
          <a:solidFill>
            <a:srgbClr val="D5DBE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-FR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39"/>
          <p:cNvSpPr/>
          <p:nvPr/>
        </p:nvSpPr>
        <p:spPr>
          <a:xfrm>
            <a:off x="734979" y="2555424"/>
            <a:ext cx="576000" cy="504000"/>
          </a:xfrm>
          <a:prstGeom prst="ellipse">
            <a:avLst/>
          </a:prstGeom>
          <a:solidFill>
            <a:srgbClr val="D5DBE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-FR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39"/>
          <p:cNvSpPr/>
          <p:nvPr/>
        </p:nvSpPr>
        <p:spPr>
          <a:xfrm>
            <a:off x="416099" y="3068950"/>
            <a:ext cx="576000" cy="504000"/>
          </a:xfrm>
          <a:prstGeom prst="ellipse">
            <a:avLst/>
          </a:prstGeom>
          <a:solidFill>
            <a:srgbClr val="D5DBE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-FR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3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>
                <a:solidFill>
                  <a:srgbClr val="888888"/>
                </a:solidFill>
              </a:rPr>
              <a:t>17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373" name="Google Shape;373;p39"/>
          <p:cNvSpPr/>
          <p:nvPr/>
        </p:nvSpPr>
        <p:spPr>
          <a:xfrm>
            <a:off x="992104" y="300243"/>
            <a:ext cx="5486400" cy="9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rial"/>
              <a:buNone/>
            </a:pPr>
            <a:r>
              <a:rPr lang="fr-FR" sz="40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Exemple: ABR d'entiers</a:t>
            </a:r>
            <a:endParaRPr sz="4000" b="1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39"/>
          <p:cNvSpPr/>
          <p:nvPr/>
        </p:nvSpPr>
        <p:spPr>
          <a:xfrm>
            <a:off x="1486559" y="1675464"/>
            <a:ext cx="576000" cy="504000"/>
          </a:xfrm>
          <a:prstGeom prst="ellipse">
            <a:avLst/>
          </a:prstGeom>
          <a:solidFill>
            <a:srgbClr val="D5DBE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-FR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39"/>
          <p:cNvSpPr/>
          <p:nvPr/>
        </p:nvSpPr>
        <p:spPr>
          <a:xfrm>
            <a:off x="1736166" y="1171483"/>
            <a:ext cx="576000" cy="504000"/>
          </a:xfrm>
          <a:prstGeom prst="ellipse">
            <a:avLst/>
          </a:prstGeom>
          <a:solidFill>
            <a:srgbClr val="D5DBE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-FR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39"/>
          <p:cNvSpPr/>
          <p:nvPr/>
        </p:nvSpPr>
        <p:spPr>
          <a:xfrm>
            <a:off x="1071163" y="2060597"/>
            <a:ext cx="576000" cy="504000"/>
          </a:xfrm>
          <a:prstGeom prst="ellipse">
            <a:avLst/>
          </a:prstGeom>
          <a:solidFill>
            <a:srgbClr val="D5DBE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-FR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0"/>
          <p:cNvSpPr/>
          <p:nvPr/>
        </p:nvSpPr>
        <p:spPr>
          <a:xfrm>
            <a:off x="4134434" y="2132856"/>
            <a:ext cx="576000" cy="504000"/>
          </a:xfrm>
          <a:prstGeom prst="ellipse">
            <a:avLst/>
          </a:prstGeom>
          <a:solidFill>
            <a:srgbClr val="D5DBE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-FR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2" name="Google Shape;382;p40" descr="http://cdns2.freepik.com/photos-libre/_21323680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22119" y="996171"/>
            <a:ext cx="987400" cy="85464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0"/>
          <p:cNvSpPr/>
          <p:nvPr/>
        </p:nvSpPr>
        <p:spPr>
          <a:xfrm>
            <a:off x="51554" y="3572951"/>
            <a:ext cx="576000" cy="504000"/>
          </a:xfrm>
          <a:prstGeom prst="ellipse">
            <a:avLst/>
          </a:prstGeom>
          <a:solidFill>
            <a:srgbClr val="D5DBE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-FR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40"/>
          <p:cNvSpPr/>
          <p:nvPr/>
        </p:nvSpPr>
        <p:spPr>
          <a:xfrm>
            <a:off x="734979" y="2555424"/>
            <a:ext cx="576000" cy="504000"/>
          </a:xfrm>
          <a:prstGeom prst="ellipse">
            <a:avLst/>
          </a:prstGeom>
          <a:solidFill>
            <a:srgbClr val="D5DBE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-FR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40"/>
          <p:cNvSpPr/>
          <p:nvPr/>
        </p:nvSpPr>
        <p:spPr>
          <a:xfrm>
            <a:off x="416099" y="3068950"/>
            <a:ext cx="576000" cy="504000"/>
          </a:xfrm>
          <a:prstGeom prst="ellipse">
            <a:avLst/>
          </a:prstGeom>
          <a:solidFill>
            <a:srgbClr val="D5DBE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-FR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4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>
                <a:solidFill>
                  <a:srgbClr val="888888"/>
                </a:solidFill>
              </a:rPr>
              <a:t>18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387" name="Google Shape;387;p40"/>
          <p:cNvSpPr/>
          <p:nvPr/>
        </p:nvSpPr>
        <p:spPr>
          <a:xfrm>
            <a:off x="992104" y="300243"/>
            <a:ext cx="5486400" cy="9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rial"/>
              <a:buNone/>
            </a:pPr>
            <a:r>
              <a:rPr lang="fr-FR" sz="40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Exemple: ABR d'entiers</a:t>
            </a:r>
            <a:endParaRPr sz="4000" b="1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8" name="Google Shape;388;p40"/>
          <p:cNvCxnSpPr/>
          <p:nvPr/>
        </p:nvCxnSpPr>
        <p:spPr>
          <a:xfrm flipH="1">
            <a:off x="3096734" y="2434499"/>
            <a:ext cx="1037700" cy="634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389" name="Google Shape;389;p40"/>
          <p:cNvSpPr/>
          <p:nvPr/>
        </p:nvSpPr>
        <p:spPr>
          <a:xfrm>
            <a:off x="1634119" y="4332588"/>
            <a:ext cx="576000" cy="504000"/>
          </a:xfrm>
          <a:prstGeom prst="ellipse">
            <a:avLst/>
          </a:prstGeom>
          <a:solidFill>
            <a:srgbClr val="D5DBE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-FR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40"/>
          <p:cNvSpPr/>
          <p:nvPr/>
        </p:nvSpPr>
        <p:spPr>
          <a:xfrm>
            <a:off x="2760550" y="3059424"/>
            <a:ext cx="576000" cy="504000"/>
          </a:xfrm>
          <a:prstGeom prst="ellipse">
            <a:avLst/>
          </a:prstGeom>
          <a:solidFill>
            <a:srgbClr val="D5DBE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-FR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40"/>
          <p:cNvSpPr/>
          <p:nvPr/>
        </p:nvSpPr>
        <p:spPr>
          <a:xfrm>
            <a:off x="1071163" y="2060597"/>
            <a:ext cx="576000" cy="504000"/>
          </a:xfrm>
          <a:prstGeom prst="ellipse">
            <a:avLst/>
          </a:prstGeom>
          <a:solidFill>
            <a:srgbClr val="D5DBE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-FR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2" name="Google Shape;392;p40"/>
          <p:cNvCxnSpPr/>
          <p:nvPr/>
        </p:nvCxnSpPr>
        <p:spPr>
          <a:xfrm flipH="1">
            <a:off x="1991050" y="3563424"/>
            <a:ext cx="769500" cy="790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1"/>
          <p:cNvSpPr/>
          <p:nvPr/>
        </p:nvSpPr>
        <p:spPr>
          <a:xfrm>
            <a:off x="4134434" y="2132856"/>
            <a:ext cx="576000" cy="504000"/>
          </a:xfrm>
          <a:prstGeom prst="ellipse">
            <a:avLst/>
          </a:prstGeom>
          <a:solidFill>
            <a:srgbClr val="D5DBE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-FR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8" name="Google Shape;398;p41" descr="http://cdns2.freepik.com/photos-libre/_21323680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22119" y="996171"/>
            <a:ext cx="987400" cy="85464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41"/>
          <p:cNvSpPr/>
          <p:nvPr/>
        </p:nvSpPr>
        <p:spPr>
          <a:xfrm>
            <a:off x="51554" y="3572951"/>
            <a:ext cx="576000" cy="504000"/>
          </a:xfrm>
          <a:prstGeom prst="ellipse">
            <a:avLst/>
          </a:prstGeom>
          <a:solidFill>
            <a:srgbClr val="D5DBE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-FR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41"/>
          <p:cNvSpPr/>
          <p:nvPr/>
        </p:nvSpPr>
        <p:spPr>
          <a:xfrm>
            <a:off x="416099" y="3068950"/>
            <a:ext cx="576000" cy="504000"/>
          </a:xfrm>
          <a:prstGeom prst="ellipse">
            <a:avLst/>
          </a:prstGeom>
          <a:solidFill>
            <a:srgbClr val="D5DBE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-FR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4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>
                <a:solidFill>
                  <a:srgbClr val="888888"/>
                </a:solidFill>
              </a:rPr>
              <a:t>19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402" name="Google Shape;402;p41"/>
          <p:cNvSpPr/>
          <p:nvPr/>
        </p:nvSpPr>
        <p:spPr>
          <a:xfrm>
            <a:off x="992104" y="300243"/>
            <a:ext cx="5486400" cy="9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rial"/>
              <a:buNone/>
            </a:pPr>
            <a:r>
              <a:rPr lang="fr-FR" sz="40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Exemple: ABR d'entiers</a:t>
            </a:r>
            <a:endParaRPr sz="4000" b="1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3" name="Google Shape;403;p41"/>
          <p:cNvCxnSpPr/>
          <p:nvPr/>
        </p:nvCxnSpPr>
        <p:spPr>
          <a:xfrm flipH="1">
            <a:off x="3096734" y="2434499"/>
            <a:ext cx="1037700" cy="634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404" name="Google Shape;404;p41"/>
          <p:cNvCxnSpPr/>
          <p:nvPr/>
        </p:nvCxnSpPr>
        <p:spPr>
          <a:xfrm>
            <a:off x="4698709" y="2434499"/>
            <a:ext cx="1057500" cy="584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405" name="Google Shape;405;p41"/>
          <p:cNvSpPr/>
          <p:nvPr/>
        </p:nvSpPr>
        <p:spPr>
          <a:xfrm>
            <a:off x="1377079" y="4193738"/>
            <a:ext cx="576000" cy="504000"/>
          </a:xfrm>
          <a:prstGeom prst="ellipse">
            <a:avLst/>
          </a:prstGeom>
          <a:solidFill>
            <a:srgbClr val="D5DBE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-FR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41"/>
          <p:cNvSpPr/>
          <p:nvPr/>
        </p:nvSpPr>
        <p:spPr>
          <a:xfrm>
            <a:off x="2599253" y="3045676"/>
            <a:ext cx="576000" cy="504000"/>
          </a:xfrm>
          <a:prstGeom prst="ellipse">
            <a:avLst/>
          </a:prstGeom>
          <a:solidFill>
            <a:srgbClr val="D5DBE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-FR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7" name="Google Shape;407;p41"/>
          <p:cNvCxnSpPr/>
          <p:nvPr/>
        </p:nvCxnSpPr>
        <p:spPr>
          <a:xfrm flipH="1">
            <a:off x="1835615" y="3449584"/>
            <a:ext cx="769500" cy="790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408" name="Google Shape;408;p41"/>
          <p:cNvSpPr/>
          <p:nvPr/>
        </p:nvSpPr>
        <p:spPr>
          <a:xfrm>
            <a:off x="339554" y="5352848"/>
            <a:ext cx="576000" cy="504000"/>
          </a:xfrm>
          <a:prstGeom prst="ellipse">
            <a:avLst/>
          </a:prstGeom>
          <a:solidFill>
            <a:srgbClr val="D5DBE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-FR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41"/>
          <p:cNvSpPr/>
          <p:nvPr/>
        </p:nvSpPr>
        <p:spPr>
          <a:xfrm>
            <a:off x="5674868" y="2945584"/>
            <a:ext cx="576000" cy="504000"/>
          </a:xfrm>
          <a:prstGeom prst="ellipse">
            <a:avLst/>
          </a:prstGeom>
          <a:solidFill>
            <a:srgbClr val="D5DBE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-FR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0" name="Google Shape;410;p41"/>
          <p:cNvCxnSpPr/>
          <p:nvPr/>
        </p:nvCxnSpPr>
        <p:spPr>
          <a:xfrm flipH="1">
            <a:off x="728681" y="4629893"/>
            <a:ext cx="769500" cy="790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      </a:t>
            </a:r>
            <a:r>
              <a:rPr lang="fr-FR" sz="4000" b="1">
                <a:latin typeface="Times New Roman"/>
                <a:ea typeface="Times New Roman"/>
                <a:cs typeface="Times New Roman"/>
                <a:sym typeface="Times New Roman"/>
              </a:rPr>
              <a:t>Plan</a:t>
            </a:r>
            <a:endParaRPr/>
          </a:p>
        </p:txBody>
      </p:sp>
      <p:sp>
        <p:nvSpPr>
          <p:cNvPr id="166" name="Google Shape;166;p24"/>
          <p:cNvSpPr/>
          <p:nvPr/>
        </p:nvSpPr>
        <p:spPr>
          <a:xfrm>
            <a:off x="561703" y="1484784"/>
            <a:ext cx="7953647" cy="469217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0"/>
                </a:move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46000" y="13500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114300" marR="0" lvl="1" indent="-13970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fr-FR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Motivations</a:t>
            </a:r>
            <a:endParaRPr sz="22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marR="0" lvl="1" indent="-139700" algn="l" rtl="0">
              <a:lnSpc>
                <a:spcPct val="75000"/>
              </a:lnSpc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imes New Roman"/>
              <a:buChar char="•"/>
            </a:pPr>
            <a:r>
              <a:rPr lang="fr-FR" sz="2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Définition</a:t>
            </a:r>
            <a:endParaRPr sz="22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marR="0" lvl="1" indent="-139700" algn="l" rtl="0">
              <a:lnSpc>
                <a:spcPct val="75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fr-FR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Terminologie et Arbres Binaires</a:t>
            </a:r>
            <a:endParaRPr/>
          </a:p>
          <a:p>
            <a:pPr marL="114300" marR="0" lvl="1" indent="0" algn="l" rtl="0">
              <a:lnSpc>
                <a:spcPct val="75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marR="0" lvl="1" indent="-139700" algn="l" rtl="0">
              <a:lnSpc>
                <a:spcPct val="75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fr-FR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Insertion dans un ABR</a:t>
            </a:r>
            <a:endParaRPr/>
          </a:p>
          <a:p>
            <a:pPr marL="114300" marR="0" lvl="1" indent="0" algn="l" rtl="0">
              <a:lnSpc>
                <a:spcPct val="75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marR="0" lvl="1" indent="-139700" algn="l" rtl="0">
              <a:lnSpc>
                <a:spcPct val="75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fr-FR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en profondeur d’un ABR</a:t>
            </a:r>
            <a:endParaRPr sz="22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marR="0" lvl="1" indent="-139700" algn="l" rtl="0">
              <a:lnSpc>
                <a:spcPct val="75000"/>
              </a:lnSpc>
              <a:spcBef>
                <a:spcPts val="22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Char char="•"/>
            </a:pPr>
            <a:r>
              <a:rPr lang="fr-FR" sz="22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Arbres Binaires de Recherche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1" indent="-139700" algn="l" rtl="0">
              <a:lnSpc>
                <a:spcPct val="75000"/>
              </a:lnSpc>
              <a:spcBef>
                <a:spcPts val="22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Char char="•"/>
            </a:pPr>
            <a:r>
              <a:rPr lang="fr-FR" sz="22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Insertion dans un ABR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1" indent="-139700" algn="l" rtl="0">
              <a:lnSpc>
                <a:spcPct val="75000"/>
              </a:lnSpc>
              <a:spcBef>
                <a:spcPts val="22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Char char="•"/>
            </a:pPr>
            <a:r>
              <a:rPr lang="fr-FR" sz="22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d'un ABR</a:t>
            </a:r>
            <a:endParaRPr sz="22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24"/>
          <p:cNvSpPr txBox="1">
            <a:spLocks noGrp="1"/>
          </p:cNvSpPr>
          <p:nvPr>
            <p:ph type="sldNum" idx="12"/>
          </p:nvPr>
        </p:nvSpPr>
        <p:spPr>
          <a:xfrm>
            <a:off x="7086600" y="64928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fr-FR" sz="2400" b="1">
                <a:solidFill>
                  <a:schemeClr val="dk1"/>
                </a:solidFill>
              </a:rPr>
              <a:t>2</a:t>
            </a:fld>
            <a:endParaRPr sz="24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2"/>
          <p:cNvSpPr/>
          <p:nvPr/>
        </p:nvSpPr>
        <p:spPr>
          <a:xfrm>
            <a:off x="4134434" y="2132856"/>
            <a:ext cx="576000" cy="504000"/>
          </a:xfrm>
          <a:prstGeom prst="ellipse">
            <a:avLst/>
          </a:prstGeom>
          <a:solidFill>
            <a:srgbClr val="D5DBE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-FR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6" name="Google Shape;416;p42" descr="http://cdns2.freepik.com/photos-libre/_21323680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22119" y="996171"/>
            <a:ext cx="987400" cy="85464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4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>
                <a:solidFill>
                  <a:srgbClr val="888888"/>
                </a:solidFill>
              </a:rPr>
              <a:t>20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418" name="Google Shape;418;p42"/>
          <p:cNvSpPr/>
          <p:nvPr/>
        </p:nvSpPr>
        <p:spPr>
          <a:xfrm>
            <a:off x="992104" y="300243"/>
            <a:ext cx="5486400" cy="9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rial"/>
              <a:buNone/>
            </a:pPr>
            <a:r>
              <a:rPr lang="fr-FR" sz="40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Exemple: ABR d'entiers</a:t>
            </a:r>
            <a:endParaRPr sz="4000" b="1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9" name="Google Shape;419;p42"/>
          <p:cNvCxnSpPr/>
          <p:nvPr/>
        </p:nvCxnSpPr>
        <p:spPr>
          <a:xfrm flipH="1">
            <a:off x="3096734" y="2434499"/>
            <a:ext cx="1037700" cy="634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420" name="Google Shape;420;p42"/>
          <p:cNvCxnSpPr/>
          <p:nvPr/>
        </p:nvCxnSpPr>
        <p:spPr>
          <a:xfrm>
            <a:off x="4698709" y="2434499"/>
            <a:ext cx="1057500" cy="584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421" name="Google Shape;421;p42"/>
          <p:cNvSpPr/>
          <p:nvPr/>
        </p:nvSpPr>
        <p:spPr>
          <a:xfrm>
            <a:off x="1490366" y="4181158"/>
            <a:ext cx="576000" cy="504000"/>
          </a:xfrm>
          <a:prstGeom prst="ellipse">
            <a:avLst/>
          </a:prstGeom>
          <a:solidFill>
            <a:srgbClr val="D5DBE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-FR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42"/>
          <p:cNvSpPr/>
          <p:nvPr/>
        </p:nvSpPr>
        <p:spPr>
          <a:xfrm>
            <a:off x="2520734" y="3068999"/>
            <a:ext cx="576000" cy="504000"/>
          </a:xfrm>
          <a:prstGeom prst="ellipse">
            <a:avLst/>
          </a:prstGeom>
          <a:solidFill>
            <a:srgbClr val="D5DBE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-FR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3" name="Google Shape;423;p42"/>
          <p:cNvCxnSpPr/>
          <p:nvPr/>
        </p:nvCxnSpPr>
        <p:spPr>
          <a:xfrm flipH="1">
            <a:off x="1835615" y="3449584"/>
            <a:ext cx="769500" cy="790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424" name="Google Shape;424;p42"/>
          <p:cNvSpPr/>
          <p:nvPr/>
        </p:nvSpPr>
        <p:spPr>
          <a:xfrm>
            <a:off x="5614260" y="2912096"/>
            <a:ext cx="576000" cy="504000"/>
          </a:xfrm>
          <a:prstGeom prst="ellipse">
            <a:avLst/>
          </a:prstGeom>
          <a:solidFill>
            <a:srgbClr val="D5DBE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-FR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5" name="Google Shape;425;p42"/>
          <p:cNvCxnSpPr/>
          <p:nvPr/>
        </p:nvCxnSpPr>
        <p:spPr>
          <a:xfrm flipH="1">
            <a:off x="5095893" y="3417293"/>
            <a:ext cx="660300" cy="849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426" name="Google Shape;426;p42"/>
          <p:cNvCxnSpPr/>
          <p:nvPr/>
        </p:nvCxnSpPr>
        <p:spPr>
          <a:xfrm>
            <a:off x="5159504" y="4555556"/>
            <a:ext cx="642300" cy="717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427" name="Google Shape;427;p42"/>
          <p:cNvSpPr/>
          <p:nvPr/>
        </p:nvSpPr>
        <p:spPr>
          <a:xfrm>
            <a:off x="4601229" y="4266605"/>
            <a:ext cx="576000" cy="504000"/>
          </a:xfrm>
          <a:prstGeom prst="ellipse">
            <a:avLst/>
          </a:prstGeom>
          <a:solidFill>
            <a:srgbClr val="D5DBE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-FR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4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>
                <a:solidFill>
                  <a:srgbClr val="888888"/>
                </a:solidFill>
              </a:rPr>
              <a:t>20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429" name="Google Shape;429;p42"/>
          <p:cNvSpPr/>
          <p:nvPr/>
        </p:nvSpPr>
        <p:spPr>
          <a:xfrm>
            <a:off x="5756209" y="5149631"/>
            <a:ext cx="576000" cy="504000"/>
          </a:xfrm>
          <a:prstGeom prst="ellipse">
            <a:avLst/>
          </a:prstGeom>
          <a:solidFill>
            <a:srgbClr val="D5DBE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-FR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0" name="Google Shape;430;p42"/>
          <p:cNvCxnSpPr/>
          <p:nvPr/>
        </p:nvCxnSpPr>
        <p:spPr>
          <a:xfrm flipH="1">
            <a:off x="802138" y="4541038"/>
            <a:ext cx="769500" cy="790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431" name="Google Shape;431;p42"/>
          <p:cNvSpPr/>
          <p:nvPr/>
        </p:nvSpPr>
        <p:spPr>
          <a:xfrm>
            <a:off x="538161" y="5332001"/>
            <a:ext cx="576000" cy="504000"/>
          </a:xfrm>
          <a:prstGeom prst="ellipse">
            <a:avLst/>
          </a:prstGeom>
          <a:solidFill>
            <a:srgbClr val="D5DBE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-FR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3"/>
          <p:cNvSpPr/>
          <p:nvPr/>
        </p:nvSpPr>
        <p:spPr>
          <a:xfrm>
            <a:off x="1214414" y="591246"/>
            <a:ext cx="2413161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fr-FR" sz="40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 </a:t>
            </a:r>
            <a:endParaRPr sz="4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43"/>
          <p:cNvSpPr/>
          <p:nvPr/>
        </p:nvSpPr>
        <p:spPr>
          <a:xfrm>
            <a:off x="560383" y="1516887"/>
            <a:ext cx="8027676" cy="4708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fr-FR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types de données sont stockées dans un nœud. 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-1397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fr-FR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donnée 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397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fr-FR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 pointeur de type Nœud vers le sous arbre gauche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397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fr-FR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 pointeur de type Nœud vers le sous arbre droit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fr-FR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Relations entre types: Structure récursive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397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fr-FR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 arbre binaire est caractérisé par une racine qui est un nœud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397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fr-FR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descendants d’un nœud sont des arbres binaires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🡪définition récursive de l'arbre en fonction d'elle-même.</a:t>
            </a:r>
            <a:endParaRPr sz="2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sz="22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r>
              <a:rPr lang="fr-FR" sz="22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-FR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les descendants d'un nœud sont des pointeurs vers d'autres nœuds.</a:t>
            </a:r>
            <a:endParaRPr sz="2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8" name="Google Shape;438;p4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4"/>
          <p:cNvSpPr/>
          <p:nvPr/>
        </p:nvSpPr>
        <p:spPr>
          <a:xfrm>
            <a:off x="1029830" y="648041"/>
            <a:ext cx="2413161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fr-FR" sz="40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 </a:t>
            </a:r>
            <a:endParaRPr sz="40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44"/>
          <p:cNvSpPr txBox="1">
            <a:spLocks noGrp="1"/>
          </p:cNvSpPr>
          <p:nvPr>
            <p:ph type="body" idx="1"/>
          </p:nvPr>
        </p:nvSpPr>
        <p:spPr>
          <a:xfrm>
            <a:off x="0" y="2000240"/>
            <a:ext cx="91440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fr-FR" b="1">
                <a:latin typeface="Tahoma"/>
                <a:ea typeface="Tahoma"/>
                <a:cs typeface="Tahoma"/>
                <a:sym typeface="Tahoma"/>
              </a:rPr>
              <a:t>Struct Nœud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fr-FR" b="1">
                <a:latin typeface="Tahoma"/>
                <a:ea typeface="Tahoma"/>
                <a:cs typeface="Tahoma"/>
                <a:sym typeface="Tahoma"/>
              </a:rPr>
              <a:t>{</a:t>
            </a:r>
            <a:endParaRPr/>
          </a:p>
          <a:p>
            <a:pPr marL="4302125" lvl="0" indent="-421132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fr-FR">
                <a:latin typeface="Tahoma"/>
                <a:ea typeface="Tahoma"/>
                <a:cs typeface="Tahoma"/>
                <a:sym typeface="Tahoma"/>
              </a:rPr>
              <a:t>TYPE data;           </a:t>
            </a:r>
            <a:r>
              <a:rPr lang="fr-FR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       </a:t>
            </a:r>
            <a:r>
              <a:rPr lang="fr-FR" sz="22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// data peut avoir n'importe quel type</a:t>
            </a:r>
            <a:endParaRPr/>
          </a:p>
          <a:p>
            <a:pPr marL="4392295" lvl="0" indent="-430212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fr-FR">
                <a:latin typeface="Tahoma"/>
                <a:ea typeface="Tahoma"/>
                <a:cs typeface="Tahoma"/>
                <a:sym typeface="Tahoma"/>
              </a:rPr>
              <a:t>Struct Nœud * FG;       </a:t>
            </a:r>
            <a:r>
              <a:rPr lang="fr-FR" sz="22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//  FG et FD sont deux pointeur vers d'autres noeuds */</a:t>
            </a:r>
            <a:endParaRPr/>
          </a:p>
          <a:p>
            <a:pPr marL="4392613" lvl="0" indent="-430212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fr-FR">
                <a:latin typeface="Tahoma"/>
                <a:ea typeface="Tahoma"/>
                <a:cs typeface="Tahoma"/>
                <a:sym typeface="Tahoma"/>
              </a:rPr>
              <a:t>Struct Nœud * FD;                   </a:t>
            </a:r>
            <a:endParaRPr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fr-FR" b="1">
                <a:latin typeface="Tahoma"/>
                <a:ea typeface="Tahoma"/>
                <a:cs typeface="Tahoma"/>
                <a:sym typeface="Tahoma"/>
              </a:rPr>
              <a:t>};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fr-FR" b="1">
                <a:latin typeface="Tahoma"/>
                <a:ea typeface="Tahoma"/>
                <a:cs typeface="Tahoma"/>
                <a:sym typeface="Tahoma"/>
              </a:rPr>
              <a:t>Typedef</a:t>
            </a:r>
            <a:r>
              <a:rPr lang="fr-FR">
                <a:latin typeface="Tahoma"/>
                <a:ea typeface="Tahoma"/>
                <a:cs typeface="Tahoma"/>
                <a:sym typeface="Tahoma"/>
              </a:rPr>
              <a:t>  Struct Nœud * Arbre;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445" name="Google Shape;445;p4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5"/>
          <p:cNvSpPr txBox="1"/>
          <p:nvPr/>
        </p:nvSpPr>
        <p:spPr>
          <a:xfrm>
            <a:off x="357158" y="2571744"/>
            <a:ext cx="828680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fr-FR" sz="5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Insertion dans un ABR</a:t>
            </a:r>
            <a:endParaRPr sz="2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52" name="Google Shape;452;p45" descr="D:\esprit 2014\ESPRIT 2014\charte essprit 2014\logo-espri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211" y="6111080"/>
            <a:ext cx="1337716" cy="50568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45"/>
          <p:cNvSpPr txBox="1">
            <a:spLocks noGrp="1"/>
          </p:cNvSpPr>
          <p:nvPr>
            <p:ph type="sldNum" idx="12"/>
          </p:nvPr>
        </p:nvSpPr>
        <p:spPr>
          <a:xfrm>
            <a:off x="7086600" y="64928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fr-FR" sz="2400" b="1">
                <a:solidFill>
                  <a:schemeClr val="dk1"/>
                </a:solidFill>
              </a:rPr>
              <a:t>23</a:t>
            </a:fld>
            <a:endParaRPr sz="24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6"/>
          <p:cNvSpPr txBox="1">
            <a:spLocks noGrp="1"/>
          </p:cNvSpPr>
          <p:nvPr>
            <p:ph type="body" idx="1"/>
          </p:nvPr>
        </p:nvSpPr>
        <p:spPr>
          <a:xfrm>
            <a:off x="571472" y="1500174"/>
            <a:ext cx="8572528" cy="5072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fr-FR" sz="2400" b="1">
                <a:latin typeface="Times New Roman"/>
                <a:ea typeface="Times New Roman"/>
                <a:cs typeface="Times New Roman"/>
                <a:sym typeface="Times New Roman"/>
              </a:rPr>
              <a:t>Fonction récursive d’ajout d’un élément :</a:t>
            </a:r>
            <a:endParaRPr b="1"/>
          </a:p>
          <a:p>
            <a:pPr marL="533400" lvl="0" indent="-228600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   soit nouv un pointeur sur le nouveau nœud à insérer.</a:t>
            </a:r>
            <a:endParaRPr/>
          </a:p>
          <a:p>
            <a:pPr marL="5334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   soit R un pointeur sur le nœud racine.</a:t>
            </a:r>
            <a:endParaRPr/>
          </a:p>
          <a:p>
            <a:pPr marL="457200" lvl="0" indent="-4572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AutoNum type="arabicPeriod"/>
            </a:pPr>
            <a:r>
              <a:rPr lang="fr-FR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</a:t>
            </a: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 R == NULL </a:t>
            </a:r>
            <a:r>
              <a:rPr lang="fr-FR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alors </a:t>
            </a: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la racine devient l'adresse du nouveau nœud (nouv) </a:t>
            </a: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AutoNum type="arabicPeriod"/>
            </a:pPr>
            <a:r>
              <a:rPr lang="fr-FR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</a:t>
            </a: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 valeur de nouv &lt; = valeur de la Racine ( R) </a:t>
            </a:r>
            <a:r>
              <a:rPr lang="fr-FR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alors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           Ajouter l'élément dans le sous arbre gauche ayant pour racine le fils gauche de l'ancienne racine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fr-FR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   Si</a:t>
            </a: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 valeur de nouv  &gt;  valeur de la Racine ( R) </a:t>
            </a:r>
            <a:r>
              <a:rPr lang="fr-FR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alors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    Ajouter l'élément dans le sous arbre droit ayant pour racine le fils droit de l'ancienne racine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9" name="Google Shape;459;p4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24</a:t>
            </a:fld>
            <a:endParaRPr/>
          </a:p>
        </p:txBody>
      </p:sp>
      <p:sp>
        <p:nvSpPr>
          <p:cNvPr id="460" name="Google Shape;460;p46"/>
          <p:cNvSpPr/>
          <p:nvPr/>
        </p:nvSpPr>
        <p:spPr>
          <a:xfrm>
            <a:off x="1214413" y="591246"/>
            <a:ext cx="4757071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fr-FR" sz="40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Insérer un  Nœud (1)</a:t>
            </a:r>
            <a:endParaRPr sz="40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7"/>
          <p:cNvSpPr/>
          <p:nvPr/>
        </p:nvSpPr>
        <p:spPr>
          <a:xfrm>
            <a:off x="1214414" y="591246"/>
            <a:ext cx="4757071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fr-FR" sz="40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Insérer un  Nœud (2)</a:t>
            </a:r>
            <a:endParaRPr sz="40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47"/>
          <p:cNvSpPr/>
          <p:nvPr/>
        </p:nvSpPr>
        <p:spPr>
          <a:xfrm>
            <a:off x="857224" y="1785926"/>
            <a:ext cx="1000132" cy="35719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47"/>
          <p:cNvSpPr txBox="1"/>
          <p:nvPr/>
        </p:nvSpPr>
        <p:spPr>
          <a:xfrm>
            <a:off x="2000232" y="1714488"/>
            <a:ext cx="507209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Ajout d’un nœud ayant la valeur 5 à l’arbre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8" name="Google Shape;468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85918" y="2643182"/>
            <a:ext cx="5429288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4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8"/>
          <p:cNvSpPr/>
          <p:nvPr/>
        </p:nvSpPr>
        <p:spPr>
          <a:xfrm>
            <a:off x="1214414" y="591246"/>
            <a:ext cx="4757071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fr-FR" sz="40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Insérer un  Nœud (3)</a:t>
            </a:r>
            <a:endParaRPr sz="40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4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26</a:t>
            </a:fld>
            <a:endParaRPr/>
          </a:p>
        </p:txBody>
      </p:sp>
      <p:pic>
        <p:nvPicPr>
          <p:cNvPr id="476" name="Google Shape;476;p48"/>
          <p:cNvPicPr preferRelativeResize="0"/>
          <p:nvPr/>
        </p:nvPicPr>
        <p:blipFill rotWithShape="1">
          <a:blip r:embed="rId3">
            <a:alphaModFix/>
          </a:blip>
          <a:srcRect t="1520" b="-1520"/>
          <a:stretch/>
        </p:blipFill>
        <p:spPr>
          <a:xfrm>
            <a:off x="516927" y="1460861"/>
            <a:ext cx="9030449" cy="5000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9"/>
          <p:cNvSpPr/>
          <p:nvPr/>
        </p:nvSpPr>
        <p:spPr>
          <a:xfrm>
            <a:off x="1214414" y="591246"/>
            <a:ext cx="4757071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fr-FR" sz="40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Insérer un  Nœud (4)</a:t>
            </a:r>
            <a:endParaRPr sz="40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4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27</a:t>
            </a:fld>
            <a:endParaRPr/>
          </a:p>
        </p:txBody>
      </p:sp>
      <p:pic>
        <p:nvPicPr>
          <p:cNvPr id="483" name="Google Shape;483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500174"/>
            <a:ext cx="9144000" cy="4929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0"/>
          <p:cNvSpPr txBox="1"/>
          <p:nvPr/>
        </p:nvSpPr>
        <p:spPr>
          <a:xfrm>
            <a:off x="357158" y="2571744"/>
            <a:ext cx="828680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fr-FR" sz="5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d'un ABR</a:t>
            </a:r>
            <a:endParaRPr sz="2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90" name="Google Shape;490;p50" descr="D:\esprit 2014\ESPRIT 2014\charte essprit 2014\logo-espri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211" y="6111080"/>
            <a:ext cx="1337716" cy="505680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50"/>
          <p:cNvSpPr txBox="1">
            <a:spLocks noGrp="1"/>
          </p:cNvSpPr>
          <p:nvPr>
            <p:ph type="sldNum" idx="12"/>
          </p:nvPr>
        </p:nvSpPr>
        <p:spPr>
          <a:xfrm>
            <a:off x="7086600" y="64928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fr-FR" sz="2400" b="1">
                <a:solidFill>
                  <a:schemeClr val="dk1"/>
                </a:solidFill>
              </a:rPr>
              <a:t>28</a:t>
            </a:fld>
            <a:endParaRPr sz="24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579296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Le parcours d’un arbre consiste à passer par tous ses nœuds pour en effectuer un traitement.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On distingue deux types de parcours 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    Parcours en profondeur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   Parcours en largeur</a:t>
            </a:r>
            <a:endParaRPr/>
          </a:p>
          <a:p>
            <a:pPr marL="566928" lvl="0" indent="-279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7" name="Google Shape;497;p51"/>
          <p:cNvSpPr/>
          <p:nvPr/>
        </p:nvSpPr>
        <p:spPr>
          <a:xfrm>
            <a:off x="1214413" y="591246"/>
            <a:ext cx="2380780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fr-FR" sz="40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Définition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5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sldNum" idx="12"/>
          </p:nvPr>
        </p:nvSpPr>
        <p:spPr>
          <a:xfrm>
            <a:off x="7086600" y="64928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fr-FR" sz="2400" b="1">
                <a:solidFill>
                  <a:schemeClr val="dk1"/>
                </a:solidFill>
              </a:rPr>
              <a:t>3</a:t>
            </a:fld>
            <a:endParaRPr sz="2400" b="1">
              <a:solidFill>
                <a:schemeClr val="dk1"/>
              </a:solidFill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428596" y="1571612"/>
            <a:ext cx="8715404" cy="3570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fr-FR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structures ( Tableaux, listes, piles et files) sont des structures linéaires: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données sont organisées de manière ordonnée les uns à la suite des autres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lang="fr-FR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Pour chercher un élément, nous sommes obligés de parcourir toute la structure de donnée jusqu’à le trouver.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fr-FR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recherche d’un élément dans un arbre binaire de recherche est beaucoup plus rapide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que la recherche dans une structure de donnée linéaire.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1226773" y="701419"/>
            <a:ext cx="830911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fr-FR" sz="40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Motivations</a:t>
            </a:r>
            <a:endParaRPr sz="4000" b="0" i="0" u="none" strike="noStrike" cap="non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2"/>
          <p:cNvSpPr txBox="1"/>
          <p:nvPr/>
        </p:nvSpPr>
        <p:spPr>
          <a:xfrm>
            <a:off x="357158" y="2571744"/>
            <a:ext cx="828680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fr-FR" sz="5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en profondeur</a:t>
            </a:r>
            <a:endParaRPr sz="2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05" name="Google Shape;505;p52" descr="D:\esprit 2014\ESPRIT 2014\charte essprit 2014\logo-espri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211" y="6111080"/>
            <a:ext cx="1337716" cy="505680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52"/>
          <p:cNvSpPr txBox="1">
            <a:spLocks noGrp="1"/>
          </p:cNvSpPr>
          <p:nvPr>
            <p:ph type="sldNum" idx="12"/>
          </p:nvPr>
        </p:nvSpPr>
        <p:spPr>
          <a:xfrm>
            <a:off x="7086600" y="64928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fr-FR" sz="2400" b="1">
                <a:solidFill>
                  <a:schemeClr val="dk1"/>
                </a:solidFill>
              </a:rPr>
              <a:t>30</a:t>
            </a:fld>
            <a:endParaRPr sz="24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3"/>
          <p:cNvSpPr/>
          <p:nvPr/>
        </p:nvSpPr>
        <p:spPr>
          <a:xfrm>
            <a:off x="1214414" y="714356"/>
            <a:ext cx="3352264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Times New Roman"/>
              <a:buNone/>
            </a:pPr>
            <a:r>
              <a:rPr lang="fr-FR" sz="24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en Profondeur</a:t>
            </a:r>
            <a:endParaRPr sz="24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5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Dans un parcours en profondeur, commençant par la racine: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1. On descend le plus profondément possible dans l’arbre puis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2. Une fois qu’une feuille est atteinte, on remonte pour explorer les autres branches en commençant par la branche </a:t>
            </a:r>
            <a:r>
              <a:rPr lang="fr-FR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"la plus basse"</a:t>
            </a: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 parmi celles non encore parcourues. </a:t>
            </a:r>
            <a:endParaRPr sz="2400"/>
          </a:p>
        </p:txBody>
      </p:sp>
      <p:sp>
        <p:nvSpPr>
          <p:cNvPr id="513" name="Google Shape;513;p5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4"/>
          <p:cNvSpPr txBox="1"/>
          <p:nvPr/>
        </p:nvSpPr>
        <p:spPr>
          <a:xfrm>
            <a:off x="357158" y="2571744"/>
            <a:ext cx="828680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fr-FR" sz="5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préfixé</a:t>
            </a:r>
            <a:endParaRPr sz="2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20" name="Google Shape;520;p54" descr="D:\esprit 2014\ESPRIT 2014\charte essprit 2014\logo-espri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211" y="6111080"/>
            <a:ext cx="1337716" cy="505680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54"/>
          <p:cNvSpPr txBox="1">
            <a:spLocks noGrp="1"/>
          </p:cNvSpPr>
          <p:nvPr>
            <p:ph type="sldNum" idx="12"/>
          </p:nvPr>
        </p:nvSpPr>
        <p:spPr>
          <a:xfrm>
            <a:off x="7086600" y="64928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fr-FR" sz="2400" b="1">
                <a:solidFill>
                  <a:schemeClr val="dk1"/>
                </a:solidFill>
              </a:rPr>
              <a:t>32</a:t>
            </a:fld>
            <a:endParaRPr sz="24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5"/>
          <p:cNvSpPr/>
          <p:nvPr/>
        </p:nvSpPr>
        <p:spPr>
          <a:xfrm>
            <a:off x="1214414" y="714356"/>
            <a:ext cx="349775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lang="fr-FR" sz="36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Préfixé</a:t>
            </a:r>
            <a:endParaRPr sz="36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55"/>
          <p:cNvSpPr txBox="1"/>
          <p:nvPr/>
        </p:nvSpPr>
        <p:spPr>
          <a:xfrm>
            <a:off x="214282" y="14287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fr-FR" sz="23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racine est traitée en premier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Traiter la racine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 Parcours préfixé du SAG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 Parcours préfixé du SAD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397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8" name="Google Shape;528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6248" y="1675623"/>
            <a:ext cx="4857752" cy="2935249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5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6"/>
          <p:cNvSpPr txBox="1"/>
          <p:nvPr/>
        </p:nvSpPr>
        <p:spPr>
          <a:xfrm>
            <a:off x="214282" y="14287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fr-FR" sz="23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racine est traitée en premier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Traiter la racine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 Parcours préfixé du SAG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 Parcours préfixé du SAD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397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5" name="Google Shape;535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6248" y="1675623"/>
            <a:ext cx="4857751" cy="2935249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56"/>
          <p:cNvSpPr/>
          <p:nvPr/>
        </p:nvSpPr>
        <p:spPr>
          <a:xfrm>
            <a:off x="1214414" y="714356"/>
            <a:ext cx="349775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lang="fr-FR" sz="36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Préfixé</a:t>
            </a:r>
            <a:endParaRPr sz="36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5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7"/>
          <p:cNvSpPr txBox="1"/>
          <p:nvPr/>
        </p:nvSpPr>
        <p:spPr>
          <a:xfrm>
            <a:off x="214282" y="14287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fr-FR" sz="23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racine est traitée en premier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Traiter la racine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 Parcours préfixé du SAG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 Parcours préfixé du SAD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397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3" name="Google Shape;543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6248" y="1675623"/>
            <a:ext cx="4857751" cy="2935249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57"/>
          <p:cNvSpPr/>
          <p:nvPr/>
        </p:nvSpPr>
        <p:spPr>
          <a:xfrm>
            <a:off x="1214414" y="714356"/>
            <a:ext cx="349775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lang="fr-FR" sz="36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Préfixé</a:t>
            </a:r>
            <a:endParaRPr sz="36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5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58"/>
          <p:cNvSpPr txBox="1"/>
          <p:nvPr/>
        </p:nvSpPr>
        <p:spPr>
          <a:xfrm>
            <a:off x="214282" y="14287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fr-FR" sz="23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racine est traitée en premier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Traiter la racine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 Parcours préfixé du SAG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 Parcours préfixé du SAD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397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1" name="Google Shape;551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6248" y="1675623"/>
            <a:ext cx="4857751" cy="2935249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5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36</a:t>
            </a:fld>
            <a:endParaRPr/>
          </a:p>
        </p:txBody>
      </p:sp>
      <p:sp>
        <p:nvSpPr>
          <p:cNvPr id="553" name="Google Shape;553;p58"/>
          <p:cNvSpPr/>
          <p:nvPr/>
        </p:nvSpPr>
        <p:spPr>
          <a:xfrm>
            <a:off x="1214414" y="714356"/>
            <a:ext cx="349775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lang="fr-FR" sz="36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Préfixé</a:t>
            </a:r>
            <a:endParaRPr sz="36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9"/>
          <p:cNvSpPr txBox="1"/>
          <p:nvPr/>
        </p:nvSpPr>
        <p:spPr>
          <a:xfrm>
            <a:off x="214282" y="14287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fr-FR" sz="23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racine est traitée en premier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Traiter la racine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 Parcours préfixé du SAG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 Parcours préfixé du SAD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397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9" name="Google Shape;559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6248" y="1675623"/>
            <a:ext cx="4857751" cy="2935249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59"/>
          <p:cNvSpPr/>
          <p:nvPr/>
        </p:nvSpPr>
        <p:spPr>
          <a:xfrm>
            <a:off x="1214414" y="714356"/>
            <a:ext cx="349775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lang="fr-FR" sz="36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Préfixé</a:t>
            </a:r>
            <a:endParaRPr sz="36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5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0"/>
          <p:cNvSpPr txBox="1"/>
          <p:nvPr/>
        </p:nvSpPr>
        <p:spPr>
          <a:xfrm>
            <a:off x="214282" y="14287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fr-FR" sz="23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racine est traitée en premier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Traiter la racine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 Parcours préfixé du SAG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 Parcours préfixé du SAD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397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7" name="Google Shape;567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6248" y="1675623"/>
            <a:ext cx="4857751" cy="2935249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6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38</a:t>
            </a:fld>
            <a:endParaRPr/>
          </a:p>
        </p:txBody>
      </p:sp>
      <p:sp>
        <p:nvSpPr>
          <p:cNvPr id="569" name="Google Shape;569;p60"/>
          <p:cNvSpPr/>
          <p:nvPr/>
        </p:nvSpPr>
        <p:spPr>
          <a:xfrm>
            <a:off x="1214414" y="714356"/>
            <a:ext cx="349775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lang="fr-FR" sz="36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Préfixé</a:t>
            </a:r>
            <a:endParaRPr sz="36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61"/>
          <p:cNvSpPr txBox="1"/>
          <p:nvPr/>
        </p:nvSpPr>
        <p:spPr>
          <a:xfrm>
            <a:off x="214282" y="14287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fr-FR" sz="23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racine est traitée en premier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Traiter la racine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 Parcours préfixé du SAG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 Parcours préfixé du SAD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397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5" name="Google Shape;575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6248" y="1675623"/>
            <a:ext cx="4857751" cy="2935249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61"/>
          <p:cNvSpPr/>
          <p:nvPr/>
        </p:nvSpPr>
        <p:spPr>
          <a:xfrm>
            <a:off x="1214414" y="714356"/>
            <a:ext cx="349775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lang="fr-FR" sz="36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Préfixé</a:t>
            </a:r>
            <a:endParaRPr sz="36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6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/>
        </p:nvSpPr>
        <p:spPr>
          <a:xfrm>
            <a:off x="357158" y="2571744"/>
            <a:ext cx="8286808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fr-FR" sz="6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Arbres </a:t>
            </a:r>
            <a:endParaRPr sz="6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1" name="Google Shape;181;p26" descr="D:\esprit 2014\ESPRIT 2014\charte essprit 2014\logo-espri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211" y="6111080"/>
            <a:ext cx="1337716" cy="50568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6"/>
          <p:cNvSpPr txBox="1">
            <a:spLocks noGrp="1"/>
          </p:cNvSpPr>
          <p:nvPr>
            <p:ph type="sldNum" idx="12"/>
          </p:nvPr>
        </p:nvSpPr>
        <p:spPr>
          <a:xfrm>
            <a:off x="7086600" y="64928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fr-FR" sz="2400" b="1">
                <a:solidFill>
                  <a:schemeClr val="dk1"/>
                </a:solidFill>
              </a:rPr>
              <a:t>4</a:t>
            </a:fld>
            <a:endParaRPr sz="24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62"/>
          <p:cNvSpPr txBox="1"/>
          <p:nvPr/>
        </p:nvSpPr>
        <p:spPr>
          <a:xfrm>
            <a:off x="214282" y="14287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fr-FR" sz="23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racine est traitée en premier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Traiter la racine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 Parcours préfixé du SAG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 Parcours préfixé du SAD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397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3" name="Google Shape;583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6248" y="1675623"/>
            <a:ext cx="4857751" cy="2935249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62"/>
          <p:cNvSpPr/>
          <p:nvPr/>
        </p:nvSpPr>
        <p:spPr>
          <a:xfrm>
            <a:off x="1214414" y="714356"/>
            <a:ext cx="349775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lang="fr-FR" sz="36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Préfixé</a:t>
            </a:r>
            <a:endParaRPr sz="36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6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63"/>
          <p:cNvSpPr txBox="1"/>
          <p:nvPr/>
        </p:nvSpPr>
        <p:spPr>
          <a:xfrm>
            <a:off x="214282" y="14287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fr-FR" sz="23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racine est traitée en premier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Traiter la racine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 Parcours préfixé du SAG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 Parcours préfixé du SAD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397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1" name="Google Shape;591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6248" y="1675623"/>
            <a:ext cx="4857751" cy="2935249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p63"/>
          <p:cNvSpPr/>
          <p:nvPr/>
        </p:nvSpPr>
        <p:spPr>
          <a:xfrm>
            <a:off x="1214414" y="714356"/>
            <a:ext cx="349775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lang="fr-FR" sz="36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Préfixé</a:t>
            </a:r>
            <a:endParaRPr sz="36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6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64"/>
          <p:cNvSpPr txBox="1"/>
          <p:nvPr/>
        </p:nvSpPr>
        <p:spPr>
          <a:xfrm>
            <a:off x="214282" y="14287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fr-FR" sz="23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racine est traitée en premier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Traiter la racine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 Parcours préfixé du SAG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 Parcours préfixé du SAD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397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9" name="Google Shape;599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6248" y="1675623"/>
            <a:ext cx="4857751" cy="2935249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64"/>
          <p:cNvSpPr/>
          <p:nvPr/>
        </p:nvSpPr>
        <p:spPr>
          <a:xfrm>
            <a:off x="1214414" y="714356"/>
            <a:ext cx="349775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lang="fr-FR" sz="36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Préfixé</a:t>
            </a:r>
            <a:endParaRPr sz="36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6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65"/>
          <p:cNvSpPr txBox="1"/>
          <p:nvPr/>
        </p:nvSpPr>
        <p:spPr>
          <a:xfrm>
            <a:off x="214282" y="14287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fr-FR" sz="23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racine est traitée en premier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Traiter la racine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 Parcours préfixé du SAG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 Parcours préfixé du SAD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397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7" name="Google Shape;607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6248" y="1675623"/>
            <a:ext cx="4857751" cy="2935249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65"/>
          <p:cNvSpPr/>
          <p:nvPr/>
        </p:nvSpPr>
        <p:spPr>
          <a:xfrm>
            <a:off x="3567858" y="4929198"/>
            <a:ext cx="557614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🡺"/>
            </a:pPr>
            <a:r>
              <a:rPr lang="fr-FR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préfixé : A, B, E, H, L, D, F, G, M, N.  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65"/>
          <p:cNvSpPr/>
          <p:nvPr/>
        </p:nvSpPr>
        <p:spPr>
          <a:xfrm>
            <a:off x="1214414" y="714356"/>
            <a:ext cx="349775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lang="fr-FR" sz="36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Préfixé</a:t>
            </a:r>
            <a:endParaRPr sz="36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6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" name="Google Shape;615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0100" y="2428868"/>
            <a:ext cx="7858180" cy="2643206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66"/>
          <p:cNvSpPr/>
          <p:nvPr/>
        </p:nvSpPr>
        <p:spPr>
          <a:xfrm>
            <a:off x="1214414" y="714356"/>
            <a:ext cx="349775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lang="fr-FR" sz="36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Préfixé</a:t>
            </a:r>
            <a:endParaRPr sz="36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6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67"/>
          <p:cNvSpPr txBox="1"/>
          <p:nvPr/>
        </p:nvSpPr>
        <p:spPr>
          <a:xfrm>
            <a:off x="357158" y="2571744"/>
            <a:ext cx="828680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fr-FR" sz="5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Infixé</a:t>
            </a:r>
            <a:endParaRPr sz="2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24" name="Google Shape;624;p67" descr="D:\esprit 2014\ESPRIT 2014\charte essprit 2014\logo-espri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211" y="6111080"/>
            <a:ext cx="1337716" cy="505680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Google Shape;625;p67"/>
          <p:cNvSpPr txBox="1">
            <a:spLocks noGrp="1"/>
          </p:cNvSpPr>
          <p:nvPr>
            <p:ph type="sldNum" idx="12"/>
          </p:nvPr>
        </p:nvSpPr>
        <p:spPr>
          <a:xfrm>
            <a:off x="7086600" y="64928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fr-FR" sz="2400" b="1">
                <a:solidFill>
                  <a:schemeClr val="dk1"/>
                </a:solidFill>
              </a:rPr>
              <a:t>45</a:t>
            </a:fld>
            <a:endParaRPr sz="24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68"/>
          <p:cNvSpPr txBox="1"/>
          <p:nvPr/>
        </p:nvSpPr>
        <p:spPr>
          <a:xfrm>
            <a:off x="214282" y="14287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racine est traitée entre les deux appels récursifs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Parcours Infixé du SAG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 Traiter la racine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 Parcours Infixé du SAD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1" name="Google Shape;631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6251" y="2065391"/>
            <a:ext cx="4857744" cy="2935244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p68"/>
          <p:cNvSpPr/>
          <p:nvPr/>
        </p:nvSpPr>
        <p:spPr>
          <a:xfrm>
            <a:off x="1214414" y="714356"/>
            <a:ext cx="324127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lang="fr-FR" sz="36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Infixé</a:t>
            </a:r>
            <a:endParaRPr sz="36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6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69"/>
          <p:cNvSpPr txBox="1"/>
          <p:nvPr/>
        </p:nvSpPr>
        <p:spPr>
          <a:xfrm>
            <a:off x="214282" y="14287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racine est traitée entre les deux appels récursifs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Parcours Infixé du SAG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 Traiter la racine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 Parcours Infixé du SAD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9" name="Google Shape;639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6252" y="2065391"/>
            <a:ext cx="4857742" cy="2935244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69"/>
          <p:cNvSpPr/>
          <p:nvPr/>
        </p:nvSpPr>
        <p:spPr>
          <a:xfrm>
            <a:off x="1214414" y="714356"/>
            <a:ext cx="329898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Times New Roman"/>
              <a:buNone/>
            </a:pPr>
            <a:r>
              <a:rPr lang="fr-FR" sz="18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-FR" sz="36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Infixé</a:t>
            </a:r>
            <a:endParaRPr sz="36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6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70"/>
          <p:cNvSpPr/>
          <p:nvPr/>
        </p:nvSpPr>
        <p:spPr>
          <a:xfrm>
            <a:off x="1214414" y="714356"/>
            <a:ext cx="324127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lang="fr-FR" sz="36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Infixé</a:t>
            </a:r>
            <a:endParaRPr sz="36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70"/>
          <p:cNvSpPr txBox="1"/>
          <p:nvPr/>
        </p:nvSpPr>
        <p:spPr>
          <a:xfrm>
            <a:off x="214282" y="14287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racine est traitée entre les deux appels récursifs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Parcours Infixé du SAG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 Traiter la racine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 Parcours Infixé du SAD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8" name="Google Shape;648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6252" y="2065391"/>
            <a:ext cx="4857742" cy="2935244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7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48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71"/>
          <p:cNvSpPr/>
          <p:nvPr/>
        </p:nvSpPr>
        <p:spPr>
          <a:xfrm>
            <a:off x="1214414" y="714356"/>
            <a:ext cx="324127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lang="fr-FR" sz="36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Infixé</a:t>
            </a:r>
            <a:endParaRPr sz="36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71"/>
          <p:cNvSpPr txBox="1"/>
          <p:nvPr/>
        </p:nvSpPr>
        <p:spPr>
          <a:xfrm>
            <a:off x="214282" y="14287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racine est traitée entre les deux appels récursifs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Parcours Infixé du SAG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 Traiter la racine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 Parcours Infixé du SAD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6" name="Google Shape;656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6252" y="2065391"/>
            <a:ext cx="4857742" cy="2935244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p7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49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>
            <a:spLocks noGrp="1"/>
          </p:cNvSpPr>
          <p:nvPr>
            <p:ph type="sldNum" idx="12"/>
          </p:nvPr>
        </p:nvSpPr>
        <p:spPr>
          <a:xfrm>
            <a:off x="7086600" y="64928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fr-FR" sz="2400" b="1">
                <a:solidFill>
                  <a:schemeClr val="dk1"/>
                </a:solidFill>
              </a:rPr>
              <a:t>5</a:t>
            </a:fld>
            <a:endParaRPr sz="2400" b="1">
              <a:solidFill>
                <a:schemeClr val="dk1"/>
              </a:solidFill>
            </a:endParaRPr>
          </a:p>
        </p:txBody>
      </p:sp>
      <p:sp>
        <p:nvSpPr>
          <p:cNvPr id="188" name="Google Shape;188;p27"/>
          <p:cNvSpPr txBox="1"/>
          <p:nvPr/>
        </p:nvSpPr>
        <p:spPr>
          <a:xfrm>
            <a:off x="428596" y="1285860"/>
            <a:ext cx="8715404" cy="6490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95605" marR="0" lvl="0" indent="-285750" algn="just" rtl="0">
              <a:lnSpc>
                <a:spcPct val="113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fr-FR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 arbre est une structure de données composée d’un ensemble de nœuds.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95605" marR="0" lvl="0" indent="-285750" algn="just" rtl="0">
              <a:lnSpc>
                <a:spcPct val="113999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fr-FR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Chaque nœud contient les données spécifiques de l’application et des pointeurs vers d’autres nœuds (d’autres sous-arbres).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95605" marR="0" lvl="0" indent="-285750" algn="just" rtl="0">
              <a:lnSpc>
                <a:spcPct val="113999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fr-FR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Plusieurs traitements en informatique sont de nature arborescente tel que: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12165" marR="0" lvl="1" indent="-17589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représentation des expressions arithmétiques,.. Etc.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12165" marR="0" lvl="1" indent="-17589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hiérarchie des répertoires et des fichiers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                                    root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…                         Home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…                      Cours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Algo              Programmation 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27"/>
          <p:cNvSpPr txBox="1"/>
          <p:nvPr/>
        </p:nvSpPr>
        <p:spPr>
          <a:xfrm>
            <a:off x="1226773" y="701419"/>
            <a:ext cx="830911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fr-FR" sz="40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Définition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0" name="Google Shape;190;p27"/>
          <p:cNvCxnSpPr/>
          <p:nvPr/>
        </p:nvCxnSpPr>
        <p:spPr>
          <a:xfrm rot="5400000">
            <a:off x="2714612" y="4368783"/>
            <a:ext cx="500066" cy="35719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1" name="Google Shape;191;p27"/>
          <p:cNvCxnSpPr/>
          <p:nvPr/>
        </p:nvCxnSpPr>
        <p:spPr>
          <a:xfrm>
            <a:off x="3714744" y="4297345"/>
            <a:ext cx="500066" cy="428628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27"/>
          <p:cNvCxnSpPr/>
          <p:nvPr/>
        </p:nvCxnSpPr>
        <p:spPr>
          <a:xfrm rot="5400000">
            <a:off x="3857620" y="5297477"/>
            <a:ext cx="500066" cy="35719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3" name="Google Shape;193;p27"/>
          <p:cNvCxnSpPr/>
          <p:nvPr/>
        </p:nvCxnSpPr>
        <p:spPr>
          <a:xfrm>
            <a:off x="4929190" y="5226039"/>
            <a:ext cx="500066" cy="428628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4" name="Google Shape;194;p27"/>
          <p:cNvCxnSpPr/>
          <p:nvPr/>
        </p:nvCxnSpPr>
        <p:spPr>
          <a:xfrm rot="5400000">
            <a:off x="5072066" y="6154733"/>
            <a:ext cx="500066" cy="35719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5" name="Google Shape;195;p27"/>
          <p:cNvCxnSpPr/>
          <p:nvPr/>
        </p:nvCxnSpPr>
        <p:spPr>
          <a:xfrm>
            <a:off x="6072198" y="6154733"/>
            <a:ext cx="500066" cy="428628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72"/>
          <p:cNvSpPr/>
          <p:nvPr/>
        </p:nvSpPr>
        <p:spPr>
          <a:xfrm>
            <a:off x="1214414" y="714356"/>
            <a:ext cx="324127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lang="fr-FR" sz="36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Infixé</a:t>
            </a:r>
            <a:endParaRPr sz="36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72"/>
          <p:cNvSpPr txBox="1"/>
          <p:nvPr/>
        </p:nvSpPr>
        <p:spPr>
          <a:xfrm>
            <a:off x="214282" y="14287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racine est traitée entre les deux appels récursifs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Parcours Infixé du SAG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 Traiter la racine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 Parcours Infixé du SAD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4" name="Google Shape;664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6252" y="2065391"/>
            <a:ext cx="4857742" cy="2935244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7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50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73"/>
          <p:cNvSpPr/>
          <p:nvPr/>
        </p:nvSpPr>
        <p:spPr>
          <a:xfrm>
            <a:off x="1214414" y="714356"/>
            <a:ext cx="324127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lang="fr-FR" sz="36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Infixé</a:t>
            </a:r>
            <a:endParaRPr sz="36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73"/>
          <p:cNvSpPr txBox="1"/>
          <p:nvPr/>
        </p:nvSpPr>
        <p:spPr>
          <a:xfrm>
            <a:off x="214282" y="14287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racine est traitée entre les deux appels récursifs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Parcours Infixé du SAG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 Traiter la racine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 Parcours Infixé du SAD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2" name="Google Shape;672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6252" y="2065391"/>
            <a:ext cx="4857742" cy="2935244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7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51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74"/>
          <p:cNvSpPr/>
          <p:nvPr/>
        </p:nvSpPr>
        <p:spPr>
          <a:xfrm>
            <a:off x="1214414" y="714356"/>
            <a:ext cx="324127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lang="fr-FR" sz="36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Infixé</a:t>
            </a:r>
            <a:endParaRPr sz="36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74"/>
          <p:cNvSpPr txBox="1"/>
          <p:nvPr/>
        </p:nvSpPr>
        <p:spPr>
          <a:xfrm>
            <a:off x="214282" y="14287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racine est traitée entre les deux appels récursifs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Parcours Infixé du SAG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 Traiter la racine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 Parcours Infixé du SAD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0" name="Google Shape;680;p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6252" y="2065391"/>
            <a:ext cx="4857742" cy="2935244"/>
          </a:xfrm>
          <a:prstGeom prst="rect">
            <a:avLst/>
          </a:prstGeom>
          <a:noFill/>
          <a:ln>
            <a:noFill/>
          </a:ln>
        </p:spPr>
      </p:pic>
      <p:sp>
        <p:nvSpPr>
          <p:cNvPr id="681" name="Google Shape;681;p7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52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75"/>
          <p:cNvSpPr/>
          <p:nvPr/>
        </p:nvSpPr>
        <p:spPr>
          <a:xfrm>
            <a:off x="1214414" y="714356"/>
            <a:ext cx="324127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lang="fr-FR" sz="36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Infixé</a:t>
            </a:r>
            <a:endParaRPr sz="36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75"/>
          <p:cNvSpPr txBox="1"/>
          <p:nvPr/>
        </p:nvSpPr>
        <p:spPr>
          <a:xfrm>
            <a:off x="214282" y="14287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racine est traitée entre les deux appels récursifs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Parcours Infixé du SAG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 Traiter la racine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 Parcours Infixé du SAD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8" name="Google Shape;688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6252" y="2065391"/>
            <a:ext cx="4857742" cy="2935244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Google Shape;689;p7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53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76"/>
          <p:cNvSpPr/>
          <p:nvPr/>
        </p:nvSpPr>
        <p:spPr>
          <a:xfrm>
            <a:off x="1214414" y="714356"/>
            <a:ext cx="324127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lang="fr-FR" sz="36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Infixé</a:t>
            </a:r>
            <a:endParaRPr sz="36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76"/>
          <p:cNvSpPr txBox="1"/>
          <p:nvPr/>
        </p:nvSpPr>
        <p:spPr>
          <a:xfrm>
            <a:off x="214282" y="14287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racine est traitée entre les deux appels récursifs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Parcours Infixé du SAG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 Traiter la racine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 Parcours Infixé du SAD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6" name="Google Shape;696;p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6252" y="2065391"/>
            <a:ext cx="4857742" cy="2935244"/>
          </a:xfrm>
          <a:prstGeom prst="rect">
            <a:avLst/>
          </a:prstGeom>
          <a:noFill/>
          <a:ln>
            <a:noFill/>
          </a:ln>
        </p:spPr>
      </p:pic>
      <p:sp>
        <p:nvSpPr>
          <p:cNvPr id="697" name="Google Shape;697;p7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54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77"/>
          <p:cNvSpPr/>
          <p:nvPr/>
        </p:nvSpPr>
        <p:spPr>
          <a:xfrm>
            <a:off x="1214414" y="714356"/>
            <a:ext cx="324127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lang="fr-FR" sz="36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Infixé</a:t>
            </a:r>
            <a:endParaRPr sz="36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77"/>
          <p:cNvSpPr txBox="1"/>
          <p:nvPr/>
        </p:nvSpPr>
        <p:spPr>
          <a:xfrm>
            <a:off x="214282" y="14287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racine est traitée entre les deux appels récursifs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Parcours Infixé du SAG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 Traiter la racine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 Parcours Infixé du SAD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4" name="Google Shape;704;p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6252" y="2065391"/>
            <a:ext cx="4857742" cy="2935244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Google Shape;705;p7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55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78"/>
          <p:cNvSpPr/>
          <p:nvPr/>
        </p:nvSpPr>
        <p:spPr>
          <a:xfrm>
            <a:off x="1214414" y="714356"/>
            <a:ext cx="324127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lang="fr-FR" sz="36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Infixé</a:t>
            </a:r>
            <a:endParaRPr sz="36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78"/>
          <p:cNvSpPr txBox="1"/>
          <p:nvPr/>
        </p:nvSpPr>
        <p:spPr>
          <a:xfrm>
            <a:off x="214282" y="14287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racine est traitée entre les deux appels récursifs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Parcours Infixé du SAG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 Traiter la racine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 Parcours Infixé du SAD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2" name="Google Shape;712;p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6252" y="2065391"/>
            <a:ext cx="4857742" cy="2935244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Google Shape;713;p78"/>
          <p:cNvSpPr/>
          <p:nvPr/>
        </p:nvSpPr>
        <p:spPr>
          <a:xfrm>
            <a:off x="3760218" y="5214950"/>
            <a:ext cx="538378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🡺"/>
            </a:pPr>
            <a:r>
              <a:rPr lang="fr-FR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infixé : H, E, L, B, A, F, D, M, G, N.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p7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56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79"/>
          <p:cNvSpPr/>
          <p:nvPr/>
        </p:nvSpPr>
        <p:spPr>
          <a:xfrm>
            <a:off x="1214414" y="714356"/>
            <a:ext cx="324127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lang="fr-FR" sz="36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Infixé</a:t>
            </a:r>
            <a:endParaRPr sz="36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0" name="Google Shape;720;p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4414" y="2428868"/>
            <a:ext cx="6143667" cy="3057158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79"/>
          <p:cNvSpPr txBox="1"/>
          <p:nvPr/>
        </p:nvSpPr>
        <p:spPr>
          <a:xfrm>
            <a:off x="1071538" y="1643050"/>
            <a:ext cx="592935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🡪 Afficher les valeurs des nœuds de l’arbre 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2" name="Google Shape;722;p7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57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80"/>
          <p:cNvSpPr/>
          <p:nvPr/>
        </p:nvSpPr>
        <p:spPr>
          <a:xfrm>
            <a:off x="1214414" y="714356"/>
            <a:ext cx="324127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lang="fr-FR" sz="36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Infixé</a:t>
            </a:r>
            <a:endParaRPr sz="36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80"/>
          <p:cNvSpPr txBox="1"/>
          <p:nvPr/>
        </p:nvSpPr>
        <p:spPr>
          <a:xfrm>
            <a:off x="500034" y="1626668"/>
            <a:ext cx="7786742" cy="7017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Exemple d’application: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Une expression arithmétique peut être représentée par un arbre.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Pour évaluer l'expression, il faut partir du bas et effectuer les calculs en remontant.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Arbre de l’expression arithmétique: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((2*(a-1))+(3*b))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fr-FR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Nœuds intérieurs: </a:t>
            </a:r>
            <a:r>
              <a:rPr lang="fr-FR"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opérateurs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fr-FR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Nœuds extérieurs ( feuilles) : </a:t>
            </a:r>
            <a:r>
              <a:rPr lang="fr-FR"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opérandes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29" name="Google Shape;729;p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86446" y="3429000"/>
            <a:ext cx="2661332" cy="1714512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8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58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81"/>
          <p:cNvSpPr txBox="1"/>
          <p:nvPr/>
        </p:nvSpPr>
        <p:spPr>
          <a:xfrm>
            <a:off x="357158" y="2571744"/>
            <a:ext cx="828680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fr-FR" sz="5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Postfixé</a:t>
            </a:r>
            <a:endParaRPr sz="2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37" name="Google Shape;737;p81" descr="D:\esprit 2014\ESPRIT 2014\charte essprit 2014\logo-espri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211" y="6111080"/>
            <a:ext cx="1337716" cy="505680"/>
          </a:xfrm>
          <a:prstGeom prst="rect">
            <a:avLst/>
          </a:prstGeom>
          <a:noFill/>
          <a:ln>
            <a:noFill/>
          </a:ln>
        </p:spPr>
      </p:pic>
      <p:sp>
        <p:nvSpPr>
          <p:cNvPr id="738" name="Google Shape;738;p81"/>
          <p:cNvSpPr txBox="1">
            <a:spLocks noGrp="1"/>
          </p:cNvSpPr>
          <p:nvPr>
            <p:ph type="sldNum" idx="12"/>
          </p:nvPr>
        </p:nvSpPr>
        <p:spPr>
          <a:xfrm>
            <a:off x="7086600" y="64928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fr-FR" sz="2400" b="1">
                <a:solidFill>
                  <a:schemeClr val="dk1"/>
                </a:solidFill>
              </a:rPr>
              <a:t>59</a:t>
            </a:fld>
            <a:endParaRPr sz="24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/>
        </p:nvSpPr>
        <p:spPr>
          <a:xfrm>
            <a:off x="357158" y="2571744"/>
            <a:ext cx="828680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fr-FR" sz="5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Terminologie et mesures</a:t>
            </a:r>
            <a:endParaRPr sz="2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2" name="Google Shape;202;p28" descr="D:\esprit 2014\ESPRIT 2014\charte essprit 2014\logo-espri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211" y="6111080"/>
            <a:ext cx="1337716" cy="50568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8"/>
          <p:cNvSpPr txBox="1">
            <a:spLocks noGrp="1"/>
          </p:cNvSpPr>
          <p:nvPr>
            <p:ph type="sldNum" idx="12"/>
          </p:nvPr>
        </p:nvSpPr>
        <p:spPr>
          <a:xfrm>
            <a:off x="7086600" y="64928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fr-FR" sz="2400" b="1">
                <a:solidFill>
                  <a:schemeClr val="dk1"/>
                </a:solidFill>
              </a:rPr>
              <a:t>6</a:t>
            </a:fld>
            <a:endParaRPr sz="24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82"/>
          <p:cNvSpPr/>
          <p:nvPr/>
        </p:nvSpPr>
        <p:spPr>
          <a:xfrm>
            <a:off x="1214414" y="714356"/>
            <a:ext cx="365164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lang="fr-FR" sz="36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Postfixé</a:t>
            </a:r>
            <a:endParaRPr sz="36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4" name="Google Shape;744;p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6252" y="2065391"/>
            <a:ext cx="4857742" cy="2935243"/>
          </a:xfrm>
          <a:prstGeom prst="rect">
            <a:avLst/>
          </a:prstGeom>
          <a:noFill/>
          <a:ln>
            <a:noFill/>
          </a:ln>
        </p:spPr>
      </p:pic>
      <p:sp>
        <p:nvSpPr>
          <p:cNvPr id="745" name="Google Shape;745;p82"/>
          <p:cNvSpPr txBox="1"/>
          <p:nvPr/>
        </p:nvSpPr>
        <p:spPr>
          <a:xfrm>
            <a:off x="214282" y="14287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racine est traitée après les deux  appels récursifs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Parcours Postfixé du SAG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Parcours Postfixé du SAD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Traiter la racine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397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p8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60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83"/>
          <p:cNvSpPr/>
          <p:nvPr/>
        </p:nvSpPr>
        <p:spPr>
          <a:xfrm>
            <a:off x="1214414" y="714356"/>
            <a:ext cx="365164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fr-FR" sz="36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Postfixé</a:t>
            </a:r>
            <a:endParaRPr sz="36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2" name="Google Shape;752;p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6252" y="2065391"/>
            <a:ext cx="4857741" cy="2935243"/>
          </a:xfrm>
          <a:prstGeom prst="rect">
            <a:avLst/>
          </a:prstGeom>
          <a:noFill/>
          <a:ln>
            <a:noFill/>
          </a:ln>
        </p:spPr>
      </p:pic>
      <p:sp>
        <p:nvSpPr>
          <p:cNvPr id="753" name="Google Shape;753;p83"/>
          <p:cNvSpPr txBox="1"/>
          <p:nvPr/>
        </p:nvSpPr>
        <p:spPr>
          <a:xfrm>
            <a:off x="214282" y="14287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racine est traitée après les deux  appels récursifs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Parcours Postfixé du SAG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Parcours Postfixé du SAD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Traiter la racine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397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4" name="Google Shape;754;p8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61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84"/>
          <p:cNvSpPr/>
          <p:nvPr/>
        </p:nvSpPr>
        <p:spPr>
          <a:xfrm>
            <a:off x="1214414" y="714356"/>
            <a:ext cx="365164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lang="fr-FR" sz="36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Postfixé</a:t>
            </a:r>
            <a:endParaRPr sz="36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0" name="Google Shape;760;p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6252" y="2065391"/>
            <a:ext cx="4857741" cy="2935243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p84"/>
          <p:cNvSpPr txBox="1"/>
          <p:nvPr/>
        </p:nvSpPr>
        <p:spPr>
          <a:xfrm>
            <a:off x="214282" y="14287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racine est traitée après les deux  appels récursifs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Parcours Postfixé du SAG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Parcours Postfixé du SAD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Traiter la racine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397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Google Shape;762;p8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62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85"/>
          <p:cNvSpPr/>
          <p:nvPr/>
        </p:nvSpPr>
        <p:spPr>
          <a:xfrm>
            <a:off x="1214414" y="714356"/>
            <a:ext cx="365164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lang="fr-FR" sz="36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Postfixé</a:t>
            </a:r>
            <a:endParaRPr sz="36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8" name="Google Shape;768;p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6252" y="2065391"/>
            <a:ext cx="4857741" cy="2935243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Google Shape;769;p85"/>
          <p:cNvSpPr txBox="1"/>
          <p:nvPr/>
        </p:nvSpPr>
        <p:spPr>
          <a:xfrm>
            <a:off x="214282" y="14287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racine est traitée après les deux  appels récursifs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Parcours Postfixé du SAG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Parcours Postfixé du SAD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Traiter la racine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397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Google Shape;770;p8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63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86"/>
          <p:cNvSpPr/>
          <p:nvPr/>
        </p:nvSpPr>
        <p:spPr>
          <a:xfrm>
            <a:off x="1214414" y="714356"/>
            <a:ext cx="365164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lang="fr-FR" sz="36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Postfixé</a:t>
            </a:r>
            <a:endParaRPr sz="36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6" name="Google Shape;776;p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6252" y="2065391"/>
            <a:ext cx="4857741" cy="2935243"/>
          </a:xfrm>
          <a:prstGeom prst="rect">
            <a:avLst/>
          </a:prstGeom>
          <a:noFill/>
          <a:ln>
            <a:noFill/>
          </a:ln>
        </p:spPr>
      </p:pic>
      <p:sp>
        <p:nvSpPr>
          <p:cNvPr id="777" name="Google Shape;777;p86"/>
          <p:cNvSpPr txBox="1"/>
          <p:nvPr/>
        </p:nvSpPr>
        <p:spPr>
          <a:xfrm>
            <a:off x="214282" y="14287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racine est traitée après les deux  appels récursifs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Parcours Postfixé du SAG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Parcours Postfixé du SAD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Traiter la racine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397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Google Shape;778;p8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64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87"/>
          <p:cNvSpPr/>
          <p:nvPr/>
        </p:nvSpPr>
        <p:spPr>
          <a:xfrm>
            <a:off x="1214414" y="714356"/>
            <a:ext cx="365164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lang="fr-FR" sz="36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Postfixé</a:t>
            </a:r>
            <a:endParaRPr sz="36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4" name="Google Shape;784;p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6252" y="2065391"/>
            <a:ext cx="4857741" cy="2935243"/>
          </a:xfrm>
          <a:prstGeom prst="rect">
            <a:avLst/>
          </a:prstGeom>
          <a:noFill/>
          <a:ln>
            <a:noFill/>
          </a:ln>
        </p:spPr>
      </p:pic>
      <p:sp>
        <p:nvSpPr>
          <p:cNvPr id="785" name="Google Shape;785;p87"/>
          <p:cNvSpPr txBox="1"/>
          <p:nvPr/>
        </p:nvSpPr>
        <p:spPr>
          <a:xfrm>
            <a:off x="214282" y="14287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racine est traitée après les deux  appels récursifs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Parcours Postfixé du SAG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Parcours Postfixé du SAD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Traiter la racine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397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Google Shape;786;p8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65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88"/>
          <p:cNvSpPr/>
          <p:nvPr/>
        </p:nvSpPr>
        <p:spPr>
          <a:xfrm>
            <a:off x="1214414" y="714356"/>
            <a:ext cx="365164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lang="fr-FR" sz="36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Postfixé</a:t>
            </a:r>
            <a:endParaRPr sz="36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2" name="Google Shape;792;p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6252" y="2065391"/>
            <a:ext cx="4857741" cy="2935243"/>
          </a:xfrm>
          <a:prstGeom prst="rect">
            <a:avLst/>
          </a:prstGeom>
          <a:noFill/>
          <a:ln>
            <a:noFill/>
          </a:ln>
        </p:spPr>
      </p:pic>
      <p:sp>
        <p:nvSpPr>
          <p:cNvPr id="793" name="Google Shape;793;p88"/>
          <p:cNvSpPr txBox="1"/>
          <p:nvPr/>
        </p:nvSpPr>
        <p:spPr>
          <a:xfrm>
            <a:off x="214282" y="14287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racine est traitée après les deux  appels récursifs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Parcours Postfixé du SAG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Parcours Postfixé du SAD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Traiter la racine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397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p8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66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89"/>
          <p:cNvSpPr/>
          <p:nvPr/>
        </p:nvSpPr>
        <p:spPr>
          <a:xfrm>
            <a:off x="1214414" y="714356"/>
            <a:ext cx="365164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lang="fr-FR" sz="36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Postfixé</a:t>
            </a:r>
            <a:endParaRPr sz="36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0" name="Google Shape;800;p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6252" y="2065391"/>
            <a:ext cx="4857741" cy="2935243"/>
          </a:xfrm>
          <a:prstGeom prst="rect">
            <a:avLst/>
          </a:prstGeom>
          <a:noFill/>
          <a:ln>
            <a:noFill/>
          </a:ln>
        </p:spPr>
      </p:pic>
      <p:sp>
        <p:nvSpPr>
          <p:cNvPr id="801" name="Google Shape;801;p89"/>
          <p:cNvSpPr txBox="1"/>
          <p:nvPr/>
        </p:nvSpPr>
        <p:spPr>
          <a:xfrm>
            <a:off x="214282" y="14287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racine est traitée après les deux  appels récursifs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Parcours Postfixé du SAG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Parcours Postfixé du SAD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Traiter la racine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397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p8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67</a:t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90"/>
          <p:cNvSpPr/>
          <p:nvPr/>
        </p:nvSpPr>
        <p:spPr>
          <a:xfrm>
            <a:off x="1214414" y="714356"/>
            <a:ext cx="365164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lang="fr-FR" sz="36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Postfixé</a:t>
            </a:r>
            <a:endParaRPr sz="36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8" name="Google Shape;808;p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6252" y="2065391"/>
            <a:ext cx="4857741" cy="2935243"/>
          </a:xfrm>
          <a:prstGeom prst="rect">
            <a:avLst/>
          </a:prstGeom>
          <a:noFill/>
          <a:ln>
            <a:noFill/>
          </a:ln>
        </p:spPr>
      </p:pic>
      <p:sp>
        <p:nvSpPr>
          <p:cNvPr id="809" name="Google Shape;809;p90"/>
          <p:cNvSpPr txBox="1"/>
          <p:nvPr/>
        </p:nvSpPr>
        <p:spPr>
          <a:xfrm>
            <a:off x="214282" y="14287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racine est traitée après les deux  appels récursifs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Parcours Postfixé du SAG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Parcours Postfixé du SAD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Traiter la racine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397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Google Shape;810;p9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68</a:t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91"/>
          <p:cNvSpPr/>
          <p:nvPr/>
        </p:nvSpPr>
        <p:spPr>
          <a:xfrm>
            <a:off x="1214414" y="714356"/>
            <a:ext cx="379270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lang="fr-FR" sz="36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Postfixé</a:t>
            </a:r>
            <a:endParaRPr sz="36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6" name="Google Shape;816;p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6252" y="2065391"/>
            <a:ext cx="4857741" cy="2935243"/>
          </a:xfrm>
          <a:prstGeom prst="rect">
            <a:avLst/>
          </a:prstGeom>
          <a:noFill/>
          <a:ln>
            <a:noFill/>
          </a:ln>
        </p:spPr>
      </p:pic>
      <p:sp>
        <p:nvSpPr>
          <p:cNvPr id="817" name="Google Shape;817;p91"/>
          <p:cNvSpPr txBox="1"/>
          <p:nvPr/>
        </p:nvSpPr>
        <p:spPr>
          <a:xfrm>
            <a:off x="214282" y="14287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racine est traitée après les deux  appels récursifs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Parcours Postfixé du SAG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Parcours Postfixé du SAD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Traiter la racine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397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8" name="Google Shape;818;p9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69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>
            <a:spLocks noGrp="1"/>
          </p:cNvSpPr>
          <p:nvPr>
            <p:ph type="sldNum" idx="12"/>
          </p:nvPr>
        </p:nvSpPr>
        <p:spPr>
          <a:xfrm>
            <a:off x="7086600" y="64928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fr-FR" sz="2400" b="1">
                <a:solidFill>
                  <a:schemeClr val="dk1"/>
                </a:solidFill>
              </a:rPr>
              <a:t>7</a:t>
            </a:fld>
            <a:endParaRPr sz="2400" b="1">
              <a:solidFill>
                <a:schemeClr val="dk1"/>
              </a:solidFill>
            </a:endParaRPr>
          </a:p>
        </p:txBody>
      </p:sp>
      <p:sp>
        <p:nvSpPr>
          <p:cNvPr id="209" name="Google Shape;209;p29"/>
          <p:cNvSpPr txBox="1">
            <a:spLocks noGrp="1"/>
          </p:cNvSpPr>
          <p:nvPr>
            <p:ph type="body" idx="1"/>
          </p:nvPr>
        </p:nvSpPr>
        <p:spPr>
          <a:xfrm>
            <a:off x="285752" y="1857364"/>
            <a:ext cx="5500694" cy="5429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 Le prédécesseur s’il existe s’appelle </a:t>
            </a:r>
            <a:r>
              <a:rPr lang="fr-FR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père</a:t>
            </a:r>
            <a:r>
              <a:rPr lang="fr-FR" sz="2000">
                <a:latin typeface="Times New Roman"/>
                <a:ea typeface="Times New Roman"/>
                <a:cs typeface="Times New Roman"/>
                <a:sym typeface="Times New Roman"/>
              </a:rPr>
              <a:t> (père de C = A, père de L = H)</a:t>
            </a:r>
            <a:endParaRPr/>
          </a:p>
          <a:p>
            <a:pPr marL="228600" lvl="0" indent="-228600" algn="just" rtl="0">
              <a:lnSpc>
                <a:spcPct val="15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  Le successeur s’il existe s’appelle </a:t>
            </a:r>
            <a:r>
              <a:rPr lang="fr-FR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fils</a:t>
            </a:r>
            <a:endParaRPr/>
          </a:p>
          <a:p>
            <a:pPr marL="22860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fr-FR" sz="2000">
                <a:latin typeface="Times New Roman"/>
                <a:ea typeface="Times New Roman"/>
                <a:cs typeface="Times New Roman"/>
                <a:sym typeface="Times New Roman"/>
              </a:rPr>
              <a:t>      (fils de A = { B,C }, fils de H= {L,M })</a:t>
            </a:r>
            <a:endParaRPr/>
          </a:p>
          <a:p>
            <a:pPr marL="228600" lvl="0" indent="-228600" algn="just" rtl="0">
              <a:lnSpc>
                <a:spcPct val="15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  Le nœud qui n’a pas de prédécesseur s’appelle </a:t>
            </a:r>
            <a:r>
              <a:rPr lang="fr-FR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racine</a:t>
            </a:r>
            <a:r>
              <a:rPr lang="fr-FR"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(A)</a:t>
            </a:r>
            <a:endParaRPr sz="2400"/>
          </a:p>
        </p:txBody>
      </p:sp>
      <p:sp>
        <p:nvSpPr>
          <p:cNvPr id="210" name="Google Shape;210;p29"/>
          <p:cNvSpPr/>
          <p:nvPr/>
        </p:nvSpPr>
        <p:spPr>
          <a:xfrm>
            <a:off x="7572396" y="3214686"/>
            <a:ext cx="1571604" cy="2143140"/>
          </a:xfrm>
          <a:prstGeom prst="ellipse">
            <a:avLst/>
          </a:prstGeom>
          <a:solidFill>
            <a:schemeClr val="lt2"/>
          </a:solidFill>
          <a:ln w="127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1" name="Google Shape;211;p29"/>
          <p:cNvGrpSpPr/>
          <p:nvPr/>
        </p:nvGrpSpPr>
        <p:grpSpPr>
          <a:xfrm>
            <a:off x="6500826" y="2143116"/>
            <a:ext cx="2455859" cy="3033284"/>
            <a:chOff x="6423769" y="377756"/>
            <a:chExt cx="3141873" cy="3083483"/>
          </a:xfrm>
        </p:grpSpPr>
        <p:sp>
          <p:nvSpPr>
            <p:cNvPr id="212" name="Google Shape;212;p29"/>
            <p:cNvSpPr/>
            <p:nvPr/>
          </p:nvSpPr>
          <p:spPr>
            <a:xfrm>
              <a:off x="7703275" y="377756"/>
              <a:ext cx="559558" cy="471681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fr-FR" sz="1800" b="1" i="0" u="none" strike="noStrike" cap="none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9"/>
            <p:cNvSpPr/>
            <p:nvPr/>
          </p:nvSpPr>
          <p:spPr>
            <a:xfrm>
              <a:off x="6880735" y="1394440"/>
              <a:ext cx="559558" cy="471681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fr-FR" sz="1800" b="1" i="0" u="none" strike="noStrike" cap="none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B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9"/>
            <p:cNvSpPr/>
            <p:nvPr/>
          </p:nvSpPr>
          <p:spPr>
            <a:xfrm>
              <a:off x="8434422" y="1394440"/>
              <a:ext cx="559558" cy="471681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fr-FR" sz="1800" b="1" i="0" u="none" strike="noStrike" cap="none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9"/>
            <p:cNvSpPr/>
            <p:nvPr/>
          </p:nvSpPr>
          <p:spPr>
            <a:xfrm>
              <a:off x="6423769" y="2120642"/>
              <a:ext cx="559558" cy="471681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fr-FR" sz="1800" b="1" i="0" u="none" strike="noStrike" cap="none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9"/>
            <p:cNvSpPr/>
            <p:nvPr/>
          </p:nvSpPr>
          <p:spPr>
            <a:xfrm>
              <a:off x="7429095" y="2120642"/>
              <a:ext cx="559558" cy="471681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fr-FR" sz="1800" b="1" i="0" u="none" strike="noStrike" cap="none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F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9"/>
            <p:cNvSpPr/>
            <p:nvPr/>
          </p:nvSpPr>
          <p:spPr>
            <a:xfrm>
              <a:off x="9006084" y="2124949"/>
              <a:ext cx="559558" cy="471681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fr-FR" sz="1800" b="1" i="0" u="none" strike="noStrike" cap="none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I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9"/>
            <p:cNvSpPr/>
            <p:nvPr/>
          </p:nvSpPr>
          <p:spPr>
            <a:xfrm>
              <a:off x="8232356" y="2148713"/>
              <a:ext cx="559558" cy="471681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fr-FR" sz="1800" b="1" i="0" u="none" strike="noStrike" cap="none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H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9"/>
            <p:cNvSpPr/>
            <p:nvPr/>
          </p:nvSpPr>
          <p:spPr>
            <a:xfrm>
              <a:off x="7970293" y="2989558"/>
              <a:ext cx="559558" cy="471681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fr-FR" sz="1800" b="1" i="0" u="none" strike="noStrike" cap="none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9"/>
            <p:cNvSpPr/>
            <p:nvPr/>
          </p:nvSpPr>
          <p:spPr>
            <a:xfrm>
              <a:off x="8734236" y="2967603"/>
              <a:ext cx="559558" cy="471681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fr-FR" sz="1800" b="1" i="0" u="none" strike="noStrike" cap="none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M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1" name="Google Shape;221;p29"/>
            <p:cNvCxnSpPr>
              <a:stCxn id="212" idx="3"/>
            </p:cNvCxnSpPr>
            <p:nvPr/>
          </p:nvCxnSpPr>
          <p:spPr>
            <a:xfrm flipH="1">
              <a:off x="7154920" y="780361"/>
              <a:ext cx="630300" cy="6141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22" name="Google Shape;222;p29"/>
            <p:cNvCxnSpPr>
              <a:stCxn id="212" idx="5"/>
            </p:cNvCxnSpPr>
            <p:nvPr/>
          </p:nvCxnSpPr>
          <p:spPr>
            <a:xfrm>
              <a:off x="8180888" y="780361"/>
              <a:ext cx="520500" cy="6141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23" name="Google Shape;223;p29"/>
            <p:cNvCxnSpPr>
              <a:stCxn id="213" idx="3"/>
              <a:endCxn id="215" idx="0"/>
            </p:cNvCxnSpPr>
            <p:nvPr/>
          </p:nvCxnSpPr>
          <p:spPr>
            <a:xfrm flipH="1">
              <a:off x="6703480" y="1797045"/>
              <a:ext cx="259200" cy="32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24" name="Google Shape;224;p29"/>
            <p:cNvCxnSpPr>
              <a:stCxn id="213" idx="5"/>
              <a:endCxn id="216" idx="0"/>
            </p:cNvCxnSpPr>
            <p:nvPr/>
          </p:nvCxnSpPr>
          <p:spPr>
            <a:xfrm>
              <a:off x="7358348" y="1797045"/>
              <a:ext cx="350400" cy="32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25" name="Google Shape;225;p29"/>
            <p:cNvCxnSpPr>
              <a:endCxn id="218" idx="1"/>
            </p:cNvCxnSpPr>
            <p:nvPr/>
          </p:nvCxnSpPr>
          <p:spPr>
            <a:xfrm flipH="1">
              <a:off x="8314301" y="1830189"/>
              <a:ext cx="211500" cy="387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26" name="Google Shape;226;p29"/>
            <p:cNvCxnSpPr/>
            <p:nvPr/>
          </p:nvCxnSpPr>
          <p:spPr>
            <a:xfrm rot="-5400000" flipH="1">
              <a:off x="8842759" y="1870452"/>
              <a:ext cx="353736" cy="29188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27" name="Google Shape;227;p29"/>
            <p:cNvCxnSpPr>
              <a:endCxn id="219" idx="0"/>
            </p:cNvCxnSpPr>
            <p:nvPr/>
          </p:nvCxnSpPr>
          <p:spPr>
            <a:xfrm flipH="1">
              <a:off x="8250072" y="2567158"/>
              <a:ext cx="113100" cy="422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28" name="Google Shape;228;p29"/>
            <p:cNvCxnSpPr>
              <a:stCxn id="218" idx="5"/>
              <a:endCxn id="220" idx="0"/>
            </p:cNvCxnSpPr>
            <p:nvPr/>
          </p:nvCxnSpPr>
          <p:spPr>
            <a:xfrm>
              <a:off x="8709969" y="2551318"/>
              <a:ext cx="303900" cy="416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229" name="Google Shape;229;p29"/>
          <p:cNvSpPr/>
          <p:nvPr/>
        </p:nvSpPr>
        <p:spPr>
          <a:xfrm>
            <a:off x="7000892" y="1142984"/>
            <a:ext cx="1714512" cy="5000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Nœud Racine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0" name="Google Shape;230;p29"/>
          <p:cNvCxnSpPr/>
          <p:nvPr/>
        </p:nvCxnSpPr>
        <p:spPr>
          <a:xfrm rot="5400000">
            <a:off x="7503311" y="1855011"/>
            <a:ext cx="527201" cy="103280"/>
          </a:xfrm>
          <a:prstGeom prst="straightConnector1">
            <a:avLst/>
          </a:prstGeom>
          <a:noFill/>
          <a:ln w="9525" cap="flat" cmpd="sng">
            <a:solidFill>
              <a:srgbClr val="2E75B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1" name="Google Shape;231;p29"/>
          <p:cNvCxnSpPr/>
          <p:nvPr/>
        </p:nvCxnSpPr>
        <p:spPr>
          <a:xfrm rot="10800000" flipH="1">
            <a:off x="7786710" y="5143512"/>
            <a:ext cx="437381" cy="863906"/>
          </a:xfrm>
          <a:prstGeom prst="straightConnector1">
            <a:avLst/>
          </a:prstGeom>
          <a:noFill/>
          <a:ln w="19050" cap="flat" cmpd="sng">
            <a:solidFill>
              <a:srgbClr val="2E75B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2" name="Google Shape;232;p29"/>
          <p:cNvSpPr/>
          <p:nvPr/>
        </p:nvSpPr>
        <p:spPr>
          <a:xfrm>
            <a:off x="7286644" y="6000768"/>
            <a:ext cx="1403769" cy="31464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Sous Arbre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9"/>
          <p:cNvSpPr/>
          <p:nvPr/>
        </p:nvSpPr>
        <p:spPr>
          <a:xfrm>
            <a:off x="6143636" y="2571744"/>
            <a:ext cx="751771" cy="27989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Père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9"/>
          <p:cNvSpPr/>
          <p:nvPr/>
        </p:nvSpPr>
        <p:spPr>
          <a:xfrm>
            <a:off x="6143636" y="4786322"/>
            <a:ext cx="916896" cy="34002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Ses fils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5" name="Google Shape;235;p29"/>
          <p:cNvCxnSpPr/>
          <p:nvPr/>
        </p:nvCxnSpPr>
        <p:spPr>
          <a:xfrm>
            <a:off x="6786578" y="2928934"/>
            <a:ext cx="90551" cy="298363"/>
          </a:xfrm>
          <a:prstGeom prst="straightConnector1">
            <a:avLst/>
          </a:prstGeom>
          <a:noFill/>
          <a:ln w="9525" cap="flat" cmpd="sng">
            <a:solidFill>
              <a:srgbClr val="2E75B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6" name="Google Shape;236;p29"/>
          <p:cNvCxnSpPr/>
          <p:nvPr/>
        </p:nvCxnSpPr>
        <p:spPr>
          <a:xfrm rot="5400000" flipH="1">
            <a:off x="6429389" y="4429132"/>
            <a:ext cx="428628" cy="142875"/>
          </a:xfrm>
          <a:prstGeom prst="straightConnector1">
            <a:avLst/>
          </a:prstGeom>
          <a:noFill/>
          <a:ln w="9525" cap="flat" cmpd="sng">
            <a:solidFill>
              <a:srgbClr val="2E75B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7" name="Google Shape;237;p29"/>
          <p:cNvCxnSpPr/>
          <p:nvPr/>
        </p:nvCxnSpPr>
        <p:spPr>
          <a:xfrm rot="-5400000">
            <a:off x="6793964" y="4278870"/>
            <a:ext cx="500066" cy="371963"/>
          </a:xfrm>
          <a:prstGeom prst="straightConnector1">
            <a:avLst/>
          </a:prstGeom>
          <a:noFill/>
          <a:ln w="9525" cap="flat" cmpd="sng">
            <a:solidFill>
              <a:srgbClr val="2E75B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8" name="Google Shape;238;p29"/>
          <p:cNvSpPr txBox="1"/>
          <p:nvPr/>
        </p:nvSpPr>
        <p:spPr>
          <a:xfrm>
            <a:off x="1013791" y="559431"/>
            <a:ext cx="541256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fr-FR" sz="44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Terminologie(1)</a:t>
            </a:r>
            <a:r>
              <a:rPr lang="fr-FR" sz="4400" b="0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​</a:t>
            </a:r>
            <a:endParaRPr sz="4400" b="0" i="0" u="none" strike="noStrike" cap="non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92"/>
          <p:cNvSpPr/>
          <p:nvPr/>
        </p:nvSpPr>
        <p:spPr>
          <a:xfrm>
            <a:off x="1214414" y="714356"/>
            <a:ext cx="365164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lang="fr-FR" sz="36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Postfixé</a:t>
            </a:r>
            <a:endParaRPr sz="36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4" name="Google Shape;824;p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6252" y="2065391"/>
            <a:ext cx="4857741" cy="2935243"/>
          </a:xfrm>
          <a:prstGeom prst="rect">
            <a:avLst/>
          </a:prstGeom>
          <a:noFill/>
          <a:ln>
            <a:noFill/>
          </a:ln>
        </p:spPr>
      </p:pic>
      <p:sp>
        <p:nvSpPr>
          <p:cNvPr id="825" name="Google Shape;825;p92"/>
          <p:cNvSpPr txBox="1"/>
          <p:nvPr/>
        </p:nvSpPr>
        <p:spPr>
          <a:xfrm>
            <a:off x="214282" y="14287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racine est traitée après les deux  appels récursifs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Parcours Postfixé du SAG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Parcours Postfixé du SAD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Traiter la racine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397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6" name="Google Shape;826;p92"/>
          <p:cNvSpPr/>
          <p:nvPr/>
        </p:nvSpPr>
        <p:spPr>
          <a:xfrm>
            <a:off x="3760218" y="5214950"/>
            <a:ext cx="5483168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🡺"/>
            </a:pPr>
            <a:r>
              <a:rPr lang="fr-FR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postfixé : H, L, E, B, F, M, N, G, D, A.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7" name="Google Shape;827;p9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70</a:t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93"/>
          <p:cNvSpPr/>
          <p:nvPr/>
        </p:nvSpPr>
        <p:spPr>
          <a:xfrm>
            <a:off x="1214414" y="714356"/>
            <a:ext cx="365164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lang="fr-FR" sz="36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Postfixé</a:t>
            </a:r>
            <a:endParaRPr sz="36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3" name="Google Shape;833;p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1538" y="2214554"/>
            <a:ext cx="6286544" cy="3156680"/>
          </a:xfrm>
          <a:prstGeom prst="rect">
            <a:avLst/>
          </a:prstGeom>
          <a:noFill/>
          <a:ln>
            <a:noFill/>
          </a:ln>
        </p:spPr>
      </p:pic>
      <p:sp>
        <p:nvSpPr>
          <p:cNvPr id="834" name="Google Shape;834;p9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71</a:t>
            </a:fld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94"/>
          <p:cNvSpPr txBox="1"/>
          <p:nvPr/>
        </p:nvSpPr>
        <p:spPr>
          <a:xfrm>
            <a:off x="357158" y="2571744"/>
            <a:ext cx="828680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fr-FR" sz="5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41" name="Google Shape;841;p94" descr="D:\esprit 2014\ESPRIT 2014\charte essprit 2014\logo-espri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211" y="6111080"/>
            <a:ext cx="1337716" cy="505680"/>
          </a:xfrm>
          <a:prstGeom prst="rect">
            <a:avLst/>
          </a:prstGeom>
          <a:noFill/>
          <a:ln>
            <a:noFill/>
          </a:ln>
        </p:spPr>
      </p:pic>
      <p:sp>
        <p:nvSpPr>
          <p:cNvPr id="842" name="Google Shape;842;p94"/>
          <p:cNvSpPr txBox="1">
            <a:spLocks noGrp="1"/>
          </p:cNvSpPr>
          <p:nvPr>
            <p:ph type="sldNum" idx="12"/>
          </p:nvPr>
        </p:nvSpPr>
        <p:spPr>
          <a:xfrm>
            <a:off x="7086600" y="64928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fr-FR" sz="2400" b="1">
                <a:solidFill>
                  <a:schemeClr val="dk1"/>
                </a:solidFill>
              </a:rPr>
              <a:t>72</a:t>
            </a:fld>
            <a:endParaRPr sz="24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95"/>
          <p:cNvSpPr/>
          <p:nvPr/>
        </p:nvSpPr>
        <p:spPr>
          <a:xfrm>
            <a:off x="785786" y="1643050"/>
            <a:ext cx="7715304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fr-FR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Les arbres sont des structures récursives non linéaires.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fr-FR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Les arbres binaires de recherche sont des arbres binaires qui permettent une recherche plus efficace  que celle dans les structures linéaires.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95"/>
          <p:cNvSpPr txBox="1"/>
          <p:nvPr/>
        </p:nvSpPr>
        <p:spPr>
          <a:xfrm>
            <a:off x="1071538" y="642918"/>
            <a:ext cx="27432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fr-FR" sz="40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r>
              <a:rPr lang="fr-FR" sz="4000" b="0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​</a:t>
            </a:r>
            <a:endParaRPr sz="4000" b="0" i="0" u="none" strike="noStrike" cap="non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9" name="Google Shape;849;p9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73</a:t>
            </a:fld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96"/>
          <p:cNvSpPr txBox="1">
            <a:spLocks noGrp="1"/>
          </p:cNvSpPr>
          <p:nvPr>
            <p:ph type="body" idx="1"/>
          </p:nvPr>
        </p:nvSpPr>
        <p:spPr>
          <a:xfrm>
            <a:off x="179512" y="1825625"/>
            <a:ext cx="8856984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 F. Guyomarch :  Algorithmique avancée Arbres binaires de recherche 2015/2016.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 S. Hamel IFT2810, Arbres de Recherche, 2009.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 J.M. ENJALBERT :  Algorithmique et langage C.</a:t>
            </a:r>
            <a:endParaRPr/>
          </a:p>
        </p:txBody>
      </p:sp>
      <p:sp>
        <p:nvSpPr>
          <p:cNvPr id="855" name="Google Shape;855;p9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74</a:t>
            </a:fld>
            <a:endParaRPr/>
          </a:p>
        </p:txBody>
      </p:sp>
      <p:sp>
        <p:nvSpPr>
          <p:cNvPr id="856" name="Google Shape;856;p96"/>
          <p:cNvSpPr txBox="1"/>
          <p:nvPr/>
        </p:nvSpPr>
        <p:spPr>
          <a:xfrm>
            <a:off x="-1540653" y="530159"/>
            <a:ext cx="828680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fr-FR" sz="5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Références</a:t>
            </a:r>
            <a:endParaRPr sz="2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>
            <a:spLocks noGrp="1"/>
          </p:cNvSpPr>
          <p:nvPr>
            <p:ph type="body" idx="1"/>
          </p:nvPr>
        </p:nvSpPr>
        <p:spPr>
          <a:xfrm>
            <a:off x="571472" y="1714488"/>
            <a:ext cx="8286808" cy="4714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Noto Sans Symbols"/>
              <a:buChar char="▪"/>
            </a:pPr>
            <a:r>
              <a:rPr lang="fr-FR" sz="2040">
                <a:latin typeface="Times New Roman"/>
                <a:ea typeface="Times New Roman"/>
                <a:cs typeface="Times New Roman"/>
                <a:sym typeface="Times New Roman"/>
              </a:rPr>
              <a:t> Le nœud qui n’a pas de successeur s’appelle </a:t>
            </a:r>
            <a:r>
              <a:rPr lang="fr-FR" sz="204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feuille</a:t>
            </a:r>
            <a:r>
              <a:rPr lang="fr-FR" sz="204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-FR" sz="2040">
                <a:latin typeface="Times New Roman"/>
                <a:ea typeface="Times New Roman"/>
                <a:cs typeface="Times New Roman"/>
                <a:sym typeface="Times New Roman"/>
              </a:rPr>
              <a:t>(Exemples: E,F,L,M,I)</a:t>
            </a:r>
            <a:endParaRPr/>
          </a:p>
          <a:p>
            <a:pPr marL="228600" lvl="0" indent="-228600" algn="just" rtl="0">
              <a:lnSpc>
                <a:spcPct val="14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Noto Sans Symbols"/>
              <a:buChar char="▪"/>
            </a:pPr>
            <a:r>
              <a:rPr lang="fr-FR" sz="2040">
                <a:latin typeface="Times New Roman"/>
                <a:ea typeface="Times New Roman"/>
                <a:cs typeface="Times New Roman"/>
                <a:sym typeface="Times New Roman"/>
              </a:rPr>
              <a:t> Un nœud </a:t>
            </a:r>
            <a:r>
              <a:rPr lang="fr-FR" sz="204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descendant</a:t>
            </a:r>
            <a:r>
              <a:rPr lang="fr-FR" sz="2040">
                <a:latin typeface="Times New Roman"/>
                <a:ea typeface="Times New Roman"/>
                <a:cs typeface="Times New Roman"/>
                <a:sym typeface="Times New Roman"/>
              </a:rPr>
              <a:t> n d’un autre nœud X est tout nœud se trouvant dans le chemin partant du nœud X jusqu’à une feuille ( y compris le nœud feuille).</a:t>
            </a:r>
            <a:endParaRPr/>
          </a:p>
          <a:p>
            <a:pPr marL="228600" lvl="0" indent="-228600" algn="just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rPr lang="fr-FR" sz="2040">
                <a:latin typeface="Times New Roman"/>
                <a:ea typeface="Times New Roman"/>
                <a:cs typeface="Times New Roman"/>
                <a:sym typeface="Times New Roman"/>
              </a:rPr>
              <a:t>  </a:t>
            </a:r>
            <a:r>
              <a:rPr lang="fr-FR" sz="2040" b="1">
                <a:latin typeface="Times New Roman"/>
                <a:ea typeface="Times New Roman"/>
                <a:cs typeface="Times New Roman"/>
                <a:sym typeface="Times New Roman"/>
              </a:rPr>
              <a:t> Exemple:</a:t>
            </a:r>
            <a:r>
              <a:rPr lang="fr-FR" sz="2040">
                <a:latin typeface="Times New Roman"/>
                <a:ea typeface="Times New Roman"/>
                <a:cs typeface="Times New Roman"/>
                <a:sym typeface="Times New Roman"/>
              </a:rPr>
              <a:t> Les descendants de C={H,I,L,M}, de B={E,F}</a:t>
            </a:r>
            <a:endParaRPr/>
          </a:p>
          <a:p>
            <a:pPr marL="228600" lvl="0" indent="-228600" algn="just" rtl="0">
              <a:lnSpc>
                <a:spcPct val="14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Noto Sans Symbols"/>
              <a:buChar char="▪"/>
            </a:pPr>
            <a:r>
              <a:rPr lang="fr-FR" sz="2040">
                <a:latin typeface="Times New Roman"/>
                <a:ea typeface="Times New Roman"/>
                <a:cs typeface="Times New Roman"/>
                <a:sym typeface="Times New Roman"/>
              </a:rPr>
              <a:t> Un nœud </a:t>
            </a:r>
            <a:r>
              <a:rPr lang="fr-FR" sz="204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ascendant</a:t>
            </a:r>
            <a:r>
              <a:rPr lang="fr-FR" sz="2040">
                <a:latin typeface="Times New Roman"/>
                <a:ea typeface="Times New Roman"/>
                <a:cs typeface="Times New Roman"/>
                <a:sym typeface="Times New Roman"/>
              </a:rPr>
              <a:t> n d’un autre nœud X est tout nœud se trouvant dans le chemin partant du nœud X jusqu’à la racine( y compris la racine).</a:t>
            </a:r>
            <a:endParaRPr/>
          </a:p>
          <a:p>
            <a:pPr marL="228600" lvl="0" indent="-228600" algn="just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rPr lang="fr-FR" sz="2040">
                <a:latin typeface="Times New Roman"/>
                <a:ea typeface="Times New Roman"/>
                <a:cs typeface="Times New Roman"/>
                <a:sym typeface="Times New Roman"/>
              </a:rPr>
              <a:t>      </a:t>
            </a:r>
            <a:r>
              <a:rPr lang="fr-FR" sz="2040" b="1">
                <a:latin typeface="Times New Roman"/>
                <a:ea typeface="Times New Roman"/>
                <a:cs typeface="Times New Roman"/>
                <a:sym typeface="Times New Roman"/>
              </a:rPr>
              <a:t>Exemple:</a:t>
            </a:r>
            <a:r>
              <a:rPr lang="fr-FR" sz="2040">
                <a:latin typeface="Times New Roman"/>
                <a:ea typeface="Times New Roman"/>
                <a:cs typeface="Times New Roman"/>
                <a:sym typeface="Times New Roman"/>
              </a:rPr>
              <a:t> Les ascendants de L={H,C,A }, E={B,A}</a:t>
            </a:r>
            <a:endParaRPr/>
          </a:p>
          <a:p>
            <a:pPr marL="228600" lvl="0" indent="-228600" algn="just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endParaRPr sz="20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99060" algn="just" rtl="0">
              <a:lnSpc>
                <a:spcPct val="14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Noto Sans Symbols"/>
              <a:buNone/>
            </a:pPr>
            <a:endParaRPr sz="20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99060" algn="just" rtl="0">
              <a:lnSpc>
                <a:spcPct val="14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Noto Sans Symbols"/>
              <a:buNone/>
            </a:pPr>
            <a:endParaRPr sz="2040"/>
          </a:p>
        </p:txBody>
      </p:sp>
      <p:sp>
        <p:nvSpPr>
          <p:cNvPr id="244" name="Google Shape;244;p30"/>
          <p:cNvSpPr txBox="1"/>
          <p:nvPr/>
        </p:nvSpPr>
        <p:spPr>
          <a:xfrm>
            <a:off x="1013791" y="559431"/>
            <a:ext cx="541256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fr-FR" sz="44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Terminologie(2)</a:t>
            </a:r>
            <a:r>
              <a:rPr lang="fr-FR" sz="4400" b="0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​</a:t>
            </a:r>
            <a:endParaRPr sz="4400" b="0" i="0" u="none" strike="noStrike" cap="non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/>
          <p:nvPr/>
        </p:nvSpPr>
        <p:spPr>
          <a:xfrm>
            <a:off x="0" y="1286660"/>
            <a:ext cx="8572500" cy="52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Noto Sans Symbols"/>
              <a:buChar char="⮚"/>
            </a:pPr>
            <a:r>
              <a:rPr lang="fr-FR" sz="16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Taille d’un arbre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just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fr-FR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appelle taille d’un arbre le nombre total de nœuds de cet arbre.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fr-FR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Taille de l’arbre suivant = </a:t>
            </a:r>
            <a:r>
              <a:rPr lang="fr-FR"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fr-FR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Un arbre vide est de taille 0.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Noto Sans Symbols"/>
              <a:buChar char="⮚"/>
            </a:pPr>
            <a:r>
              <a:rPr lang="fr-FR" sz="16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Niveau d’un nœud</a:t>
            </a:r>
            <a:endParaRPr sz="1600" b="1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just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fr-FR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Le niveau de la racine = 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fr-FR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Le niveau de chaque nœud =  niveau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fr-FR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de son père + 1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fr-FR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Niveau de {E,F,H,I} =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1" name="Google Shape;251;p31"/>
          <p:cNvGrpSpPr/>
          <p:nvPr/>
        </p:nvGrpSpPr>
        <p:grpSpPr>
          <a:xfrm>
            <a:off x="6215074" y="2324542"/>
            <a:ext cx="2455859" cy="3033284"/>
            <a:chOff x="6423769" y="377756"/>
            <a:chExt cx="3141873" cy="3083483"/>
          </a:xfrm>
        </p:grpSpPr>
        <p:sp>
          <p:nvSpPr>
            <p:cNvPr id="252" name="Google Shape;252;p31"/>
            <p:cNvSpPr/>
            <p:nvPr/>
          </p:nvSpPr>
          <p:spPr>
            <a:xfrm>
              <a:off x="7703275" y="377756"/>
              <a:ext cx="559558" cy="471681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fr-FR" sz="1800" b="1" i="0" u="none" strike="noStrike" cap="none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6880735" y="1394440"/>
              <a:ext cx="559558" cy="471681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fr-FR" sz="1800" b="1" i="0" u="none" strike="noStrike" cap="none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B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8434422" y="1394440"/>
              <a:ext cx="559558" cy="471681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fr-FR" sz="1800" b="1" i="0" u="none" strike="noStrike" cap="none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6423769" y="2120642"/>
              <a:ext cx="559558" cy="471681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fr-FR" sz="1800" b="1" i="0" u="none" strike="noStrike" cap="none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7429095" y="2120642"/>
              <a:ext cx="559558" cy="471681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fr-FR" sz="1800" b="1" i="0" u="none" strike="noStrike" cap="none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F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9006084" y="2124949"/>
              <a:ext cx="559558" cy="471681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fr-FR" sz="1800" b="1" i="0" u="none" strike="noStrike" cap="none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I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8232356" y="2148713"/>
              <a:ext cx="559558" cy="471681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fr-FR" sz="1800" b="1" i="0" u="none" strike="noStrike" cap="none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H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7970293" y="2989558"/>
              <a:ext cx="559558" cy="471681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fr-FR" sz="1800" b="1" i="0" u="none" strike="noStrike" cap="none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8734236" y="2967603"/>
              <a:ext cx="559558" cy="471681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fr-FR" sz="1800" b="1" i="0" u="none" strike="noStrike" cap="none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M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1" name="Google Shape;261;p31"/>
            <p:cNvCxnSpPr>
              <a:stCxn id="252" idx="3"/>
            </p:cNvCxnSpPr>
            <p:nvPr/>
          </p:nvCxnSpPr>
          <p:spPr>
            <a:xfrm flipH="1">
              <a:off x="7154920" y="780361"/>
              <a:ext cx="630300" cy="6141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62" name="Google Shape;262;p31"/>
            <p:cNvCxnSpPr>
              <a:stCxn id="252" idx="5"/>
            </p:cNvCxnSpPr>
            <p:nvPr/>
          </p:nvCxnSpPr>
          <p:spPr>
            <a:xfrm>
              <a:off x="8180888" y="780361"/>
              <a:ext cx="520500" cy="6141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63" name="Google Shape;263;p31"/>
            <p:cNvCxnSpPr>
              <a:stCxn id="253" idx="3"/>
              <a:endCxn id="255" idx="0"/>
            </p:cNvCxnSpPr>
            <p:nvPr/>
          </p:nvCxnSpPr>
          <p:spPr>
            <a:xfrm flipH="1">
              <a:off x="6703480" y="1797045"/>
              <a:ext cx="259200" cy="32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64" name="Google Shape;264;p31"/>
            <p:cNvCxnSpPr>
              <a:stCxn id="253" idx="5"/>
              <a:endCxn id="256" idx="0"/>
            </p:cNvCxnSpPr>
            <p:nvPr/>
          </p:nvCxnSpPr>
          <p:spPr>
            <a:xfrm>
              <a:off x="7358348" y="1797045"/>
              <a:ext cx="350400" cy="32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65" name="Google Shape;265;p31"/>
            <p:cNvCxnSpPr>
              <a:endCxn id="258" idx="1"/>
            </p:cNvCxnSpPr>
            <p:nvPr/>
          </p:nvCxnSpPr>
          <p:spPr>
            <a:xfrm flipH="1">
              <a:off x="8314301" y="1830189"/>
              <a:ext cx="211500" cy="387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66" name="Google Shape;266;p31"/>
            <p:cNvCxnSpPr/>
            <p:nvPr/>
          </p:nvCxnSpPr>
          <p:spPr>
            <a:xfrm rot="-5400000" flipH="1">
              <a:off x="8842759" y="1870452"/>
              <a:ext cx="353736" cy="29188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67" name="Google Shape;267;p31"/>
            <p:cNvCxnSpPr>
              <a:endCxn id="259" idx="0"/>
            </p:cNvCxnSpPr>
            <p:nvPr/>
          </p:nvCxnSpPr>
          <p:spPr>
            <a:xfrm flipH="1">
              <a:off x="8250072" y="2567158"/>
              <a:ext cx="113100" cy="422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68" name="Google Shape;268;p31"/>
            <p:cNvCxnSpPr>
              <a:stCxn id="258" idx="5"/>
              <a:endCxn id="260" idx="0"/>
            </p:cNvCxnSpPr>
            <p:nvPr/>
          </p:nvCxnSpPr>
          <p:spPr>
            <a:xfrm>
              <a:off x="8709969" y="2551318"/>
              <a:ext cx="303900" cy="416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cxnSp>
        <p:nvCxnSpPr>
          <p:cNvPr id="269" name="Google Shape;269;p31"/>
          <p:cNvCxnSpPr/>
          <p:nvPr/>
        </p:nvCxnSpPr>
        <p:spPr>
          <a:xfrm>
            <a:off x="4643438" y="2928934"/>
            <a:ext cx="4214842" cy="158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70" name="Google Shape;270;p31"/>
          <p:cNvCxnSpPr/>
          <p:nvPr/>
        </p:nvCxnSpPr>
        <p:spPr>
          <a:xfrm>
            <a:off x="4714876" y="3929066"/>
            <a:ext cx="4214842" cy="158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71" name="Google Shape;271;p31"/>
          <p:cNvCxnSpPr/>
          <p:nvPr/>
        </p:nvCxnSpPr>
        <p:spPr>
          <a:xfrm>
            <a:off x="4714876" y="4714884"/>
            <a:ext cx="4214842" cy="158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72" name="Google Shape;272;p31"/>
          <p:cNvSpPr/>
          <p:nvPr/>
        </p:nvSpPr>
        <p:spPr>
          <a:xfrm>
            <a:off x="4786314" y="2357430"/>
            <a:ext cx="1087666" cy="369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Niveau 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1"/>
          <p:cNvSpPr/>
          <p:nvPr/>
        </p:nvSpPr>
        <p:spPr>
          <a:xfrm>
            <a:off x="4786314" y="3286124"/>
            <a:ext cx="1087666" cy="369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Niveau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1"/>
          <p:cNvSpPr/>
          <p:nvPr/>
        </p:nvSpPr>
        <p:spPr>
          <a:xfrm>
            <a:off x="4786314" y="4071942"/>
            <a:ext cx="1087666" cy="369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Niveau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1"/>
          <p:cNvSpPr/>
          <p:nvPr/>
        </p:nvSpPr>
        <p:spPr>
          <a:xfrm>
            <a:off x="4786314" y="4929198"/>
            <a:ext cx="1087666" cy="369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Niveau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1"/>
          <p:cNvSpPr txBox="1"/>
          <p:nvPr/>
        </p:nvSpPr>
        <p:spPr>
          <a:xfrm>
            <a:off x="971195" y="644624"/>
            <a:ext cx="634968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fr-FR" sz="40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Mesures sur les arbres</a:t>
            </a:r>
            <a:r>
              <a:rPr lang="fr-FR" sz="4000" b="0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​(1)</a:t>
            </a:r>
            <a:endParaRPr sz="4000" b="0" i="0" u="none" strike="noStrike" cap="non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1908</Words>
  <Application>Microsoft Office PowerPoint</Application>
  <PresentationFormat>Affichage à l'écran (4:3)</PresentationFormat>
  <Paragraphs>582</Paragraphs>
  <Slides>74</Slides>
  <Notes>74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74</vt:i4>
      </vt:variant>
    </vt:vector>
  </HeadingPairs>
  <TitlesOfParts>
    <vt:vector size="85" baseType="lpstr">
      <vt:lpstr>Arial</vt:lpstr>
      <vt:lpstr>Calibri</vt:lpstr>
      <vt:lpstr>Aharoni</vt:lpstr>
      <vt:lpstr>Noto Sans Symbols</vt:lpstr>
      <vt:lpstr>Tahoma</vt:lpstr>
      <vt:lpstr>Aparajita</vt:lpstr>
      <vt:lpstr>Lucida Sans</vt:lpstr>
      <vt:lpstr>Verdana</vt:lpstr>
      <vt:lpstr>Times New Roman</vt:lpstr>
      <vt:lpstr>Office Theme</vt:lpstr>
      <vt:lpstr>1_Office Theme</vt:lpstr>
      <vt:lpstr>Présentation PowerPoint</vt:lpstr>
      <vt:lpstr>      Plan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user</cp:lastModifiedBy>
  <cp:revision>1</cp:revision>
  <dcterms:modified xsi:type="dcterms:W3CDTF">2023-01-19T13:01:17Z</dcterms:modified>
</cp:coreProperties>
</file>