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75" r:id="rId16"/>
    <p:sldId id="276" r:id="rId17"/>
    <p:sldId id="277" r:id="rId18"/>
    <p:sldId id="279" r:id="rId19"/>
    <p:sldId id="287" r:id="rId20"/>
    <p:sldId id="286" r:id="rId21"/>
    <p:sldId id="303" r:id="rId22"/>
    <p:sldId id="304" r:id="rId23"/>
    <p:sldId id="285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iB+nQwBoGWwE8cCCEUHabHdU/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5" autoAdjust="0"/>
  </p:normalViewPr>
  <p:slideViewPr>
    <p:cSldViewPr snapToGrid="0">
      <p:cViewPr varScale="1">
        <p:scale>
          <a:sx n="51" d="100"/>
          <a:sy n="51" d="100"/>
        </p:scale>
        <p:origin x="68" y="2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318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056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462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21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76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67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861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94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94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1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040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88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665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945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2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78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08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609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19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15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105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43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5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838200" y="3222171"/>
            <a:ext cx="9664499" cy="23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None/>
            </a:pPr>
            <a:endParaRPr sz="117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Font typeface="Arial"/>
              <a:buNone/>
            </a:pPr>
            <a:endParaRPr sz="91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dirty="0"/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Enseignante : 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fr-FR" sz="19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</a:t>
            </a:r>
            <a:r>
              <a:rPr lang="fr-F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Hanen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Jabnoun</a:t>
            </a:r>
            <a:endParaRPr lang="fr-FR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</a:t>
            </a:r>
            <a:r>
              <a:rPr lang="fr-FR" sz="1917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2020-2021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endParaRPr sz="1917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4;p1">
            <a:extLst>
              <a:ext uri="{FF2B5EF4-FFF2-40B4-BE49-F238E27FC236}">
                <a16:creationId xmlns:a16="http://schemas.microsoft.com/office/drawing/2014/main" xmlns="" id="{97AE0303-DA8F-4401-ADE5-19659370FC17}"/>
              </a:ext>
            </a:extLst>
          </p:cNvPr>
          <p:cNvSpPr txBox="1"/>
          <p:nvPr/>
        </p:nvSpPr>
        <p:spPr>
          <a:xfrm>
            <a:off x="-293126" y="2606635"/>
            <a:ext cx="12003741" cy="89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0 : Nouveautés C/C++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83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-FR" sz="4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310243" y="1707017"/>
            <a:ext cx="1156062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classe String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fonction </a:t>
            </a:r>
            <a:r>
              <a:rPr lang="fr-FR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getline</a:t>
            </a:r>
            <a:r>
              <a:rPr lang="fr-FR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fr-FR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&amp;,string)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saisir une chaîne de caractères en utilisant le passage à la ligne comme séparateur: Possibilité de saisir des chaines de caractères avec des espaces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663" y="3269796"/>
            <a:ext cx="5866711" cy="273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5033" y="3803074"/>
            <a:ext cx="4149798" cy="8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7233556" y="5404757"/>
            <a:ext cx="427808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Il existe plusieurs autres fonctions prédéfinies pour la classe string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1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335280" y="1600337"/>
            <a:ext cx="11481163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arguments par défaut pour les fonctions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C++, Préciser la valeur prise par défaut pour un argument de fonction.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 de l’appel de cette fonction, si on ne met pas un argument, il prendra la valeur indiquée par défaut, sinon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valeur par défaut est ignorée.</a:t>
            </a:r>
            <a:endParaRPr dirty="0"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7514" y="3039263"/>
            <a:ext cx="4030972" cy="355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5061" y="4609338"/>
            <a:ext cx="1526849" cy="675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335280" y="1707017"/>
            <a:ext cx="114811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arguments par défaut pour les fonctions: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335280" y="2293981"/>
            <a:ext cx="11481163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fonction peut définir des valeurs par défaut pour tous ses paramètres ou seulement pour  une partie.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paramètres acceptant des valeurs par défaut doivent se trouver après les paramètres  sans valeur par défaut dans la liste des paramètres acceptés par une fonction.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▪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valeurs par défaut de chaque paramètre sont mentionnées une seule fois parmi les définitions / déclarations d’une fonction(dans le .H et pas dans le .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CPP).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075266" y="3032580"/>
            <a:ext cx="3102773" cy="369332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afficher (int a=2, int b=3)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6822819" y="4633919"/>
            <a:ext cx="3224693" cy="369332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afficher (int a, int x, int b=3)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2267320" y="4633919"/>
            <a:ext cx="3224693" cy="369332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afficher (int a=2, int x)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2732697" y="4100813"/>
            <a:ext cx="1805571" cy="142544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66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62643" y="1514622"/>
            <a:ext cx="6745878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Surcharge (</a:t>
            </a:r>
            <a:r>
              <a:rPr lang="fr-FR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surdéfinition</a:t>
            </a: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des fonctions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C++, Plusieurs fonctions possèdent le même nom.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Surcharge: attribuer le même nom à plusieurs fonctions qui se différencient par le type  et/ou le nombre de leurs arguments.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Associer un nom à une action déterminée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L’exécution de la fonction dépend des paramètres fournies.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5819320" y="1653270"/>
            <a:ext cx="3224693" cy="369332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afficher (int a, int b=3);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819319" y="2037842"/>
            <a:ext cx="3224693" cy="369332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afficher (char x);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9138279" y="1679241"/>
            <a:ext cx="25169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Surcharge des fonctions</a:t>
            </a:r>
            <a:endParaRPr sz="1800" b="1" i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9908" y="2468524"/>
            <a:ext cx="4349572" cy="438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9"/>
          <p:cNvSpPr txBox="1"/>
          <p:nvPr/>
        </p:nvSpPr>
        <p:spPr>
          <a:xfrm>
            <a:off x="5819318" y="1268698"/>
            <a:ext cx="3224693" cy="3693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afficher (int a);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4295" y="3853724"/>
            <a:ext cx="4233093" cy="2973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77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62642" y="1563638"/>
            <a:ext cx="10713357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opérateurs NEW et DELETE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Opérateurs de C  </a:t>
            </a:r>
            <a:r>
              <a:rPr lang="fr-FR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fr-FR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 </a:t>
            </a:r>
            <a:r>
              <a:rPr lang="fr-FR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Opérateurs d'allocation/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désallocation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mémoire  de C++: </a:t>
            </a:r>
            <a:r>
              <a:rPr lang="fr-FR" sz="18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fr-FR" sz="1800" b="1" dirty="0" err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dynamique des 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objets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des 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simples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462642" y="3653525"/>
            <a:ext cx="709639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renvoi un pointeur nul si pas de mémoire.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on a utilisé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new[]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il faut utiliser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delete[]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de mélange ente les mécanismes d’allocation mémoire du C et C++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Exemple: utilisation de 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 un pointeur renvoyé par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</p:txBody>
      </p:sp>
      <p:pic>
        <p:nvPicPr>
          <p:cNvPr id="265" name="Google Shape;265;p20"/>
          <p:cNvPicPr preferRelativeResize="0"/>
          <p:nvPr/>
        </p:nvPicPr>
        <p:blipFill rotWithShape="1">
          <a:blip r:embed="rId3">
            <a:alphaModFix/>
          </a:blip>
          <a:srcRect t="22931"/>
          <a:stretch/>
        </p:blipFill>
        <p:spPr>
          <a:xfrm>
            <a:off x="7716492" y="1771288"/>
            <a:ext cx="3516045" cy="212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3550" y="4154720"/>
            <a:ext cx="2701927" cy="2170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0"/>
          <p:cNvCxnSpPr/>
          <p:nvPr/>
        </p:nvCxnSpPr>
        <p:spPr>
          <a:xfrm>
            <a:off x="7716492" y="4023360"/>
            <a:ext cx="3516045" cy="152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AE47DA98-F49E-4E65-9E31-02CED6026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149" y="2347796"/>
            <a:ext cx="409575" cy="2095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575476A-DBF2-40D8-9A10-6D07AB995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980" y="4801017"/>
            <a:ext cx="4095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320040" y="1629400"/>
            <a:ext cx="11506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références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C++  les références = synonymes d'identificateurs.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3222211" y="2799925"/>
            <a:ext cx="1532535" cy="646331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&amp;ref = id;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5812735" y="3718220"/>
            <a:ext cx="63595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Plusieurs références  peuvent être crées sur la même variable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5087858" y="2780174"/>
            <a:ext cx="64717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et  </a:t>
            </a:r>
            <a:r>
              <a:rPr lang="fr-F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représentent alors la même variable</a:t>
            </a:r>
            <a:r>
              <a:rPr lang="fr-FR" dirty="0">
                <a:ea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et écriture avec id et </a:t>
            </a:r>
            <a:r>
              <a:rPr lang="fr-FR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indistinctement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" y="3495618"/>
            <a:ext cx="4530224" cy="228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3140" y="4144554"/>
            <a:ext cx="5583523" cy="133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2492" y="5661316"/>
            <a:ext cx="2662603" cy="34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7051" y="5604362"/>
            <a:ext cx="1385160" cy="65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      </a:t>
            </a:r>
            <a:r>
              <a:rPr lang="fr-FR" sz="4000" dirty="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 dirty="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462643" y="1549798"/>
            <a:ext cx="11404237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Pointeurs et références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4637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9F4637"/>
                </a:solidFill>
                <a:latin typeface="Calibri"/>
                <a:ea typeface="Calibri"/>
                <a:cs typeface="Calibri"/>
                <a:sym typeface="Calibri"/>
              </a:rPr>
              <a:t>Les références et les pointeurs sont étroitement liés.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variable et ses références ont la même adresse: accès au même objet.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Même résultat avec facilité d’écriture avec les références.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538" y="3513927"/>
            <a:ext cx="5095875" cy="334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446" y="4780245"/>
            <a:ext cx="1586010" cy="108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44232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293430" y="1645595"/>
            <a:ext cx="114042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Pointeurs et références (Comparaison)</a:t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211783" y="2186171"/>
            <a:ext cx="67441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référence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doit être initialisée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ne peut pas changer une variable de référence (déréférencement)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167684" y="2996670"/>
            <a:ext cx="58733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Affecter à une référence un emplacement dynamique </a:t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3984172" y="4182230"/>
            <a:ext cx="72571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 de parcourt dynamique avec les références (possible avec les pointeurs)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référence reste toujours liée à l’emplacement mémoire initial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6952" y="1841934"/>
            <a:ext cx="3364171" cy="220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692" y="3920984"/>
            <a:ext cx="2323634" cy="1549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0639" y="5597191"/>
            <a:ext cx="1346190" cy="44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/>
          <p:nvPr/>
        </p:nvSpPr>
        <p:spPr>
          <a:xfrm>
            <a:off x="6711048" y="2269671"/>
            <a:ext cx="675904" cy="3291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1502229" y="3366002"/>
            <a:ext cx="483338" cy="5348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4334" y="5118324"/>
            <a:ext cx="2561929" cy="150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6952" y="5255182"/>
            <a:ext cx="2669206" cy="123574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3"/>
          <p:cNvSpPr/>
          <p:nvPr/>
        </p:nvSpPr>
        <p:spPr>
          <a:xfrm>
            <a:off x="4157290" y="4938315"/>
            <a:ext cx="2642689" cy="1692023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854439" y="1869358"/>
            <a:ext cx="10515600" cy="142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1- Passage par valeur (C) :Mode de passage par copie de valeur</a:t>
            </a:r>
          </a:p>
          <a:p>
            <a:pPr marL="298450" marR="5080" indent="-285750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1800" spc="-20" dirty="0">
                <a:latin typeface="Calibri" panose="020F0502020204030204" pitchFamily="34" charset="0"/>
                <a:cs typeface="Calibri" panose="020F0502020204030204" pitchFamily="34" charset="0"/>
              </a:rPr>
              <a:t>Par </a:t>
            </a:r>
            <a:r>
              <a:rPr lang="fr-FR" sz="1800" spc="-110" dirty="0">
                <a:latin typeface="Calibri" panose="020F0502020204030204" pitchFamily="34" charset="0"/>
                <a:cs typeface="Calibri" panose="020F0502020204030204" pitchFamily="34" charset="0"/>
              </a:rPr>
              <a:t>défaut, </a:t>
            </a:r>
            <a:r>
              <a:rPr lang="fr-FR" sz="1800" spc="-55" dirty="0"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1800" spc="-105" dirty="0">
                <a:latin typeface="Calibri" panose="020F0502020204030204" pitchFamily="34" charset="0"/>
                <a:cs typeface="Calibri" panose="020F0502020204030204" pitchFamily="34" charset="0"/>
              </a:rPr>
              <a:t>paramètres </a:t>
            </a:r>
            <a:r>
              <a:rPr lang="fr-FR" sz="1800" spc="-35" dirty="0">
                <a:latin typeface="Calibri" panose="020F0502020204030204" pitchFamily="34" charset="0"/>
                <a:cs typeface="Calibri" panose="020F0502020204030204" pitchFamily="34" charset="0"/>
              </a:rPr>
              <a:t>d’une </a:t>
            </a:r>
            <a:r>
              <a:rPr lang="fr-FR" sz="1800" spc="-30" dirty="0">
                <a:latin typeface="Calibri" panose="020F0502020204030204" pitchFamily="34" charset="0"/>
                <a:cs typeface="Calibri" panose="020F0502020204030204" pitchFamily="34" charset="0"/>
              </a:rPr>
              <a:t>fonction </a:t>
            </a:r>
            <a:r>
              <a:rPr lang="fr-FR" sz="1800" spc="-40" dirty="0">
                <a:latin typeface="Calibri" panose="020F0502020204030204" pitchFamily="34" charset="0"/>
                <a:cs typeface="Calibri" panose="020F0502020204030204" pitchFamily="34" charset="0"/>
              </a:rPr>
              <a:t>sont </a:t>
            </a:r>
            <a:r>
              <a:rPr lang="fr-FR" sz="1800" spc="-80" dirty="0">
                <a:latin typeface="Calibri" panose="020F0502020204030204" pitchFamily="34" charset="0"/>
                <a:cs typeface="Calibri" panose="020F0502020204030204" pitchFamily="34" charset="0"/>
              </a:rPr>
              <a:t>initialisés </a:t>
            </a:r>
            <a:r>
              <a:rPr lang="fr-FR" sz="1800" spc="-55" dirty="0">
                <a:latin typeface="Calibri" panose="020F0502020204030204" pitchFamily="34" charset="0"/>
                <a:cs typeface="Calibri" panose="020F0502020204030204" pitchFamily="34" charset="0"/>
              </a:rPr>
              <a:t>par </a:t>
            </a:r>
            <a:r>
              <a:rPr lang="fr-FR" sz="1800" spc="-65" dirty="0">
                <a:latin typeface="Calibri" panose="020F0502020204030204" pitchFamily="34" charset="0"/>
                <a:cs typeface="Calibri" panose="020F0502020204030204" pitchFamily="34" charset="0"/>
              </a:rPr>
              <a:t>une  </a:t>
            </a:r>
            <a:r>
              <a:rPr lang="fr-FR" sz="1800" b="1" spc="-4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 </a:t>
            </a:r>
            <a:r>
              <a:rPr lang="fr-FR" sz="1800" b="1" spc="-7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1800" b="1" spc="-50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valeurs </a:t>
            </a:r>
            <a:r>
              <a:rPr lang="fr-FR" sz="1800" spc="-75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1800" spc="-105" dirty="0">
                <a:latin typeface="Calibri" panose="020F0502020204030204" pitchFamily="34" charset="0"/>
                <a:cs typeface="Calibri" panose="020F0502020204030204" pitchFamily="34" charset="0"/>
              </a:rPr>
              <a:t>paramètres</a:t>
            </a:r>
            <a:r>
              <a:rPr lang="fr-FR" sz="1800" spc="-2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spc="-135" dirty="0">
                <a:latin typeface="Calibri" panose="020F0502020204030204" pitchFamily="34" charset="0"/>
                <a:cs typeface="Calibri" panose="020F0502020204030204" pitchFamily="34" charset="0"/>
              </a:rPr>
              <a:t>réels.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 algn="just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1800" spc="-15" dirty="0">
                <a:latin typeface="Calibri" panose="020F0502020204030204" pitchFamily="34" charset="0"/>
                <a:cs typeface="Calibri" panose="020F0502020204030204" pitchFamily="34" charset="0"/>
              </a:rPr>
              <a:t>Modifier </a:t>
            </a:r>
            <a:r>
              <a:rPr lang="fr-FR" sz="1800" spc="-25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sz="1800" spc="-45" dirty="0">
                <a:latin typeface="Calibri" panose="020F0502020204030204" pitchFamily="34" charset="0"/>
                <a:cs typeface="Calibri" panose="020F0502020204030204" pitchFamily="34" charset="0"/>
              </a:rPr>
              <a:t>valeur </a:t>
            </a:r>
            <a:r>
              <a:rPr lang="fr-FR" sz="1800" spc="-75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1800" spc="-105" dirty="0">
                <a:latin typeface="Calibri" panose="020F0502020204030204" pitchFamily="34" charset="0"/>
                <a:cs typeface="Calibri" panose="020F0502020204030204" pitchFamily="34" charset="0"/>
              </a:rPr>
              <a:t>paramètres </a:t>
            </a:r>
            <a:r>
              <a:rPr lang="fr-FR" sz="1800" spc="-55" dirty="0">
                <a:latin typeface="Calibri" panose="020F0502020204030204" pitchFamily="34" charset="0"/>
                <a:cs typeface="Calibri" panose="020F0502020204030204" pitchFamily="34" charset="0"/>
              </a:rPr>
              <a:t>formels </a:t>
            </a:r>
            <a:r>
              <a:rPr lang="fr-FR" sz="1800" spc="-60" dirty="0">
                <a:latin typeface="Calibri" panose="020F0502020204030204" pitchFamily="34" charset="0"/>
                <a:cs typeface="Calibri" panose="020F0502020204030204" pitchFamily="34" charset="0"/>
              </a:rPr>
              <a:t>dans </a:t>
            </a:r>
            <a:r>
              <a:rPr lang="fr-FR" sz="1800" spc="-5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fr-FR" sz="1800" spc="-55" dirty="0">
                <a:latin typeface="Calibri" panose="020F0502020204030204" pitchFamily="34" charset="0"/>
                <a:cs typeface="Calibri" panose="020F0502020204030204" pitchFamily="34" charset="0"/>
              </a:rPr>
              <a:t>corps </a:t>
            </a:r>
            <a:r>
              <a:rPr lang="fr-FR" sz="1800" spc="-7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800" spc="-25" dirty="0">
                <a:latin typeface="Calibri" panose="020F0502020204030204" pitchFamily="34" charset="0"/>
                <a:cs typeface="Calibri" panose="020F0502020204030204" pitchFamily="34" charset="0"/>
              </a:rPr>
              <a:t>la  </a:t>
            </a:r>
            <a:r>
              <a:rPr lang="fr-FR" sz="1800" spc="-30" dirty="0">
                <a:latin typeface="Calibri" panose="020F0502020204030204" pitchFamily="34" charset="0"/>
                <a:cs typeface="Calibri" panose="020F0502020204030204" pitchFamily="34" charset="0"/>
              </a:rPr>
              <a:t>fonction </a:t>
            </a:r>
            <a:r>
              <a:rPr lang="fr-FR" sz="1800" b="1" spc="-7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</a:t>
            </a:r>
            <a:r>
              <a:rPr lang="fr-FR" sz="1800" b="1" spc="-60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pas </a:t>
            </a:r>
            <a:r>
              <a:rPr lang="fr-FR" sz="1800" b="1" spc="-2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sz="1800" b="1" spc="-4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 </a:t>
            </a:r>
            <a:r>
              <a:rPr lang="fr-FR" sz="1800" b="1" spc="-7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1800" b="1" spc="-10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paramètres</a:t>
            </a:r>
            <a:r>
              <a:rPr lang="fr-FR" sz="1800" b="1" spc="-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b="1" spc="-135" dirty="0">
                <a:solidFill>
                  <a:srgbClr val="F3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réels</a:t>
            </a:r>
            <a:r>
              <a:rPr lang="fr-FR" sz="1800" spc="-13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="" xmlns:a16="http://schemas.microsoft.com/office/drawing/2014/main" id="{F2A81204-B970-40B7-8A1E-32474D961BBE}"/>
              </a:ext>
            </a:extLst>
          </p:cNvPr>
          <p:cNvSpPr/>
          <p:nvPr/>
        </p:nvSpPr>
        <p:spPr>
          <a:xfrm>
            <a:off x="5189296" y="3371732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="" xmlns:a16="http://schemas.microsoft.com/office/drawing/2014/main" id="{C2BE00DB-A3DD-4865-BA3C-F47A51F3CDBB}"/>
              </a:ext>
            </a:extLst>
          </p:cNvPr>
          <p:cNvSpPr/>
          <p:nvPr/>
        </p:nvSpPr>
        <p:spPr>
          <a:xfrm>
            <a:off x="5189296" y="4181735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="" xmlns:a16="http://schemas.microsoft.com/office/drawing/2014/main" id="{48B6A111-B544-429A-9800-0F09AE71DA32}"/>
              </a:ext>
            </a:extLst>
          </p:cNvPr>
          <p:cNvSpPr/>
          <p:nvPr/>
        </p:nvSpPr>
        <p:spPr>
          <a:xfrm>
            <a:off x="8197388" y="4221333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="" xmlns:a16="http://schemas.microsoft.com/office/drawing/2014/main" id="{E0A0515E-8927-4B0C-B025-B862EFD53362}"/>
              </a:ext>
            </a:extLst>
          </p:cNvPr>
          <p:cNvSpPr/>
          <p:nvPr/>
        </p:nvSpPr>
        <p:spPr>
          <a:xfrm>
            <a:off x="8197388" y="4946719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="" xmlns:a16="http://schemas.microsoft.com/office/drawing/2014/main" id="{E37E707C-1062-487C-B12C-FFAB2A1FFEC6}"/>
              </a:ext>
            </a:extLst>
          </p:cNvPr>
          <p:cNvSpPr/>
          <p:nvPr/>
        </p:nvSpPr>
        <p:spPr>
          <a:xfrm>
            <a:off x="8197388" y="5609005"/>
            <a:ext cx="549508" cy="529867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4DF8CE0E-ABF8-4946-9855-86CE5F46C609}"/>
              </a:ext>
            </a:extLst>
          </p:cNvPr>
          <p:cNvSpPr txBox="1"/>
          <p:nvPr/>
        </p:nvSpPr>
        <p:spPr>
          <a:xfrm>
            <a:off x="4710488" y="350377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x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550826C9-6B4B-4762-BCF4-F450443671D1}"/>
              </a:ext>
            </a:extLst>
          </p:cNvPr>
          <p:cNvSpPr txBox="1"/>
          <p:nvPr/>
        </p:nvSpPr>
        <p:spPr>
          <a:xfrm>
            <a:off x="4710488" y="4262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y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5" name="ZoneTexte 34">
            <a:extLst>
              <a:ext uri="{FF2B5EF4-FFF2-40B4-BE49-F238E27FC236}">
                <a16:creationId xmlns="" xmlns:a16="http://schemas.microsoft.com/office/drawing/2014/main" id="{05082048-1475-4078-9FD4-E7ADF009D00E}"/>
              </a:ext>
            </a:extLst>
          </p:cNvPr>
          <p:cNvSpPr txBox="1"/>
          <p:nvPr/>
        </p:nvSpPr>
        <p:spPr>
          <a:xfrm>
            <a:off x="7738007" y="4323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a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2F5665DB-124C-40EA-A60E-A21E6318451D}"/>
              </a:ext>
            </a:extLst>
          </p:cNvPr>
          <p:cNvSpPr txBox="1"/>
          <p:nvPr/>
        </p:nvSpPr>
        <p:spPr>
          <a:xfrm>
            <a:off x="7746022" y="505229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b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EBABC8DE-1EA9-49C6-B0EE-55970A3CCE95}"/>
              </a:ext>
            </a:extLst>
          </p:cNvPr>
          <p:cNvSpPr txBox="1"/>
          <p:nvPr/>
        </p:nvSpPr>
        <p:spPr>
          <a:xfrm>
            <a:off x="7510381" y="572272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aux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256E9D7-2D7B-46FA-A9A6-A2BB8AEB10A2}"/>
              </a:ext>
            </a:extLst>
          </p:cNvPr>
          <p:cNvSpPr txBox="1"/>
          <p:nvPr/>
        </p:nvSpPr>
        <p:spPr>
          <a:xfrm>
            <a:off x="5303655" y="3451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7BE4A7A4-938B-4D95-80BF-D0A3A033233B}"/>
              </a:ext>
            </a:extLst>
          </p:cNvPr>
          <p:cNvSpPr txBox="1"/>
          <p:nvPr/>
        </p:nvSpPr>
        <p:spPr>
          <a:xfrm>
            <a:off x="5241138" y="4256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DC509D6C-70F1-4EEC-8A84-8823437EC86A}"/>
              </a:ext>
            </a:extLst>
          </p:cNvPr>
          <p:cNvSpPr txBox="1"/>
          <p:nvPr/>
        </p:nvSpPr>
        <p:spPr>
          <a:xfrm>
            <a:off x="8308937" y="43038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E272A0D7-CA09-46D0-8451-D80D99834BF8}"/>
              </a:ext>
            </a:extLst>
          </p:cNvPr>
          <p:cNvSpPr txBox="1"/>
          <p:nvPr/>
        </p:nvSpPr>
        <p:spPr>
          <a:xfrm>
            <a:off x="8262185" y="50290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="" xmlns:a16="http://schemas.microsoft.com/office/drawing/2014/main" id="{EA07B2CD-9288-4FA2-ADE3-2A31C7C6511B}"/>
              </a:ext>
            </a:extLst>
          </p:cNvPr>
          <p:cNvSpPr txBox="1"/>
          <p:nvPr/>
        </p:nvSpPr>
        <p:spPr>
          <a:xfrm>
            <a:off x="930439" y="3019581"/>
            <a:ext cx="4134764" cy="37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20040">
              <a:lnSpc>
                <a:spcPct val="102699"/>
              </a:lnSpc>
              <a:spcBef>
                <a:spcPts val="55"/>
              </a:spcBef>
            </a:pPr>
            <a:r>
              <a:rPr lang="fr-FR" sz="1800" b="1" spc="105" dirty="0">
                <a:latin typeface="PMingLiU"/>
                <a:cs typeface="Tahoma" panose="020B0604030504040204" pitchFamily="34" charset="0"/>
              </a:rPr>
              <a:t>void </a:t>
            </a:r>
            <a:r>
              <a:rPr lang="fr-FR" sz="1800" b="1" spc="130" dirty="0">
                <a:latin typeface="PMingLiU"/>
                <a:cs typeface="Tahoma" panose="020B0604030504040204" pitchFamily="34" charset="0"/>
              </a:rPr>
              <a:t>permut_v(int  </a:t>
            </a:r>
            <a:r>
              <a:rPr lang="fr-FR" sz="1800" b="1" spc="204" dirty="0">
                <a:latin typeface="PMingLiU"/>
                <a:cs typeface="Tahoma" panose="020B0604030504040204" pitchFamily="34" charset="0"/>
              </a:rPr>
              <a:t>a,int</a:t>
            </a:r>
            <a:r>
              <a:rPr lang="fr-FR" sz="1800" b="1" spc="280" dirty="0">
                <a:latin typeface="PMingLiU"/>
                <a:cs typeface="Tahoma" panose="020B0604030504040204" pitchFamily="34" charset="0"/>
              </a:rPr>
              <a:t> </a:t>
            </a:r>
            <a:r>
              <a:rPr lang="fr-FR" sz="1800" b="1" spc="135" dirty="0">
                <a:latin typeface="PMingLiU"/>
                <a:cs typeface="Tahoma" panose="020B0604030504040204" pitchFamily="34" charset="0"/>
              </a:rPr>
              <a:t>b)</a:t>
            </a:r>
            <a:endParaRPr lang="fr-FR" sz="1800" b="1" dirty="0">
              <a:latin typeface="PMingLiU"/>
              <a:cs typeface="Tahoma" panose="020B060403050404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="" xmlns:a16="http://schemas.microsoft.com/office/drawing/2014/main" id="{582E8026-87CC-488B-8AD5-56032FE4A48B}"/>
              </a:ext>
            </a:extLst>
          </p:cNvPr>
          <p:cNvSpPr txBox="1"/>
          <p:nvPr/>
        </p:nvSpPr>
        <p:spPr>
          <a:xfrm>
            <a:off x="848783" y="3420901"/>
            <a:ext cx="2599082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1959">
              <a:lnSpc>
                <a:spcPts val="1660"/>
              </a:lnSpc>
              <a:spcBef>
                <a:spcPts val="100"/>
              </a:spcBef>
            </a:pPr>
            <a:r>
              <a:rPr lang="fr-FR" sz="1800" b="1" spc="150" dirty="0">
                <a:latin typeface="MS Gothic"/>
                <a:cs typeface="Tahoma" panose="020B0604030504040204" pitchFamily="34" charset="0"/>
              </a:rPr>
              <a:t>{  </a:t>
            </a:r>
            <a:r>
              <a:rPr lang="fr-FR" sz="1800" b="1" spc="150" dirty="0">
                <a:latin typeface="PMingLiU"/>
                <a:cs typeface="Tahoma" panose="020B0604030504040204" pitchFamily="34" charset="0"/>
              </a:rPr>
              <a:t>int </a:t>
            </a:r>
            <a:r>
              <a:rPr lang="fr-FR" sz="1800" b="1" spc="70" dirty="0">
                <a:latin typeface="PMingLiU"/>
                <a:cs typeface="Tahoma" panose="020B0604030504040204" pitchFamily="34" charset="0"/>
              </a:rPr>
              <a:t>aux </a:t>
            </a:r>
            <a:r>
              <a:rPr lang="fr-FR" sz="1800" b="1" spc="-15" dirty="0">
                <a:latin typeface="PMingLiU"/>
                <a:cs typeface="Tahoma" panose="020B0604030504040204" pitchFamily="34" charset="0"/>
              </a:rPr>
              <a:t>= </a:t>
            </a:r>
            <a:r>
              <a:rPr lang="fr-FR" sz="1800" b="1" spc="55" dirty="0">
                <a:latin typeface="PMingLiU"/>
                <a:cs typeface="Tahoma" panose="020B0604030504040204" pitchFamily="34" charset="0"/>
              </a:rPr>
              <a:t>b </a:t>
            </a:r>
            <a:r>
              <a:rPr lang="fr-FR" sz="1800" b="1" spc="285" dirty="0">
                <a:latin typeface="PMingLiU"/>
                <a:cs typeface="Tahoma" panose="020B0604030504040204" pitchFamily="34" charset="0"/>
              </a:rPr>
              <a:t>;  </a:t>
            </a:r>
            <a:r>
              <a:rPr lang="fr-FR" sz="1800" b="1" dirty="0">
                <a:latin typeface="PMingLiU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="" xmlns:a16="http://schemas.microsoft.com/office/drawing/2014/main" id="{0E90B405-3A9F-401F-B939-677C58DE95E9}"/>
              </a:ext>
            </a:extLst>
          </p:cNvPr>
          <p:cNvSpPr txBox="1"/>
          <p:nvPr/>
        </p:nvSpPr>
        <p:spPr>
          <a:xfrm>
            <a:off x="1184273" y="3700866"/>
            <a:ext cx="3504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55" dirty="0">
                <a:latin typeface="PMingLiU"/>
                <a:cs typeface="Tahoma" panose="020B0604030504040204" pitchFamily="34" charset="0"/>
              </a:rPr>
              <a:t> b </a:t>
            </a:r>
            <a:r>
              <a:rPr lang="fr-FR" sz="1800" b="1" spc="-15" dirty="0">
                <a:latin typeface="PMingLiU"/>
                <a:cs typeface="Tahoma" panose="020B0604030504040204" pitchFamily="34" charset="0"/>
              </a:rPr>
              <a:t>= </a:t>
            </a:r>
            <a:r>
              <a:rPr lang="fr-FR" sz="1800" b="1" spc="110" dirty="0">
                <a:latin typeface="PMingLiU"/>
                <a:cs typeface="Tahoma" panose="020B0604030504040204" pitchFamily="34" charset="0"/>
              </a:rPr>
              <a:t>a</a:t>
            </a:r>
            <a:r>
              <a:rPr lang="fr-FR" sz="1800" b="1" spc="-204" dirty="0">
                <a:latin typeface="PMingLiU"/>
                <a:cs typeface="Tahoma" panose="020B0604030504040204" pitchFamily="34" charset="0"/>
              </a:rPr>
              <a:t> </a:t>
            </a:r>
            <a:r>
              <a:rPr lang="fr-FR" sz="1800" b="1" spc="285" dirty="0">
                <a:latin typeface="PMingLiU"/>
                <a:cs typeface="Tahoma" panose="020B0604030504040204" pitchFamily="34" charset="0"/>
              </a:rPr>
              <a:t>;</a:t>
            </a:r>
            <a:endParaRPr lang="fr-FR" sz="1800" dirty="0"/>
          </a:p>
        </p:txBody>
      </p:sp>
      <p:sp>
        <p:nvSpPr>
          <p:cNvPr id="54" name="ZoneTexte 53">
            <a:extLst>
              <a:ext uri="{FF2B5EF4-FFF2-40B4-BE49-F238E27FC236}">
                <a16:creationId xmlns="" xmlns:a16="http://schemas.microsoft.com/office/drawing/2014/main" id="{4818DE17-FCE9-4392-A23D-1195FA227359}"/>
              </a:ext>
            </a:extLst>
          </p:cNvPr>
          <p:cNvSpPr txBox="1"/>
          <p:nvPr/>
        </p:nvSpPr>
        <p:spPr>
          <a:xfrm>
            <a:off x="1201276" y="3977534"/>
            <a:ext cx="3169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110" dirty="0">
                <a:solidFill>
                  <a:schemeClr val="tx1"/>
                </a:solidFill>
                <a:latin typeface="PMingLiU"/>
                <a:cs typeface="PMingLiU"/>
              </a:rPr>
              <a:t>a </a:t>
            </a:r>
            <a:r>
              <a:rPr lang="fr-FR" sz="1800" b="1" spc="-15" dirty="0">
                <a:solidFill>
                  <a:schemeClr val="tx1"/>
                </a:solidFill>
                <a:latin typeface="PMingLiU"/>
                <a:cs typeface="PMingLiU"/>
              </a:rPr>
              <a:t>= </a:t>
            </a:r>
            <a:r>
              <a:rPr lang="fr-FR" sz="1800" b="1" spc="70" dirty="0">
                <a:solidFill>
                  <a:schemeClr val="tx1"/>
                </a:solidFill>
                <a:latin typeface="PMingLiU"/>
                <a:cs typeface="PMingLiU"/>
              </a:rPr>
              <a:t>aux </a:t>
            </a:r>
            <a:r>
              <a:rPr lang="fr-FR" sz="1800" b="1" spc="285" dirty="0">
                <a:solidFill>
                  <a:schemeClr val="tx1"/>
                </a:solidFill>
                <a:latin typeface="PMingLiU"/>
                <a:cs typeface="PMingLiU"/>
              </a:rPr>
              <a:t>;</a:t>
            </a:r>
            <a:endParaRPr lang="fr-FR" sz="1800" b="1" spc="-95" dirty="0">
              <a:solidFill>
                <a:schemeClr val="tx1"/>
              </a:solidFill>
              <a:latin typeface="PMingLiU"/>
              <a:cs typeface="PMingLiU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7A381496-B24A-46B1-AA92-23AC52B375F2}"/>
              </a:ext>
            </a:extLst>
          </p:cNvPr>
          <p:cNvSpPr txBox="1"/>
          <p:nvPr/>
        </p:nvSpPr>
        <p:spPr>
          <a:xfrm>
            <a:off x="900075" y="6400593"/>
            <a:ext cx="321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-5" dirty="0">
                <a:solidFill>
                  <a:schemeClr val="tx1"/>
                </a:solidFill>
                <a:latin typeface="MS Gothic"/>
                <a:cs typeface="Tahoma" panose="020B0604030504040204" pitchFamily="34" charset="0"/>
              </a:rPr>
              <a:t>}</a:t>
            </a:r>
            <a:endParaRPr lang="fr-FR" sz="1800" b="1" dirty="0">
              <a:latin typeface="Times New Roman"/>
              <a:cs typeface="Times New Roman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="" xmlns:a16="http://schemas.microsoft.com/office/drawing/2014/main" id="{29AD8E2F-6AFC-45BF-ABBC-612A4FA7515B}"/>
              </a:ext>
            </a:extLst>
          </p:cNvPr>
          <p:cNvSpPr txBox="1"/>
          <p:nvPr/>
        </p:nvSpPr>
        <p:spPr>
          <a:xfrm>
            <a:off x="900075" y="4589861"/>
            <a:ext cx="364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fr-FR" sz="1800" b="1" spc="204" dirty="0">
                <a:latin typeface="PMingLiU"/>
                <a:cs typeface="PMingLiU"/>
              </a:rPr>
              <a:t>int </a:t>
            </a:r>
            <a:r>
              <a:rPr lang="fr-FR" sz="1800" b="1" spc="105" dirty="0">
                <a:latin typeface="PMingLiU"/>
                <a:cs typeface="PMingLiU"/>
              </a:rPr>
              <a:t>main()</a:t>
            </a:r>
            <a:r>
              <a:rPr lang="fr-FR" sz="1800" b="1" spc="365" dirty="0">
                <a:latin typeface="PMingLiU"/>
                <a:cs typeface="PMingLiU"/>
              </a:rPr>
              <a:t> </a:t>
            </a:r>
            <a:r>
              <a:rPr lang="fr-FR" sz="1800" b="1" spc="-5" dirty="0">
                <a:latin typeface="MS Gothic"/>
                <a:cs typeface="MS Gothic"/>
              </a:rPr>
              <a:t>{</a:t>
            </a:r>
            <a:endParaRPr lang="fr-FR" sz="1800" b="1" dirty="0">
              <a:latin typeface="MS Gothic"/>
              <a:cs typeface="MS Gothic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="" xmlns:a16="http://schemas.microsoft.com/office/drawing/2014/main" id="{619C0509-6B4E-4D43-A896-2FECD4014B7A}"/>
              </a:ext>
            </a:extLst>
          </p:cNvPr>
          <p:cNvSpPr txBox="1"/>
          <p:nvPr/>
        </p:nvSpPr>
        <p:spPr>
          <a:xfrm>
            <a:off x="1245535" y="4895225"/>
            <a:ext cx="275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204" dirty="0">
                <a:solidFill>
                  <a:schemeClr val="tx1"/>
                </a:solidFill>
                <a:latin typeface="PMingLiU"/>
                <a:cs typeface="PMingLiU"/>
              </a:rPr>
              <a:t>int </a:t>
            </a:r>
            <a:r>
              <a:rPr lang="fr-FR" sz="1800" b="1" spc="135" dirty="0">
                <a:solidFill>
                  <a:schemeClr val="tx1"/>
                </a:solidFill>
                <a:latin typeface="PMingLiU"/>
                <a:cs typeface="PMingLiU"/>
              </a:rPr>
              <a:t>x,y</a:t>
            </a:r>
            <a:r>
              <a:rPr lang="fr-FR" sz="1800" b="1" spc="-90" dirty="0">
                <a:solidFill>
                  <a:schemeClr val="tx1"/>
                </a:solidFill>
                <a:latin typeface="PMingLiU"/>
                <a:cs typeface="PMingLiU"/>
              </a:rPr>
              <a:t> </a:t>
            </a:r>
            <a:r>
              <a:rPr lang="fr-FR" sz="1800" b="1" spc="285" dirty="0">
                <a:solidFill>
                  <a:schemeClr val="tx1"/>
                </a:solidFill>
                <a:latin typeface="PMingLiU"/>
                <a:cs typeface="PMingLiU"/>
              </a:rPr>
              <a:t>; 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="" xmlns:a16="http://schemas.microsoft.com/office/drawing/2014/main" id="{A1014FF6-A196-476C-A8DC-96041B0084EC}"/>
              </a:ext>
            </a:extLst>
          </p:cNvPr>
          <p:cNvSpPr txBox="1"/>
          <p:nvPr/>
        </p:nvSpPr>
        <p:spPr>
          <a:xfrm>
            <a:off x="1253830" y="5180447"/>
            <a:ext cx="13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x=5 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3" name="ZoneTexte 62">
            <a:extLst>
              <a:ext uri="{FF2B5EF4-FFF2-40B4-BE49-F238E27FC236}">
                <a16:creationId xmlns="" xmlns:a16="http://schemas.microsoft.com/office/drawing/2014/main" id="{521C1392-FC25-4B24-9F20-F5D64C0EAD0E}"/>
              </a:ext>
            </a:extLst>
          </p:cNvPr>
          <p:cNvSpPr txBox="1"/>
          <p:nvPr/>
        </p:nvSpPr>
        <p:spPr>
          <a:xfrm>
            <a:off x="1245535" y="5480818"/>
            <a:ext cx="13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y=10 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C07BC6E3-05A5-4665-B050-8B100570EE62}"/>
              </a:ext>
            </a:extLst>
          </p:cNvPr>
          <p:cNvSpPr txBox="1"/>
          <p:nvPr/>
        </p:nvSpPr>
        <p:spPr>
          <a:xfrm>
            <a:off x="1253830" y="5713508"/>
            <a:ext cx="178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permut_v(x,y)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5" name="ZoneTexte 64">
            <a:extLst>
              <a:ext uri="{FF2B5EF4-FFF2-40B4-BE49-F238E27FC236}">
                <a16:creationId xmlns="" xmlns:a16="http://schemas.microsoft.com/office/drawing/2014/main" id="{BB7B623D-C696-4D3B-99E3-B0237BD179BB}"/>
              </a:ext>
            </a:extLst>
          </p:cNvPr>
          <p:cNvSpPr txBox="1"/>
          <p:nvPr/>
        </p:nvSpPr>
        <p:spPr>
          <a:xfrm>
            <a:off x="1113669" y="6013879"/>
            <a:ext cx="2276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285" dirty="0">
                <a:latin typeface="PMingLiU"/>
                <a:cs typeface="PMingLiU"/>
              </a:rPr>
              <a:t> </a:t>
            </a:r>
            <a:r>
              <a:rPr lang="fr-FR" sz="1800" b="1" spc="85" dirty="0">
                <a:latin typeface="PMingLiU"/>
                <a:cs typeface="PMingLiU"/>
              </a:rPr>
              <a:t>cout&lt;&lt;" </a:t>
            </a:r>
            <a:r>
              <a:rPr lang="fr-FR" sz="1800" b="1" spc="55" dirty="0">
                <a:latin typeface="PMingLiU"/>
                <a:cs typeface="PMingLiU"/>
              </a:rPr>
              <a:t>x </a:t>
            </a:r>
            <a:r>
              <a:rPr lang="fr-FR" sz="1800" b="1" spc="-15" dirty="0">
                <a:latin typeface="PMingLiU"/>
                <a:cs typeface="PMingLiU"/>
              </a:rPr>
              <a:t>= </a:t>
            </a:r>
            <a:r>
              <a:rPr lang="fr-FR" sz="1800" b="1" spc="40" dirty="0">
                <a:latin typeface="PMingLiU"/>
                <a:cs typeface="PMingLiU"/>
              </a:rPr>
              <a:t>"&lt;&lt;x </a:t>
            </a:r>
            <a:r>
              <a:rPr lang="fr-FR" sz="1800" b="1" spc="285" dirty="0">
                <a:latin typeface="PMingLiU"/>
                <a:cs typeface="PMingLiU"/>
              </a:rPr>
              <a:t>;</a:t>
            </a:r>
            <a:endParaRPr lang="fr-FR" sz="1800" dirty="0"/>
          </a:p>
        </p:txBody>
      </p:sp>
      <p:sp>
        <p:nvSpPr>
          <p:cNvPr id="68" name="ZoneTexte 67">
            <a:extLst>
              <a:ext uri="{FF2B5EF4-FFF2-40B4-BE49-F238E27FC236}">
                <a16:creationId xmlns="" xmlns:a16="http://schemas.microsoft.com/office/drawing/2014/main" id="{11A1F06B-BA8C-4B90-8E75-146D14513D9C}"/>
              </a:ext>
            </a:extLst>
          </p:cNvPr>
          <p:cNvSpPr txBox="1"/>
          <p:nvPr/>
        </p:nvSpPr>
        <p:spPr>
          <a:xfrm>
            <a:off x="930439" y="4230770"/>
            <a:ext cx="321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-5" dirty="0">
                <a:solidFill>
                  <a:schemeClr val="tx1"/>
                </a:solidFill>
                <a:latin typeface="MS Gothic"/>
                <a:cs typeface="Tahoma" panose="020B0604030504040204" pitchFamily="34" charset="0"/>
              </a:rPr>
              <a:t>}</a:t>
            </a:r>
            <a:endParaRPr lang="fr-FR" sz="1800" b="1" dirty="0">
              <a:latin typeface="Times New Roman"/>
              <a:cs typeface="Times New Roman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="" xmlns:a16="http://schemas.microsoft.com/office/drawing/2014/main" id="{8F3F5D9B-66C1-448B-9EF9-342A9A9DAEEC}"/>
              </a:ext>
            </a:extLst>
          </p:cNvPr>
          <p:cNvSpPr txBox="1"/>
          <p:nvPr/>
        </p:nvSpPr>
        <p:spPr>
          <a:xfrm>
            <a:off x="8245619" y="43016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="" xmlns:a16="http://schemas.microsoft.com/office/drawing/2014/main" id="{B83F0D87-8219-46D6-8D87-AE25F47F51EE}"/>
              </a:ext>
            </a:extLst>
          </p:cNvPr>
          <p:cNvSpPr txBox="1"/>
          <p:nvPr/>
        </p:nvSpPr>
        <p:spPr>
          <a:xfrm>
            <a:off x="8332681" y="5024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73C744DE-E725-41A1-9ACD-8A177BF234D4}"/>
              </a:ext>
            </a:extLst>
          </p:cNvPr>
          <p:cNvSpPr txBox="1"/>
          <p:nvPr/>
        </p:nvSpPr>
        <p:spPr>
          <a:xfrm>
            <a:off x="5065203" y="2850779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main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="" xmlns:a16="http://schemas.microsoft.com/office/drawing/2014/main" id="{ABBE2E74-BF00-4F1F-9C2A-C62FE71754C3}"/>
              </a:ext>
            </a:extLst>
          </p:cNvPr>
          <p:cNvSpPr txBox="1"/>
          <p:nvPr/>
        </p:nvSpPr>
        <p:spPr>
          <a:xfrm>
            <a:off x="7795175" y="285459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permut_v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="" xmlns:a16="http://schemas.microsoft.com/office/drawing/2014/main" id="{F7786B1F-A0C9-47DB-A427-CBED4168C91D}"/>
              </a:ext>
            </a:extLst>
          </p:cNvPr>
          <p:cNvSpPr txBox="1"/>
          <p:nvPr/>
        </p:nvSpPr>
        <p:spPr>
          <a:xfrm>
            <a:off x="8245619" y="56892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="" xmlns:a16="http://schemas.microsoft.com/office/drawing/2014/main" id="{50E6AB7C-E289-4181-A5BC-1E3F8CB2AF10}"/>
              </a:ext>
            </a:extLst>
          </p:cNvPr>
          <p:cNvSpPr txBox="1"/>
          <p:nvPr/>
        </p:nvSpPr>
        <p:spPr>
          <a:xfrm rot="19969608">
            <a:off x="4233949" y="4014755"/>
            <a:ext cx="2978701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8800" dirty="0"/>
              <a:t> x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" grpId="0"/>
      <p:bldP spid="34" grpId="0"/>
      <p:bldP spid="35" grpId="0"/>
      <p:bldP spid="36" grpId="0"/>
      <p:bldP spid="37" grpId="0"/>
      <p:bldP spid="7" grpId="0"/>
      <p:bldP spid="44" grpId="0"/>
      <p:bldP spid="45" grpId="0"/>
      <p:bldP spid="45" grpId="1"/>
      <p:bldP spid="46" grpId="0"/>
      <p:bldP spid="46" grpId="1"/>
      <p:bldP spid="48" grpId="0"/>
      <p:bldP spid="50" grpId="0"/>
      <p:bldP spid="50" grpId="1"/>
      <p:bldP spid="50" grpId="2"/>
      <p:bldP spid="52" grpId="0"/>
      <p:bldP spid="52" grpId="1"/>
      <p:bldP spid="52" grpId="2"/>
      <p:bldP spid="54" grpId="0"/>
      <p:bldP spid="54" grpId="1"/>
      <p:bldP spid="54" grpId="2"/>
      <p:bldP spid="56" grpId="0"/>
      <p:bldP spid="58" grpId="0"/>
      <p:bldP spid="60" grpId="0"/>
      <p:bldP spid="60" grpId="1"/>
      <p:bldP spid="60" grpId="2"/>
      <p:bldP spid="62" grpId="0"/>
      <p:bldP spid="62" grpId="1"/>
      <p:bldP spid="62" grpId="2"/>
      <p:bldP spid="63" grpId="0"/>
      <p:bldP spid="63" grpId="1"/>
      <p:bldP spid="63" grpId="2"/>
      <p:bldP spid="64" grpId="0"/>
      <p:bldP spid="64" grpId="1"/>
      <p:bldP spid="64" grpId="2"/>
      <p:bldP spid="65" grpId="0"/>
      <p:bldP spid="65" grpId="1"/>
      <p:bldP spid="68" grpId="0"/>
      <p:bldP spid="70" grpId="0"/>
      <p:bldP spid="71" grpId="0"/>
      <p:bldP spid="73" grpId="0"/>
      <p:bldP spid="74" grpId="0"/>
      <p:bldP spid="75" grpId="0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854439" y="1869358"/>
            <a:ext cx="10515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2- Passage par valeur (C) : Mode de passage par copie d’adresse 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La fonction appelante doit </a:t>
            </a:r>
            <a:r>
              <a:rPr lang="fr-FR" sz="1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fournir l'adresse de la variable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syntaxe est lourde dans la fonction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La fonction appelée doit </a:t>
            </a:r>
            <a:r>
              <a:rPr lang="fr-FR" sz="1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déclarer le paramètre comme pointeur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800" b="1" dirty="0">
              <a:solidFill>
                <a:srgbClr val="0070C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="" xmlns:a16="http://schemas.microsoft.com/office/drawing/2014/main" id="{F2A81204-B970-40B7-8A1E-32474D961BBE}"/>
              </a:ext>
            </a:extLst>
          </p:cNvPr>
          <p:cNvSpPr/>
          <p:nvPr/>
        </p:nvSpPr>
        <p:spPr>
          <a:xfrm>
            <a:off x="5189296" y="3371732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="" xmlns:a16="http://schemas.microsoft.com/office/drawing/2014/main" id="{C2BE00DB-A3DD-4865-BA3C-F47A51F3CDBB}"/>
              </a:ext>
            </a:extLst>
          </p:cNvPr>
          <p:cNvSpPr/>
          <p:nvPr/>
        </p:nvSpPr>
        <p:spPr>
          <a:xfrm>
            <a:off x="5189296" y="4181735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="" xmlns:a16="http://schemas.microsoft.com/office/drawing/2014/main" id="{48B6A111-B544-429A-9800-0F09AE71DA32}"/>
              </a:ext>
            </a:extLst>
          </p:cNvPr>
          <p:cNvSpPr/>
          <p:nvPr/>
        </p:nvSpPr>
        <p:spPr>
          <a:xfrm>
            <a:off x="8197388" y="4221333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4DF8CE0E-ABF8-4946-9855-86CE5F46C609}"/>
              </a:ext>
            </a:extLst>
          </p:cNvPr>
          <p:cNvSpPr txBox="1"/>
          <p:nvPr/>
        </p:nvSpPr>
        <p:spPr>
          <a:xfrm>
            <a:off x="4710488" y="350377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x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550826C9-6B4B-4762-BCF4-F450443671D1}"/>
              </a:ext>
            </a:extLst>
          </p:cNvPr>
          <p:cNvSpPr txBox="1"/>
          <p:nvPr/>
        </p:nvSpPr>
        <p:spPr>
          <a:xfrm>
            <a:off x="4710488" y="4262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y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EBABC8DE-1EA9-49C6-B0EE-55970A3CCE95}"/>
              </a:ext>
            </a:extLst>
          </p:cNvPr>
          <p:cNvSpPr txBox="1"/>
          <p:nvPr/>
        </p:nvSpPr>
        <p:spPr>
          <a:xfrm>
            <a:off x="7488217" y="43016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aux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256E9D7-2D7B-46FA-A9A6-A2BB8AEB10A2}"/>
              </a:ext>
            </a:extLst>
          </p:cNvPr>
          <p:cNvSpPr txBox="1"/>
          <p:nvPr/>
        </p:nvSpPr>
        <p:spPr>
          <a:xfrm>
            <a:off x="5303655" y="3451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7BE4A7A4-938B-4D95-80BF-D0A3A033233B}"/>
              </a:ext>
            </a:extLst>
          </p:cNvPr>
          <p:cNvSpPr txBox="1"/>
          <p:nvPr/>
        </p:nvSpPr>
        <p:spPr>
          <a:xfrm>
            <a:off x="5241138" y="4256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="" xmlns:a16="http://schemas.microsoft.com/office/drawing/2014/main" id="{EA07B2CD-9288-4FA2-ADE3-2A31C7C6511B}"/>
              </a:ext>
            </a:extLst>
          </p:cNvPr>
          <p:cNvSpPr txBox="1"/>
          <p:nvPr/>
        </p:nvSpPr>
        <p:spPr>
          <a:xfrm>
            <a:off x="930438" y="3019581"/>
            <a:ext cx="4026026" cy="361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20040">
              <a:lnSpc>
                <a:spcPct val="102699"/>
              </a:lnSpc>
              <a:spcBef>
                <a:spcPts val="55"/>
              </a:spcBef>
            </a:pPr>
            <a:r>
              <a:rPr lang="fr-FR" sz="1800" b="1" spc="105" dirty="0">
                <a:latin typeface="PMingLiU"/>
                <a:cs typeface="Tahoma" panose="020B0604030504040204" pitchFamily="34" charset="0"/>
              </a:rPr>
              <a:t>void </a:t>
            </a:r>
            <a:r>
              <a:rPr lang="fr-FR" sz="1800" b="1" spc="130" dirty="0">
                <a:latin typeface="PMingLiU"/>
                <a:cs typeface="Tahoma" panose="020B0604030504040204" pitchFamily="34" charset="0"/>
              </a:rPr>
              <a:t>permut_v(int* </a:t>
            </a:r>
            <a:r>
              <a:rPr lang="fr-FR" sz="1800" b="1" spc="204" dirty="0">
                <a:latin typeface="PMingLiU"/>
                <a:cs typeface="Tahoma" panose="020B0604030504040204" pitchFamily="34" charset="0"/>
              </a:rPr>
              <a:t>a,int*</a:t>
            </a:r>
            <a:r>
              <a:rPr lang="fr-FR" sz="1800" b="1" spc="280" dirty="0">
                <a:latin typeface="PMingLiU"/>
                <a:cs typeface="Tahoma" panose="020B0604030504040204" pitchFamily="34" charset="0"/>
              </a:rPr>
              <a:t> </a:t>
            </a:r>
            <a:r>
              <a:rPr lang="fr-FR" sz="1800" b="1" spc="135" dirty="0">
                <a:latin typeface="PMingLiU"/>
                <a:cs typeface="Tahoma" panose="020B0604030504040204" pitchFamily="34" charset="0"/>
              </a:rPr>
              <a:t>b)</a:t>
            </a:r>
            <a:endParaRPr lang="fr-FR" sz="1800" b="1" dirty="0">
              <a:latin typeface="PMingLiU"/>
              <a:cs typeface="Tahoma" panose="020B060403050404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="" xmlns:a16="http://schemas.microsoft.com/office/drawing/2014/main" id="{582E8026-87CC-488B-8AD5-56032FE4A48B}"/>
              </a:ext>
            </a:extLst>
          </p:cNvPr>
          <p:cNvSpPr txBox="1"/>
          <p:nvPr/>
        </p:nvSpPr>
        <p:spPr>
          <a:xfrm>
            <a:off x="930440" y="3369909"/>
            <a:ext cx="2599082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1959">
              <a:lnSpc>
                <a:spcPts val="1660"/>
              </a:lnSpc>
              <a:spcBef>
                <a:spcPts val="100"/>
              </a:spcBef>
            </a:pPr>
            <a:r>
              <a:rPr lang="fr-FR" sz="1800" b="1" spc="150" dirty="0">
                <a:latin typeface="MS Gothic"/>
                <a:cs typeface="Tahoma" panose="020B0604030504040204" pitchFamily="34" charset="0"/>
              </a:rPr>
              <a:t>{  </a:t>
            </a:r>
            <a:r>
              <a:rPr lang="fr-FR" sz="1800" b="1" spc="150" dirty="0">
                <a:latin typeface="PMingLiU"/>
                <a:cs typeface="Tahoma" panose="020B0604030504040204" pitchFamily="34" charset="0"/>
              </a:rPr>
              <a:t>int </a:t>
            </a:r>
            <a:r>
              <a:rPr lang="fr-FR" sz="1800" b="1" spc="70" dirty="0">
                <a:latin typeface="PMingLiU"/>
                <a:cs typeface="Tahoma" panose="020B0604030504040204" pitchFamily="34" charset="0"/>
              </a:rPr>
              <a:t>aux </a:t>
            </a:r>
            <a:r>
              <a:rPr lang="fr-FR" sz="1800" b="1" spc="-15" dirty="0">
                <a:latin typeface="PMingLiU"/>
                <a:cs typeface="Tahoma" panose="020B0604030504040204" pitchFamily="34" charset="0"/>
              </a:rPr>
              <a:t>= *</a:t>
            </a:r>
            <a:r>
              <a:rPr lang="fr-FR" sz="1800" b="1" spc="55" dirty="0">
                <a:latin typeface="PMingLiU"/>
                <a:cs typeface="Tahoma" panose="020B0604030504040204" pitchFamily="34" charset="0"/>
              </a:rPr>
              <a:t>b </a:t>
            </a:r>
            <a:r>
              <a:rPr lang="fr-FR" sz="1800" b="1" spc="285" dirty="0">
                <a:latin typeface="PMingLiU"/>
                <a:cs typeface="Tahoma" panose="020B0604030504040204" pitchFamily="34" charset="0"/>
              </a:rPr>
              <a:t>;  </a:t>
            </a:r>
            <a:r>
              <a:rPr lang="fr-FR" sz="1800" b="1" dirty="0">
                <a:latin typeface="PMingLiU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="" xmlns:a16="http://schemas.microsoft.com/office/drawing/2014/main" id="{0E90B405-3A9F-401F-B939-677C58DE95E9}"/>
              </a:ext>
            </a:extLst>
          </p:cNvPr>
          <p:cNvSpPr txBox="1"/>
          <p:nvPr/>
        </p:nvSpPr>
        <p:spPr>
          <a:xfrm>
            <a:off x="1275900" y="3605691"/>
            <a:ext cx="2969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55" dirty="0">
                <a:latin typeface="PMingLiU"/>
                <a:cs typeface="Tahoma" panose="020B0604030504040204" pitchFamily="34" charset="0"/>
              </a:rPr>
              <a:t> *b </a:t>
            </a:r>
            <a:r>
              <a:rPr lang="fr-FR" sz="1800" b="1" spc="-15" dirty="0">
                <a:latin typeface="PMingLiU"/>
                <a:cs typeface="Tahoma" panose="020B0604030504040204" pitchFamily="34" charset="0"/>
              </a:rPr>
              <a:t>= *</a:t>
            </a:r>
            <a:r>
              <a:rPr lang="fr-FR" sz="1800" b="1" spc="110" dirty="0">
                <a:latin typeface="PMingLiU"/>
                <a:cs typeface="Tahoma" panose="020B0604030504040204" pitchFamily="34" charset="0"/>
              </a:rPr>
              <a:t>a</a:t>
            </a:r>
            <a:r>
              <a:rPr lang="fr-FR" sz="1800" b="1" spc="-204" dirty="0">
                <a:latin typeface="PMingLiU"/>
                <a:cs typeface="Tahoma" panose="020B0604030504040204" pitchFamily="34" charset="0"/>
              </a:rPr>
              <a:t> </a:t>
            </a:r>
            <a:r>
              <a:rPr lang="fr-FR" sz="1800" b="1" spc="285" dirty="0">
                <a:latin typeface="PMingLiU"/>
                <a:cs typeface="Tahoma" panose="020B0604030504040204" pitchFamily="34" charset="0"/>
              </a:rPr>
              <a:t>;</a:t>
            </a:r>
            <a:endParaRPr lang="fr-FR" sz="1800" dirty="0"/>
          </a:p>
        </p:txBody>
      </p:sp>
      <p:sp>
        <p:nvSpPr>
          <p:cNvPr id="54" name="ZoneTexte 53">
            <a:extLst>
              <a:ext uri="{FF2B5EF4-FFF2-40B4-BE49-F238E27FC236}">
                <a16:creationId xmlns="" xmlns:a16="http://schemas.microsoft.com/office/drawing/2014/main" id="{4818DE17-FCE9-4392-A23D-1195FA227359}"/>
              </a:ext>
            </a:extLst>
          </p:cNvPr>
          <p:cNvSpPr txBox="1"/>
          <p:nvPr/>
        </p:nvSpPr>
        <p:spPr>
          <a:xfrm>
            <a:off x="1304479" y="3807252"/>
            <a:ext cx="3169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110" dirty="0">
                <a:solidFill>
                  <a:schemeClr val="tx1"/>
                </a:solidFill>
                <a:latin typeface="PMingLiU"/>
                <a:cs typeface="PMingLiU"/>
              </a:rPr>
              <a:t>*a </a:t>
            </a:r>
            <a:r>
              <a:rPr lang="fr-FR" sz="1800" b="1" spc="-15" dirty="0">
                <a:solidFill>
                  <a:schemeClr val="tx1"/>
                </a:solidFill>
                <a:latin typeface="PMingLiU"/>
                <a:cs typeface="PMingLiU"/>
              </a:rPr>
              <a:t>= </a:t>
            </a:r>
            <a:r>
              <a:rPr lang="fr-FR" sz="1800" b="1" spc="70" dirty="0">
                <a:solidFill>
                  <a:schemeClr val="tx1"/>
                </a:solidFill>
                <a:latin typeface="PMingLiU"/>
                <a:cs typeface="PMingLiU"/>
              </a:rPr>
              <a:t>aux </a:t>
            </a:r>
            <a:r>
              <a:rPr lang="fr-FR" sz="1800" b="1" spc="285" dirty="0">
                <a:solidFill>
                  <a:schemeClr val="tx1"/>
                </a:solidFill>
                <a:latin typeface="PMingLiU"/>
                <a:cs typeface="PMingLiU"/>
              </a:rPr>
              <a:t>;</a:t>
            </a:r>
            <a:endParaRPr lang="fr-FR" sz="1800" b="1" spc="-95" dirty="0">
              <a:solidFill>
                <a:schemeClr val="tx1"/>
              </a:solidFill>
              <a:latin typeface="PMingLiU"/>
              <a:cs typeface="PMingLiU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7A381496-B24A-46B1-AA92-23AC52B375F2}"/>
              </a:ext>
            </a:extLst>
          </p:cNvPr>
          <p:cNvSpPr txBox="1"/>
          <p:nvPr/>
        </p:nvSpPr>
        <p:spPr>
          <a:xfrm>
            <a:off x="900075" y="6400593"/>
            <a:ext cx="321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-5" dirty="0">
                <a:solidFill>
                  <a:schemeClr val="tx1"/>
                </a:solidFill>
                <a:latin typeface="MS Gothic"/>
                <a:cs typeface="Tahoma" panose="020B0604030504040204" pitchFamily="34" charset="0"/>
              </a:rPr>
              <a:t>}</a:t>
            </a:r>
            <a:endParaRPr lang="fr-FR" sz="1800" b="1" dirty="0">
              <a:latin typeface="Times New Roman"/>
              <a:cs typeface="Times New Roman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="" xmlns:a16="http://schemas.microsoft.com/office/drawing/2014/main" id="{29AD8E2F-6AFC-45BF-ABBC-612A4FA7515B}"/>
              </a:ext>
            </a:extLst>
          </p:cNvPr>
          <p:cNvSpPr txBox="1"/>
          <p:nvPr/>
        </p:nvSpPr>
        <p:spPr>
          <a:xfrm>
            <a:off x="900075" y="4589861"/>
            <a:ext cx="364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fr-FR" sz="1800" b="1" spc="204" dirty="0">
                <a:latin typeface="PMingLiU"/>
                <a:cs typeface="PMingLiU"/>
              </a:rPr>
              <a:t>int </a:t>
            </a:r>
            <a:r>
              <a:rPr lang="fr-FR" sz="1800" b="1" spc="105" dirty="0">
                <a:latin typeface="PMingLiU"/>
                <a:cs typeface="PMingLiU"/>
              </a:rPr>
              <a:t>main()</a:t>
            </a:r>
            <a:r>
              <a:rPr lang="fr-FR" sz="1800" b="1" spc="365" dirty="0">
                <a:latin typeface="PMingLiU"/>
                <a:cs typeface="PMingLiU"/>
              </a:rPr>
              <a:t> </a:t>
            </a:r>
            <a:r>
              <a:rPr lang="fr-FR" sz="1800" b="1" spc="-5" dirty="0">
                <a:latin typeface="MS Gothic"/>
                <a:cs typeface="MS Gothic"/>
              </a:rPr>
              <a:t>{</a:t>
            </a:r>
            <a:endParaRPr lang="fr-FR" sz="1800" b="1" dirty="0">
              <a:latin typeface="MS Gothic"/>
              <a:cs typeface="MS Gothic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="" xmlns:a16="http://schemas.microsoft.com/office/drawing/2014/main" id="{619C0509-6B4E-4D43-A896-2FECD4014B7A}"/>
              </a:ext>
            </a:extLst>
          </p:cNvPr>
          <p:cNvSpPr txBox="1"/>
          <p:nvPr/>
        </p:nvSpPr>
        <p:spPr>
          <a:xfrm>
            <a:off x="1245535" y="4895225"/>
            <a:ext cx="275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204" dirty="0">
                <a:solidFill>
                  <a:schemeClr val="tx1"/>
                </a:solidFill>
                <a:latin typeface="PMingLiU"/>
                <a:cs typeface="PMingLiU"/>
              </a:rPr>
              <a:t>int </a:t>
            </a:r>
            <a:r>
              <a:rPr lang="fr-FR" sz="1800" b="1" spc="135" dirty="0">
                <a:solidFill>
                  <a:schemeClr val="tx1"/>
                </a:solidFill>
                <a:latin typeface="PMingLiU"/>
                <a:cs typeface="PMingLiU"/>
              </a:rPr>
              <a:t>x,y</a:t>
            </a:r>
            <a:r>
              <a:rPr lang="fr-FR" sz="1800" b="1" spc="-90" dirty="0">
                <a:solidFill>
                  <a:schemeClr val="tx1"/>
                </a:solidFill>
                <a:latin typeface="PMingLiU"/>
                <a:cs typeface="PMingLiU"/>
              </a:rPr>
              <a:t> </a:t>
            </a:r>
            <a:r>
              <a:rPr lang="fr-FR" sz="1800" b="1" spc="285" dirty="0">
                <a:solidFill>
                  <a:schemeClr val="tx1"/>
                </a:solidFill>
                <a:latin typeface="PMingLiU"/>
                <a:cs typeface="PMingLiU"/>
              </a:rPr>
              <a:t>; 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="" xmlns:a16="http://schemas.microsoft.com/office/drawing/2014/main" id="{A1014FF6-A196-476C-A8DC-96041B0084EC}"/>
              </a:ext>
            </a:extLst>
          </p:cNvPr>
          <p:cNvSpPr txBox="1"/>
          <p:nvPr/>
        </p:nvSpPr>
        <p:spPr>
          <a:xfrm>
            <a:off x="1253830" y="5180447"/>
            <a:ext cx="13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x=5 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3" name="ZoneTexte 62">
            <a:extLst>
              <a:ext uri="{FF2B5EF4-FFF2-40B4-BE49-F238E27FC236}">
                <a16:creationId xmlns="" xmlns:a16="http://schemas.microsoft.com/office/drawing/2014/main" id="{521C1392-FC25-4B24-9F20-F5D64C0EAD0E}"/>
              </a:ext>
            </a:extLst>
          </p:cNvPr>
          <p:cNvSpPr txBox="1"/>
          <p:nvPr/>
        </p:nvSpPr>
        <p:spPr>
          <a:xfrm>
            <a:off x="1245535" y="5480818"/>
            <a:ext cx="13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y=10 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C07BC6E3-05A5-4665-B050-8B100570EE62}"/>
              </a:ext>
            </a:extLst>
          </p:cNvPr>
          <p:cNvSpPr txBox="1"/>
          <p:nvPr/>
        </p:nvSpPr>
        <p:spPr>
          <a:xfrm>
            <a:off x="1253830" y="5713508"/>
            <a:ext cx="213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permut_v(&amp;x, &amp;y)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5" name="ZoneTexte 64">
            <a:extLst>
              <a:ext uri="{FF2B5EF4-FFF2-40B4-BE49-F238E27FC236}">
                <a16:creationId xmlns="" xmlns:a16="http://schemas.microsoft.com/office/drawing/2014/main" id="{BB7B623D-C696-4D3B-99E3-B0237BD179BB}"/>
              </a:ext>
            </a:extLst>
          </p:cNvPr>
          <p:cNvSpPr txBox="1"/>
          <p:nvPr/>
        </p:nvSpPr>
        <p:spPr>
          <a:xfrm>
            <a:off x="1113669" y="6013879"/>
            <a:ext cx="2276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285" dirty="0">
                <a:latin typeface="PMingLiU"/>
                <a:cs typeface="PMingLiU"/>
              </a:rPr>
              <a:t> </a:t>
            </a:r>
            <a:r>
              <a:rPr lang="fr-FR" sz="1800" b="1" spc="85" dirty="0">
                <a:latin typeface="PMingLiU"/>
                <a:cs typeface="PMingLiU"/>
              </a:rPr>
              <a:t>cout&lt;&lt;" </a:t>
            </a:r>
            <a:r>
              <a:rPr lang="fr-FR" sz="1800" b="1" spc="55" dirty="0">
                <a:latin typeface="PMingLiU"/>
                <a:cs typeface="PMingLiU"/>
              </a:rPr>
              <a:t>x </a:t>
            </a:r>
            <a:r>
              <a:rPr lang="fr-FR" sz="1800" b="1" spc="-15" dirty="0">
                <a:latin typeface="PMingLiU"/>
                <a:cs typeface="PMingLiU"/>
              </a:rPr>
              <a:t>= </a:t>
            </a:r>
            <a:r>
              <a:rPr lang="fr-FR" sz="1800" b="1" spc="40" dirty="0">
                <a:latin typeface="PMingLiU"/>
                <a:cs typeface="PMingLiU"/>
              </a:rPr>
              <a:t>"&lt;&lt;x </a:t>
            </a:r>
            <a:r>
              <a:rPr lang="fr-FR" sz="1800" b="1" spc="285" dirty="0">
                <a:latin typeface="PMingLiU"/>
                <a:cs typeface="PMingLiU"/>
              </a:rPr>
              <a:t>;</a:t>
            </a:r>
            <a:endParaRPr lang="fr-FR" sz="1800" dirty="0"/>
          </a:p>
        </p:txBody>
      </p:sp>
      <p:sp>
        <p:nvSpPr>
          <p:cNvPr id="68" name="ZoneTexte 67">
            <a:extLst>
              <a:ext uri="{FF2B5EF4-FFF2-40B4-BE49-F238E27FC236}">
                <a16:creationId xmlns="" xmlns:a16="http://schemas.microsoft.com/office/drawing/2014/main" id="{11A1F06B-BA8C-4B90-8E75-146D14513D9C}"/>
              </a:ext>
            </a:extLst>
          </p:cNvPr>
          <p:cNvSpPr txBox="1"/>
          <p:nvPr/>
        </p:nvSpPr>
        <p:spPr>
          <a:xfrm>
            <a:off x="930439" y="4230770"/>
            <a:ext cx="321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-5" dirty="0">
                <a:solidFill>
                  <a:schemeClr val="tx1"/>
                </a:solidFill>
                <a:latin typeface="MS Gothic"/>
                <a:cs typeface="Tahoma" panose="020B0604030504040204" pitchFamily="34" charset="0"/>
              </a:rPr>
              <a:t>}</a:t>
            </a:r>
            <a:endParaRPr lang="fr-FR" sz="1800" b="1" dirty="0">
              <a:latin typeface="Times New Roman"/>
              <a:cs typeface="Times New Roman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="" xmlns:a16="http://schemas.microsoft.com/office/drawing/2014/main" id="{8F3F5D9B-66C1-448B-9EF9-342A9A9DAEEC}"/>
              </a:ext>
            </a:extLst>
          </p:cNvPr>
          <p:cNvSpPr txBox="1"/>
          <p:nvPr/>
        </p:nvSpPr>
        <p:spPr>
          <a:xfrm>
            <a:off x="8246504" y="43016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="" xmlns:a16="http://schemas.microsoft.com/office/drawing/2014/main" id="{B83F0D87-8219-46D6-8D87-AE25F47F51EE}"/>
              </a:ext>
            </a:extLst>
          </p:cNvPr>
          <p:cNvSpPr txBox="1"/>
          <p:nvPr/>
        </p:nvSpPr>
        <p:spPr>
          <a:xfrm>
            <a:off x="5310005" y="4277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73C744DE-E725-41A1-9ACD-8A177BF234D4}"/>
              </a:ext>
            </a:extLst>
          </p:cNvPr>
          <p:cNvSpPr txBox="1"/>
          <p:nvPr/>
        </p:nvSpPr>
        <p:spPr>
          <a:xfrm>
            <a:off x="5065203" y="2850779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main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="" xmlns:a16="http://schemas.microsoft.com/office/drawing/2014/main" id="{ABBE2E74-BF00-4F1F-9C2A-C62FE71754C3}"/>
              </a:ext>
            </a:extLst>
          </p:cNvPr>
          <p:cNvSpPr txBox="1"/>
          <p:nvPr/>
        </p:nvSpPr>
        <p:spPr>
          <a:xfrm>
            <a:off x="7795175" y="285459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permut_v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="" xmlns:a16="http://schemas.microsoft.com/office/drawing/2014/main" id="{F7786B1F-A0C9-47DB-A427-CBED4168C91D}"/>
              </a:ext>
            </a:extLst>
          </p:cNvPr>
          <p:cNvSpPr txBox="1"/>
          <p:nvPr/>
        </p:nvSpPr>
        <p:spPr>
          <a:xfrm>
            <a:off x="5251674" y="34410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="" xmlns:a16="http://schemas.microsoft.com/office/drawing/2014/main" id="{2496524D-02AD-447C-A18B-3F7B2EC243C6}"/>
              </a:ext>
            </a:extLst>
          </p:cNvPr>
          <p:cNvSpPr txBox="1"/>
          <p:nvPr/>
        </p:nvSpPr>
        <p:spPr>
          <a:xfrm rot="19969608">
            <a:off x="3919761" y="4014755"/>
            <a:ext cx="3607078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8800" dirty="0"/>
              <a:t> x = 10</a:t>
            </a:r>
          </a:p>
        </p:txBody>
      </p:sp>
    </p:spTree>
    <p:extLst>
      <p:ext uri="{BB962C8B-B14F-4D97-AF65-F5344CB8AC3E}">
        <p14:creationId xmlns:p14="http://schemas.microsoft.com/office/powerpoint/2010/main" val="29633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6" grpId="0"/>
      <p:bldP spid="34" grpId="0"/>
      <p:bldP spid="37" grpId="0"/>
      <p:bldP spid="7" grpId="0"/>
      <p:bldP spid="7" grpId="1"/>
      <p:bldP spid="44" grpId="0"/>
      <p:bldP spid="44" grpId="1"/>
      <p:bldP spid="48" grpId="0"/>
      <p:bldP spid="50" grpId="0"/>
      <p:bldP spid="50" grpId="1"/>
      <p:bldP spid="50" grpId="2"/>
      <p:bldP spid="52" grpId="0"/>
      <p:bldP spid="52" grpId="1"/>
      <p:bldP spid="52" grpId="2"/>
      <p:bldP spid="54" grpId="0"/>
      <p:bldP spid="54" grpId="1"/>
      <p:bldP spid="54" grpId="2"/>
      <p:bldP spid="56" grpId="0"/>
      <p:bldP spid="58" grpId="0"/>
      <p:bldP spid="60" grpId="0"/>
      <p:bldP spid="60" grpId="1"/>
      <p:bldP spid="60" grpId="2"/>
      <p:bldP spid="62" grpId="0"/>
      <p:bldP spid="62" grpId="1"/>
      <p:bldP spid="62" grpId="2"/>
      <p:bldP spid="63" grpId="0"/>
      <p:bldP spid="63" grpId="1"/>
      <p:bldP spid="63" grpId="2"/>
      <p:bldP spid="64" grpId="0"/>
      <p:bldP spid="64" grpId="1"/>
      <p:bldP spid="64" grpId="2"/>
      <p:bldP spid="65" grpId="0"/>
      <p:bldP spid="65" grpId="1"/>
      <p:bldP spid="68" grpId="0"/>
      <p:bldP spid="70" grpId="0"/>
      <p:bldP spid="71" grpId="0"/>
      <p:bldP spid="73" grpId="0"/>
      <p:bldP spid="74" grpId="0"/>
      <p:bldP spid="75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fr-FR" b="1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 b="1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400"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854439" y="1869358"/>
            <a:ext cx="10515600" cy="104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fr-FR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3- Passage par variable (C++) : Mode de passage par référence</a:t>
            </a:r>
            <a:endParaRPr lang="fr-FR" sz="2400" dirty="0"/>
          </a:p>
          <a:p>
            <a:pPr marL="298450" marR="5080" indent="-285750" algn="just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Une référence sur une variable est un 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synonyme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de cette variable, c’est-à-dire une autre manière de 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désigner le même emplacement de la mémoire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="" xmlns:a16="http://schemas.microsoft.com/office/drawing/2014/main" id="{F2A81204-B970-40B7-8A1E-32474D961BBE}"/>
              </a:ext>
            </a:extLst>
          </p:cNvPr>
          <p:cNvSpPr/>
          <p:nvPr/>
        </p:nvSpPr>
        <p:spPr>
          <a:xfrm>
            <a:off x="5189296" y="3371732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="" xmlns:a16="http://schemas.microsoft.com/office/drawing/2014/main" id="{C2BE00DB-A3DD-4865-BA3C-F47A51F3CDBB}"/>
              </a:ext>
            </a:extLst>
          </p:cNvPr>
          <p:cNvSpPr/>
          <p:nvPr/>
        </p:nvSpPr>
        <p:spPr>
          <a:xfrm>
            <a:off x="5189296" y="4181735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="" xmlns:a16="http://schemas.microsoft.com/office/drawing/2014/main" id="{48B6A111-B544-429A-9800-0F09AE71DA32}"/>
              </a:ext>
            </a:extLst>
          </p:cNvPr>
          <p:cNvSpPr/>
          <p:nvPr/>
        </p:nvSpPr>
        <p:spPr>
          <a:xfrm>
            <a:off x="8197388" y="4221333"/>
            <a:ext cx="534402" cy="529867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1998"/>
                </a:moveTo>
                <a:lnTo>
                  <a:pt x="251998" y="251998"/>
                </a:lnTo>
                <a:lnTo>
                  <a:pt x="251998" y="0"/>
                </a:lnTo>
                <a:lnTo>
                  <a:pt x="0" y="0"/>
                </a:lnTo>
                <a:lnTo>
                  <a:pt x="0" y="25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4DF8CE0E-ABF8-4946-9855-86CE5F46C609}"/>
              </a:ext>
            </a:extLst>
          </p:cNvPr>
          <p:cNvSpPr txBox="1"/>
          <p:nvPr/>
        </p:nvSpPr>
        <p:spPr>
          <a:xfrm>
            <a:off x="4710488" y="350377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x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550826C9-6B4B-4762-BCF4-F450443671D1}"/>
              </a:ext>
            </a:extLst>
          </p:cNvPr>
          <p:cNvSpPr txBox="1"/>
          <p:nvPr/>
        </p:nvSpPr>
        <p:spPr>
          <a:xfrm>
            <a:off x="4710488" y="4262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y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5" name="ZoneTexte 34">
            <a:extLst>
              <a:ext uri="{FF2B5EF4-FFF2-40B4-BE49-F238E27FC236}">
                <a16:creationId xmlns="" xmlns:a16="http://schemas.microsoft.com/office/drawing/2014/main" id="{05082048-1475-4078-9FD4-E7ADF009D00E}"/>
              </a:ext>
            </a:extLst>
          </p:cNvPr>
          <p:cNvSpPr txBox="1"/>
          <p:nvPr/>
        </p:nvSpPr>
        <p:spPr>
          <a:xfrm>
            <a:off x="4218045" y="347778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a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2F5665DB-124C-40EA-A60E-A21E6318451D}"/>
              </a:ext>
            </a:extLst>
          </p:cNvPr>
          <p:cNvSpPr txBox="1"/>
          <p:nvPr/>
        </p:nvSpPr>
        <p:spPr>
          <a:xfrm>
            <a:off x="4212438" y="427728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b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EBABC8DE-1EA9-49C6-B0EE-55970A3CCE95}"/>
              </a:ext>
            </a:extLst>
          </p:cNvPr>
          <p:cNvSpPr txBox="1"/>
          <p:nvPr/>
        </p:nvSpPr>
        <p:spPr>
          <a:xfrm>
            <a:off x="7488217" y="43016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800" dirty="0">
                <a:latin typeface="Tahoma"/>
                <a:cs typeface="Tahoma"/>
              </a:rPr>
              <a:t>“</a:t>
            </a:r>
            <a:r>
              <a:rPr lang="fr-FR" sz="1800" dirty="0">
                <a:latin typeface="Tahoma"/>
                <a:cs typeface="Tahoma"/>
              </a:rPr>
              <a:t>aux</a:t>
            </a:r>
            <a:r>
              <a:rPr lang="aa-ET" sz="1800" dirty="0">
                <a:latin typeface="Tahoma"/>
                <a:cs typeface="Tahoma"/>
              </a:rPr>
              <a:t>”</a:t>
            </a:r>
            <a:endParaRPr lang="fr-FR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256E9D7-2D7B-46FA-A9A6-A2BB8AEB10A2}"/>
              </a:ext>
            </a:extLst>
          </p:cNvPr>
          <p:cNvSpPr txBox="1"/>
          <p:nvPr/>
        </p:nvSpPr>
        <p:spPr>
          <a:xfrm>
            <a:off x="5303655" y="3451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7BE4A7A4-938B-4D95-80BF-D0A3A033233B}"/>
              </a:ext>
            </a:extLst>
          </p:cNvPr>
          <p:cNvSpPr txBox="1"/>
          <p:nvPr/>
        </p:nvSpPr>
        <p:spPr>
          <a:xfrm>
            <a:off x="5241138" y="4256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="" xmlns:a16="http://schemas.microsoft.com/office/drawing/2014/main" id="{EA07B2CD-9288-4FA2-ADE3-2A31C7C6511B}"/>
              </a:ext>
            </a:extLst>
          </p:cNvPr>
          <p:cNvSpPr txBox="1"/>
          <p:nvPr/>
        </p:nvSpPr>
        <p:spPr>
          <a:xfrm>
            <a:off x="770038" y="2919471"/>
            <a:ext cx="4379567" cy="37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20040">
              <a:lnSpc>
                <a:spcPct val="102699"/>
              </a:lnSpc>
              <a:spcBef>
                <a:spcPts val="55"/>
              </a:spcBef>
            </a:pPr>
            <a:r>
              <a:rPr lang="fr-FR" sz="1800" b="1" spc="105" dirty="0">
                <a:latin typeface="PMingLiU"/>
                <a:cs typeface="Tahoma" panose="020B0604030504040204" pitchFamily="34" charset="0"/>
              </a:rPr>
              <a:t>void </a:t>
            </a:r>
            <a:r>
              <a:rPr lang="fr-FR" sz="1800" b="1" spc="130" dirty="0">
                <a:latin typeface="PMingLiU"/>
                <a:cs typeface="Tahoma" panose="020B0604030504040204" pitchFamily="34" charset="0"/>
              </a:rPr>
              <a:t>permut_v(int &amp; </a:t>
            </a:r>
            <a:r>
              <a:rPr lang="fr-FR" sz="1800" b="1" spc="204" dirty="0">
                <a:latin typeface="PMingLiU"/>
                <a:cs typeface="Tahoma" panose="020B0604030504040204" pitchFamily="34" charset="0"/>
              </a:rPr>
              <a:t>a,int &amp;</a:t>
            </a:r>
            <a:r>
              <a:rPr lang="fr-FR" sz="1800" b="1" spc="280" dirty="0">
                <a:latin typeface="PMingLiU"/>
                <a:cs typeface="Tahoma" panose="020B0604030504040204" pitchFamily="34" charset="0"/>
              </a:rPr>
              <a:t> </a:t>
            </a:r>
            <a:r>
              <a:rPr lang="fr-FR" sz="1800" b="1" spc="135" dirty="0">
                <a:latin typeface="PMingLiU"/>
                <a:cs typeface="Tahoma" panose="020B0604030504040204" pitchFamily="34" charset="0"/>
              </a:rPr>
              <a:t>b)</a:t>
            </a:r>
            <a:endParaRPr lang="fr-FR" sz="1800" b="1" dirty="0">
              <a:latin typeface="PMingLiU"/>
              <a:cs typeface="Tahoma" panose="020B060403050404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="" xmlns:a16="http://schemas.microsoft.com/office/drawing/2014/main" id="{582E8026-87CC-488B-8AD5-56032FE4A48B}"/>
              </a:ext>
            </a:extLst>
          </p:cNvPr>
          <p:cNvSpPr txBox="1"/>
          <p:nvPr/>
        </p:nvSpPr>
        <p:spPr>
          <a:xfrm>
            <a:off x="866561" y="3305968"/>
            <a:ext cx="2599082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1959">
              <a:lnSpc>
                <a:spcPts val="1660"/>
              </a:lnSpc>
              <a:spcBef>
                <a:spcPts val="100"/>
              </a:spcBef>
            </a:pPr>
            <a:r>
              <a:rPr lang="fr-FR" sz="1800" b="1" spc="150" dirty="0">
                <a:latin typeface="MS Gothic"/>
                <a:cs typeface="Tahoma" panose="020B0604030504040204" pitchFamily="34" charset="0"/>
              </a:rPr>
              <a:t>{  </a:t>
            </a:r>
            <a:r>
              <a:rPr lang="fr-FR" sz="1800" b="1" spc="150" dirty="0">
                <a:latin typeface="PMingLiU"/>
                <a:cs typeface="Tahoma" panose="020B0604030504040204" pitchFamily="34" charset="0"/>
              </a:rPr>
              <a:t>int </a:t>
            </a:r>
            <a:r>
              <a:rPr lang="fr-FR" sz="1800" b="1" spc="70" dirty="0">
                <a:latin typeface="PMingLiU"/>
                <a:cs typeface="Tahoma" panose="020B0604030504040204" pitchFamily="34" charset="0"/>
              </a:rPr>
              <a:t>aux </a:t>
            </a:r>
            <a:r>
              <a:rPr lang="fr-FR" sz="1800" b="1" spc="-15" dirty="0">
                <a:latin typeface="PMingLiU"/>
                <a:cs typeface="Tahoma" panose="020B0604030504040204" pitchFamily="34" charset="0"/>
              </a:rPr>
              <a:t>= </a:t>
            </a:r>
            <a:r>
              <a:rPr lang="fr-FR" sz="1800" b="1" spc="55" dirty="0">
                <a:latin typeface="PMingLiU"/>
                <a:cs typeface="Tahoma" panose="020B0604030504040204" pitchFamily="34" charset="0"/>
              </a:rPr>
              <a:t>b </a:t>
            </a:r>
            <a:r>
              <a:rPr lang="fr-FR" sz="1800" b="1" spc="285" dirty="0">
                <a:latin typeface="PMingLiU"/>
                <a:cs typeface="Tahoma" panose="020B0604030504040204" pitchFamily="34" charset="0"/>
              </a:rPr>
              <a:t>;  </a:t>
            </a:r>
            <a:r>
              <a:rPr lang="fr-FR" sz="1800" b="1" dirty="0">
                <a:latin typeface="PMingLiU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="" xmlns:a16="http://schemas.microsoft.com/office/drawing/2014/main" id="{0E90B405-3A9F-401F-B939-677C58DE95E9}"/>
              </a:ext>
            </a:extLst>
          </p:cNvPr>
          <p:cNvSpPr txBox="1"/>
          <p:nvPr/>
        </p:nvSpPr>
        <p:spPr>
          <a:xfrm>
            <a:off x="1275899" y="3605691"/>
            <a:ext cx="3504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55" dirty="0">
                <a:latin typeface="PMingLiU"/>
                <a:cs typeface="Tahoma" panose="020B0604030504040204" pitchFamily="34" charset="0"/>
              </a:rPr>
              <a:t> b </a:t>
            </a:r>
            <a:r>
              <a:rPr lang="fr-FR" sz="1800" b="1" spc="-15" dirty="0">
                <a:latin typeface="PMingLiU"/>
                <a:cs typeface="Tahoma" panose="020B0604030504040204" pitchFamily="34" charset="0"/>
              </a:rPr>
              <a:t>= </a:t>
            </a:r>
            <a:r>
              <a:rPr lang="fr-FR" sz="1800" b="1" spc="110" dirty="0">
                <a:latin typeface="PMingLiU"/>
                <a:cs typeface="Tahoma" panose="020B0604030504040204" pitchFamily="34" charset="0"/>
              </a:rPr>
              <a:t>a</a:t>
            </a:r>
            <a:r>
              <a:rPr lang="fr-FR" sz="1800" b="1" spc="-204" dirty="0">
                <a:latin typeface="PMingLiU"/>
                <a:cs typeface="Tahoma" panose="020B0604030504040204" pitchFamily="34" charset="0"/>
              </a:rPr>
              <a:t> </a:t>
            </a:r>
            <a:r>
              <a:rPr lang="fr-FR" sz="1800" b="1" spc="285" dirty="0">
                <a:latin typeface="PMingLiU"/>
                <a:cs typeface="Tahoma" panose="020B0604030504040204" pitchFamily="34" charset="0"/>
              </a:rPr>
              <a:t>;</a:t>
            </a:r>
            <a:endParaRPr lang="fr-FR" sz="1800" dirty="0"/>
          </a:p>
        </p:txBody>
      </p:sp>
      <p:sp>
        <p:nvSpPr>
          <p:cNvPr id="54" name="ZoneTexte 53">
            <a:extLst>
              <a:ext uri="{FF2B5EF4-FFF2-40B4-BE49-F238E27FC236}">
                <a16:creationId xmlns="" xmlns:a16="http://schemas.microsoft.com/office/drawing/2014/main" id="{4818DE17-FCE9-4392-A23D-1195FA227359}"/>
              </a:ext>
            </a:extLst>
          </p:cNvPr>
          <p:cNvSpPr txBox="1"/>
          <p:nvPr/>
        </p:nvSpPr>
        <p:spPr>
          <a:xfrm>
            <a:off x="1278818" y="3957159"/>
            <a:ext cx="3169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110" dirty="0">
                <a:solidFill>
                  <a:schemeClr val="tx1"/>
                </a:solidFill>
                <a:latin typeface="PMingLiU"/>
                <a:cs typeface="PMingLiU"/>
              </a:rPr>
              <a:t>a </a:t>
            </a:r>
            <a:r>
              <a:rPr lang="fr-FR" sz="1800" b="1" spc="-15" dirty="0">
                <a:solidFill>
                  <a:schemeClr val="tx1"/>
                </a:solidFill>
                <a:latin typeface="PMingLiU"/>
                <a:cs typeface="PMingLiU"/>
              </a:rPr>
              <a:t>= </a:t>
            </a:r>
            <a:r>
              <a:rPr lang="fr-FR" sz="1800" b="1" spc="70" dirty="0">
                <a:solidFill>
                  <a:schemeClr val="tx1"/>
                </a:solidFill>
                <a:latin typeface="PMingLiU"/>
                <a:cs typeface="PMingLiU"/>
              </a:rPr>
              <a:t>aux </a:t>
            </a:r>
            <a:r>
              <a:rPr lang="fr-FR" sz="1800" b="1" spc="285" dirty="0">
                <a:solidFill>
                  <a:schemeClr val="tx1"/>
                </a:solidFill>
                <a:latin typeface="PMingLiU"/>
                <a:cs typeface="PMingLiU"/>
              </a:rPr>
              <a:t>;</a:t>
            </a:r>
            <a:endParaRPr lang="fr-FR" sz="1800" b="1" spc="-95" dirty="0">
              <a:solidFill>
                <a:schemeClr val="tx1"/>
              </a:solidFill>
              <a:latin typeface="PMingLiU"/>
              <a:cs typeface="PMingLiU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7A381496-B24A-46B1-AA92-23AC52B375F2}"/>
              </a:ext>
            </a:extLst>
          </p:cNvPr>
          <p:cNvSpPr txBox="1"/>
          <p:nvPr/>
        </p:nvSpPr>
        <p:spPr>
          <a:xfrm>
            <a:off x="900075" y="6400593"/>
            <a:ext cx="321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-5" dirty="0">
                <a:solidFill>
                  <a:schemeClr val="tx1"/>
                </a:solidFill>
                <a:latin typeface="MS Gothic"/>
                <a:cs typeface="Tahoma" panose="020B0604030504040204" pitchFamily="34" charset="0"/>
              </a:rPr>
              <a:t>}</a:t>
            </a:r>
            <a:endParaRPr lang="fr-FR" sz="1800" b="1" dirty="0">
              <a:latin typeface="Times New Roman"/>
              <a:cs typeface="Times New Roman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="" xmlns:a16="http://schemas.microsoft.com/office/drawing/2014/main" id="{29AD8E2F-6AFC-45BF-ABBC-612A4FA7515B}"/>
              </a:ext>
            </a:extLst>
          </p:cNvPr>
          <p:cNvSpPr txBox="1"/>
          <p:nvPr/>
        </p:nvSpPr>
        <p:spPr>
          <a:xfrm>
            <a:off x="900075" y="4589861"/>
            <a:ext cx="364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fr-FR" sz="1800" b="1" spc="204" dirty="0">
                <a:latin typeface="PMingLiU"/>
                <a:cs typeface="PMingLiU"/>
              </a:rPr>
              <a:t>int </a:t>
            </a:r>
            <a:r>
              <a:rPr lang="fr-FR" sz="1800" b="1" spc="105" dirty="0">
                <a:latin typeface="PMingLiU"/>
                <a:cs typeface="PMingLiU"/>
              </a:rPr>
              <a:t>main()</a:t>
            </a:r>
            <a:r>
              <a:rPr lang="fr-FR" sz="1800" b="1" spc="365" dirty="0">
                <a:latin typeface="PMingLiU"/>
                <a:cs typeface="PMingLiU"/>
              </a:rPr>
              <a:t> </a:t>
            </a:r>
            <a:r>
              <a:rPr lang="fr-FR" sz="1800" b="1" spc="-5" dirty="0">
                <a:latin typeface="MS Gothic"/>
                <a:cs typeface="MS Gothic"/>
              </a:rPr>
              <a:t>{</a:t>
            </a:r>
            <a:endParaRPr lang="fr-FR" sz="1800" b="1" dirty="0">
              <a:latin typeface="MS Gothic"/>
              <a:cs typeface="MS Gothic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="" xmlns:a16="http://schemas.microsoft.com/office/drawing/2014/main" id="{619C0509-6B4E-4D43-A896-2FECD4014B7A}"/>
              </a:ext>
            </a:extLst>
          </p:cNvPr>
          <p:cNvSpPr txBox="1"/>
          <p:nvPr/>
        </p:nvSpPr>
        <p:spPr>
          <a:xfrm>
            <a:off x="1245535" y="4895225"/>
            <a:ext cx="275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204" dirty="0">
                <a:solidFill>
                  <a:schemeClr val="tx1"/>
                </a:solidFill>
                <a:latin typeface="PMingLiU"/>
                <a:cs typeface="PMingLiU"/>
              </a:rPr>
              <a:t>int </a:t>
            </a:r>
            <a:r>
              <a:rPr lang="fr-FR" sz="1800" b="1" spc="135" dirty="0">
                <a:solidFill>
                  <a:schemeClr val="tx1"/>
                </a:solidFill>
                <a:latin typeface="PMingLiU"/>
                <a:cs typeface="PMingLiU"/>
              </a:rPr>
              <a:t>x,y</a:t>
            </a:r>
            <a:r>
              <a:rPr lang="fr-FR" sz="1800" b="1" spc="-90" dirty="0">
                <a:solidFill>
                  <a:schemeClr val="tx1"/>
                </a:solidFill>
                <a:latin typeface="PMingLiU"/>
                <a:cs typeface="PMingLiU"/>
              </a:rPr>
              <a:t> </a:t>
            </a:r>
            <a:r>
              <a:rPr lang="fr-FR" sz="1800" b="1" spc="285" dirty="0">
                <a:solidFill>
                  <a:schemeClr val="tx1"/>
                </a:solidFill>
                <a:latin typeface="PMingLiU"/>
                <a:cs typeface="PMingLiU"/>
              </a:rPr>
              <a:t>; 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="" xmlns:a16="http://schemas.microsoft.com/office/drawing/2014/main" id="{A1014FF6-A196-476C-A8DC-96041B0084EC}"/>
              </a:ext>
            </a:extLst>
          </p:cNvPr>
          <p:cNvSpPr txBox="1"/>
          <p:nvPr/>
        </p:nvSpPr>
        <p:spPr>
          <a:xfrm>
            <a:off x="1253830" y="5180447"/>
            <a:ext cx="13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x=5 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3" name="ZoneTexte 62">
            <a:extLst>
              <a:ext uri="{FF2B5EF4-FFF2-40B4-BE49-F238E27FC236}">
                <a16:creationId xmlns="" xmlns:a16="http://schemas.microsoft.com/office/drawing/2014/main" id="{521C1392-FC25-4B24-9F20-F5D64C0EAD0E}"/>
              </a:ext>
            </a:extLst>
          </p:cNvPr>
          <p:cNvSpPr txBox="1"/>
          <p:nvPr/>
        </p:nvSpPr>
        <p:spPr>
          <a:xfrm>
            <a:off x="1245535" y="5480818"/>
            <a:ext cx="13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y=10 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C07BC6E3-05A5-4665-B050-8B100570EE62}"/>
              </a:ext>
            </a:extLst>
          </p:cNvPr>
          <p:cNvSpPr txBox="1"/>
          <p:nvPr/>
        </p:nvSpPr>
        <p:spPr>
          <a:xfrm>
            <a:off x="1253830" y="5713508"/>
            <a:ext cx="178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30" dirty="0">
                <a:latin typeface="PMingLiU"/>
                <a:cs typeface="PMingLiU"/>
              </a:rPr>
              <a:t>permut_v(x,y)</a:t>
            </a:r>
            <a:r>
              <a:rPr lang="fr-FR" sz="1800" b="1" spc="285" dirty="0">
                <a:latin typeface="PMingLiU"/>
                <a:cs typeface="PMingLiU"/>
              </a:rPr>
              <a:t>; </a:t>
            </a:r>
            <a:endParaRPr lang="fr-FR" sz="1800" dirty="0"/>
          </a:p>
        </p:txBody>
      </p:sp>
      <p:sp>
        <p:nvSpPr>
          <p:cNvPr id="65" name="ZoneTexte 64">
            <a:extLst>
              <a:ext uri="{FF2B5EF4-FFF2-40B4-BE49-F238E27FC236}">
                <a16:creationId xmlns="" xmlns:a16="http://schemas.microsoft.com/office/drawing/2014/main" id="{BB7B623D-C696-4D3B-99E3-B0237BD179BB}"/>
              </a:ext>
            </a:extLst>
          </p:cNvPr>
          <p:cNvSpPr txBox="1"/>
          <p:nvPr/>
        </p:nvSpPr>
        <p:spPr>
          <a:xfrm>
            <a:off x="1113669" y="6013879"/>
            <a:ext cx="2276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285" dirty="0">
                <a:latin typeface="PMingLiU"/>
                <a:cs typeface="PMingLiU"/>
              </a:rPr>
              <a:t> </a:t>
            </a:r>
            <a:r>
              <a:rPr lang="fr-FR" sz="1800" b="1" spc="85" dirty="0">
                <a:latin typeface="PMingLiU"/>
                <a:cs typeface="PMingLiU"/>
              </a:rPr>
              <a:t>cout&lt;&lt;" </a:t>
            </a:r>
            <a:r>
              <a:rPr lang="fr-FR" sz="1800" b="1" spc="55" dirty="0">
                <a:latin typeface="PMingLiU"/>
                <a:cs typeface="PMingLiU"/>
              </a:rPr>
              <a:t>x </a:t>
            </a:r>
            <a:r>
              <a:rPr lang="fr-FR" sz="1800" b="1" spc="-15" dirty="0">
                <a:latin typeface="PMingLiU"/>
                <a:cs typeface="PMingLiU"/>
              </a:rPr>
              <a:t>= </a:t>
            </a:r>
            <a:r>
              <a:rPr lang="fr-FR" sz="1800" b="1" spc="40" dirty="0">
                <a:latin typeface="PMingLiU"/>
                <a:cs typeface="PMingLiU"/>
              </a:rPr>
              <a:t>"&lt;&lt;x </a:t>
            </a:r>
            <a:r>
              <a:rPr lang="fr-FR" sz="1800" b="1" spc="285" dirty="0">
                <a:latin typeface="PMingLiU"/>
                <a:cs typeface="PMingLiU"/>
              </a:rPr>
              <a:t>;</a:t>
            </a:r>
            <a:endParaRPr lang="fr-FR" sz="1800" dirty="0"/>
          </a:p>
        </p:txBody>
      </p:sp>
      <p:sp>
        <p:nvSpPr>
          <p:cNvPr id="68" name="ZoneTexte 67">
            <a:extLst>
              <a:ext uri="{FF2B5EF4-FFF2-40B4-BE49-F238E27FC236}">
                <a16:creationId xmlns="" xmlns:a16="http://schemas.microsoft.com/office/drawing/2014/main" id="{11A1F06B-BA8C-4B90-8E75-146D14513D9C}"/>
              </a:ext>
            </a:extLst>
          </p:cNvPr>
          <p:cNvSpPr txBox="1"/>
          <p:nvPr/>
        </p:nvSpPr>
        <p:spPr>
          <a:xfrm>
            <a:off x="930439" y="4230770"/>
            <a:ext cx="321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fr-FR" sz="1800" b="1" spc="-5" dirty="0">
                <a:solidFill>
                  <a:schemeClr val="tx1"/>
                </a:solidFill>
                <a:latin typeface="MS Gothic"/>
                <a:cs typeface="Tahoma" panose="020B0604030504040204" pitchFamily="34" charset="0"/>
              </a:rPr>
              <a:t>}</a:t>
            </a:r>
            <a:endParaRPr lang="fr-FR" sz="1800" b="1" dirty="0">
              <a:latin typeface="Times New Roman"/>
              <a:cs typeface="Times New Roman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="" xmlns:a16="http://schemas.microsoft.com/office/drawing/2014/main" id="{8F3F5D9B-66C1-448B-9EF9-342A9A9DAEEC}"/>
              </a:ext>
            </a:extLst>
          </p:cNvPr>
          <p:cNvSpPr txBox="1"/>
          <p:nvPr/>
        </p:nvSpPr>
        <p:spPr>
          <a:xfrm>
            <a:off x="8246504" y="43016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="" xmlns:a16="http://schemas.microsoft.com/office/drawing/2014/main" id="{B83F0D87-8219-46D6-8D87-AE25F47F51EE}"/>
              </a:ext>
            </a:extLst>
          </p:cNvPr>
          <p:cNvSpPr txBox="1"/>
          <p:nvPr/>
        </p:nvSpPr>
        <p:spPr>
          <a:xfrm>
            <a:off x="5310005" y="4277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73C744DE-E725-41A1-9ACD-8A177BF234D4}"/>
              </a:ext>
            </a:extLst>
          </p:cNvPr>
          <p:cNvSpPr txBox="1"/>
          <p:nvPr/>
        </p:nvSpPr>
        <p:spPr>
          <a:xfrm>
            <a:off x="5065203" y="2850779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main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="" xmlns:a16="http://schemas.microsoft.com/office/drawing/2014/main" id="{ABBE2E74-BF00-4F1F-9C2A-C62FE71754C3}"/>
              </a:ext>
            </a:extLst>
          </p:cNvPr>
          <p:cNvSpPr txBox="1"/>
          <p:nvPr/>
        </p:nvSpPr>
        <p:spPr>
          <a:xfrm>
            <a:off x="7795175" y="285459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permut_v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="" xmlns:a16="http://schemas.microsoft.com/office/drawing/2014/main" id="{F7786B1F-A0C9-47DB-A427-CBED4168C91D}"/>
              </a:ext>
            </a:extLst>
          </p:cNvPr>
          <p:cNvSpPr txBox="1"/>
          <p:nvPr/>
        </p:nvSpPr>
        <p:spPr>
          <a:xfrm>
            <a:off x="5251674" y="34410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="" xmlns:a16="http://schemas.microsoft.com/office/drawing/2014/main" id="{FDE4EA96-5AD4-4D2F-953A-A3DD2E1DA4CE}"/>
              </a:ext>
            </a:extLst>
          </p:cNvPr>
          <p:cNvSpPr txBox="1"/>
          <p:nvPr/>
        </p:nvSpPr>
        <p:spPr>
          <a:xfrm rot="19969608">
            <a:off x="3919761" y="4014755"/>
            <a:ext cx="3607078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8800" dirty="0"/>
              <a:t> x = 10</a:t>
            </a:r>
          </a:p>
        </p:txBody>
      </p:sp>
    </p:spTree>
    <p:extLst>
      <p:ext uri="{BB962C8B-B14F-4D97-AF65-F5344CB8AC3E}">
        <p14:creationId xmlns:p14="http://schemas.microsoft.com/office/powerpoint/2010/main" val="35367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6" grpId="0"/>
      <p:bldP spid="34" grpId="0"/>
      <p:bldP spid="35" grpId="0"/>
      <p:bldP spid="36" grpId="0"/>
      <p:bldP spid="37" grpId="0"/>
      <p:bldP spid="7" grpId="0"/>
      <p:bldP spid="7" grpId="1"/>
      <p:bldP spid="44" grpId="0"/>
      <p:bldP spid="44" grpId="1"/>
      <p:bldP spid="48" grpId="0"/>
      <p:bldP spid="50" grpId="0"/>
      <p:bldP spid="50" grpId="1"/>
      <p:bldP spid="50" grpId="2"/>
      <p:bldP spid="52" grpId="0"/>
      <p:bldP spid="52" grpId="1"/>
      <p:bldP spid="52" grpId="2"/>
      <p:bldP spid="54" grpId="0"/>
      <p:bldP spid="54" grpId="1"/>
      <p:bldP spid="54" grpId="2"/>
      <p:bldP spid="56" grpId="0"/>
      <p:bldP spid="58" grpId="0"/>
      <p:bldP spid="60" grpId="0"/>
      <p:bldP spid="60" grpId="1"/>
      <p:bldP spid="60" grpId="2"/>
      <p:bldP spid="62" grpId="0"/>
      <p:bldP spid="62" grpId="1"/>
      <p:bldP spid="62" grpId="2"/>
      <p:bldP spid="63" grpId="0"/>
      <p:bldP spid="63" grpId="1"/>
      <p:bldP spid="63" grpId="2"/>
      <p:bldP spid="64" grpId="0"/>
      <p:bldP spid="64" grpId="1"/>
      <p:bldP spid="64" grpId="2"/>
      <p:bldP spid="65" grpId="0"/>
      <p:bldP spid="65" grpId="1"/>
      <p:bldP spid="68" grpId="0"/>
      <p:bldP spid="70" grpId="0"/>
      <p:bldP spid="71" grpId="0"/>
      <p:bldP spid="73" grpId="0"/>
      <p:bldP spid="74" grpId="0"/>
      <p:bldP spid="75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18" y="1555184"/>
            <a:ext cx="2160000" cy="14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871" y="4558541"/>
            <a:ext cx="2000250" cy="14382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7" y="1555184"/>
            <a:ext cx="3343275" cy="4953000"/>
          </a:xfrm>
          <a:prstGeom prst="rect">
            <a:avLst/>
          </a:prstGeom>
        </p:spPr>
      </p:pic>
      <p:sp>
        <p:nvSpPr>
          <p:cNvPr id="8" name="Google Shape;354;p27"/>
          <p:cNvSpPr txBox="1">
            <a:spLocks/>
          </p:cNvSpPr>
          <p:nvPr/>
        </p:nvSpPr>
        <p:spPr>
          <a:xfrm>
            <a:off x="462643" y="2887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fr-FR" dirty="0" smtClean="0"/>
              <a:t>      </a:t>
            </a:r>
            <a:r>
              <a:rPr lang="fr-FR" sz="4000" dirty="0" smtClean="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lang="fr-FR" sz="4000" dirty="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648" y="1437239"/>
            <a:ext cx="3343275" cy="5219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2643" y="2802835"/>
            <a:ext cx="3011289" cy="4870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0931" y="5257801"/>
            <a:ext cx="3011289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436060" y="4021828"/>
            <a:ext cx="2906723" cy="301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505634" y="5996816"/>
            <a:ext cx="2837149" cy="294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87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fr-FR"/>
          </a:p>
        </p:txBody>
      </p:sp>
      <p:sp>
        <p:nvSpPr>
          <p:cNvPr id="8" name="Google Shape;354;p27"/>
          <p:cNvSpPr txBox="1">
            <a:spLocks/>
          </p:cNvSpPr>
          <p:nvPr/>
        </p:nvSpPr>
        <p:spPr>
          <a:xfrm>
            <a:off x="502399" y="2887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fr-FR" dirty="0" smtClean="0"/>
              <a:t>      </a:t>
            </a:r>
            <a:r>
              <a:rPr lang="fr-FR" sz="4000" dirty="0" smtClean="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lang="fr-FR" sz="4000" dirty="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5" y="1381496"/>
            <a:ext cx="4644000" cy="442019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9" y="5837066"/>
            <a:ext cx="6216305" cy="90332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5232952" y="2034884"/>
            <a:ext cx="6755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solidFill>
                  <a:srgbClr val="FF0000"/>
                </a:solidFill>
              </a:rPr>
              <a:t>A retenir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/>
              <a:t>Le passage par référence </a:t>
            </a:r>
            <a:r>
              <a:rPr lang="fr-FR" sz="1600" dirty="0" smtClean="0">
                <a:sym typeface="Wingdings" panose="05000000000000000000" pitchFamily="2" charset="2"/>
              </a:rPr>
              <a:t> passage par adresse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ym typeface="Wingdings" panose="05000000000000000000" pitchFamily="2" charset="2"/>
              </a:rPr>
              <a:t>Accès autorisé à l’espace mémoire des variables effectives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ym typeface="Wingdings" panose="05000000000000000000" pitchFamily="2" charset="2"/>
              </a:rPr>
              <a:t>Pour protéger un espace mémoire de la variable effective, il faut mentionner que sa référence est constante (</a:t>
            </a:r>
            <a:r>
              <a:rPr lang="fr-FR" sz="16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fr-FR" sz="16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onst</a:t>
            </a:r>
            <a:r>
              <a:rPr lang="fr-FR" sz="1600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ym typeface="Wingdings" panose="05000000000000000000" pitchFamily="2" charset="2"/>
              </a:rPr>
              <a:t>On utilise le passage par référence constante lorsque la variable ne </a:t>
            </a:r>
            <a:r>
              <a:rPr lang="fr-FR" sz="1600" b="1" dirty="0" smtClean="0">
                <a:sym typeface="Wingdings" panose="05000000000000000000" pitchFamily="2" charset="2"/>
              </a:rPr>
              <a:t>sera pas modifiée </a:t>
            </a:r>
            <a:r>
              <a:rPr lang="fr-FR" sz="1600" dirty="0" smtClean="0">
                <a:sym typeface="Wingdings" panose="05000000000000000000" pitchFamily="2" charset="2"/>
              </a:rPr>
              <a:t>dans la fonction.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5379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/>
          </p:nvPr>
        </p:nvSpPr>
        <p:spPr>
          <a:xfrm>
            <a:off x="429978" y="36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		Références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429978" y="1667324"/>
            <a:ext cx="114572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 C++, BEN ROMDHANE Mourad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462643" y="1478411"/>
            <a:ext cx="11408228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commentaires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existe deux types de commentaires en C++ :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commentaires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proposé par la syntaxe </a:t>
            </a:r>
            <a:r>
              <a:rPr lang="fr-F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dirty="0"/>
          </a:p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commentaires proposé par la syntaxe </a:t>
            </a:r>
            <a:r>
              <a:rPr lang="fr-F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8744" y="4229101"/>
            <a:ext cx="5626997" cy="171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9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342899" y="1678547"/>
            <a:ext cx="1151164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types de bases 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types de bases disponibles en C: char,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double,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Nouveauté: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type  </a:t>
            </a:r>
            <a:r>
              <a:rPr lang="fr-FR" sz="1800" b="1" dirty="0" err="1">
                <a:solidFill>
                  <a:srgbClr val="9F4637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variables de type 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peuvent avoir deux valeurs différentes : </a:t>
            </a:r>
            <a:r>
              <a:rPr lang="fr-F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8293" y="4088061"/>
            <a:ext cx="3535512" cy="1479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1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312964" y="1576385"/>
            <a:ext cx="11508921" cy="18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constantes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 Entités constantes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(Valeurs,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fonctions).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 de modification lors de l’exécution du programme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Les Valeurs constantes :  Doivent </a:t>
            </a:r>
            <a:r>
              <a:rPr lang="fr-FR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être initialisées à la déclaration 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312963" y="3424190"/>
            <a:ext cx="11508921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 dirty="0" smtClean="0"/>
              <a:t>En langage C :  On a les </a:t>
            </a:r>
            <a:r>
              <a:rPr lang="fr-FR" sz="1800" b="1" dirty="0" smtClean="0"/>
              <a:t>constantes de préprocesseur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définies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la directive </a:t>
            </a:r>
            <a:r>
              <a:rPr lang="fr-FR" sz="18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fr-FR" sz="1800" b="1" dirty="0" err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fr-FR" sz="18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réservent pas de mémoire et n’ont pas de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type. Elles permettent d’</a:t>
            </a:r>
            <a:r>
              <a:rPr lang="fr-FR" dirty="0" smtClean="0"/>
              <a:t>associer une valeur à un mot. 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Nouveauté C++ : Mot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clé </a:t>
            </a:r>
            <a:r>
              <a:rPr lang="fr-FR" sz="1800" b="1" dirty="0" err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fr-FR" sz="18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mémoire réservée, accessibles en lecture seule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5591" y="5105739"/>
            <a:ext cx="3587421" cy="138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3771" y="5928498"/>
            <a:ext cx="5464894" cy="281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0535" y="5473680"/>
            <a:ext cx="5269023" cy="29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462643" y="1508130"/>
            <a:ext cx="11408228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des variables 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 </a:t>
            </a:r>
            <a:r>
              <a:rPr lang="fr-FR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Toutes les déclarations doivent être effectuées avant de commencer l‘implémentation.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Nouveauté C++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Nouveauté C++ :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Définir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différentes variables utilisées au fur et à mesure des besoins.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une variable locale est déclarée au 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début d’un bloc, sa portée est limitée à ce bloc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02" y="3045106"/>
            <a:ext cx="3567113" cy="224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4594" y="4337054"/>
            <a:ext cx="7571698" cy="53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5349" y="4957762"/>
            <a:ext cx="2832430" cy="1900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6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310243" y="1334742"/>
            <a:ext cx="11544300" cy="18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entrées-sorties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fonctions d’entrée/sortie du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peuvent être utilisée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(printf,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...)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fr-FR" sz="1800" b="1" dirty="0" smtClean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 err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fr-FR" sz="18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: formatage des données</a:t>
            </a:r>
            <a:endParaRPr sz="1800" b="1" dirty="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Nouvelles possibilités en C++, </a:t>
            </a:r>
            <a:r>
              <a:rPr lang="fr-FR" sz="1800" b="1" dirty="0" err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fr-FR" sz="18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de FORMATAGE des données. 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310243" y="3227595"/>
            <a:ext cx="60960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sortie standard "cout"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cout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d’afficher, sans formatage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 entiers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 réels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 caractères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 chaînes de caractères (variables ou constantes)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… 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310243" y="6157485"/>
            <a:ext cx="7843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"endl" est en fait disponible pour éviter d'éventuels "\n", en fin de ligne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2428039" y="5058046"/>
            <a:ext cx="2528641" cy="40011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cout&lt;&lt;objet à afficher 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8490" y="3035761"/>
            <a:ext cx="3283591" cy="31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1921" y="4070578"/>
            <a:ext cx="2517213" cy="10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/>
          <p:nvPr/>
        </p:nvSpPr>
        <p:spPr>
          <a:xfrm>
            <a:off x="2122714" y="5579112"/>
            <a:ext cx="3075121" cy="40011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cout&lt;&lt;obj1&lt;&lt;obj2&lt;&lt;obj3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08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462643" y="1643510"/>
            <a:ext cx="113538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L'entrée standard "</a:t>
            </a:r>
            <a:r>
              <a:rPr lang="fr-FR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saisir les données, sans formatage, sans contrôle de type et  sans l’opérateur d’adressage </a:t>
            </a:r>
            <a:r>
              <a:rPr lang="fr-FR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 entiers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 réels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 caractères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 chaînes de caractères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… </a:t>
            </a:r>
            <a:endParaRPr dirty="0"/>
          </a:p>
        </p:txBody>
      </p:sp>
      <p:sp>
        <p:nvSpPr>
          <p:cNvPr id="198" name="Google Shape;198;p13"/>
          <p:cNvSpPr/>
          <p:nvPr/>
        </p:nvSpPr>
        <p:spPr>
          <a:xfrm>
            <a:off x="4899838" y="2969073"/>
            <a:ext cx="2054024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cin&gt;&gt;objet à saisir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3862" y="4545513"/>
            <a:ext cx="2465489" cy="124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7769" y="3429000"/>
            <a:ext cx="4399081" cy="324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/>
          <p:nvPr/>
        </p:nvSpPr>
        <p:spPr>
          <a:xfrm>
            <a:off x="4457700" y="3427427"/>
            <a:ext cx="3055354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cin&gt;&gt;obj1&gt;&gt;obj2&gt;&gt;obj3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3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462643" y="381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-FR" sz="4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Nouveautés de C++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310243" y="1707017"/>
            <a:ext cx="11560628" cy="18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classe String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standard qui permet de représenter </a:t>
            </a:r>
            <a:r>
              <a:rPr lang="fr-FR" sz="18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une chaîne de caractères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8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fr-FR" sz="1800" b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lang="fr-FR" sz="18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&lt;string&gt;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Effectuer des opérations de base sur les chaînes</a:t>
            </a:r>
            <a:endParaRPr lang="fr-FR" dirty="0">
              <a:ea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Facilité de la manipulation des chaines de caractères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310243" y="3767363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Différentes opérations sur la classe string: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</a:t>
            </a: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et initialisation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 s1; string s2= "BONJOUR";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</a:t>
            </a: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Affichage et saisie : </a:t>
            </a:r>
            <a:r>
              <a:rPr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cout&lt;&lt;s1; cin&gt;&gt;s2;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</a:t>
            </a: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Concaténation :</a:t>
            </a:r>
            <a:r>
              <a:rPr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 s3=s2+s1;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888" y="2947644"/>
            <a:ext cx="5955112" cy="280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039" y="5503750"/>
            <a:ext cx="4430165" cy="95635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/>
          <p:nvPr/>
        </p:nvSpPr>
        <p:spPr>
          <a:xfrm>
            <a:off x="289579" y="5752107"/>
            <a:ext cx="68189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Remarque: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</a:t>
            </a:r>
            <a:r>
              <a:rPr lang="fr-FR" sz="18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fr-FR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problème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avec les chaines de caractères contenant espaces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2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1465</Words>
  <Application>Microsoft Office PowerPoint</Application>
  <PresentationFormat>Grand écran</PresentationFormat>
  <Paragraphs>253</Paragraphs>
  <Slides>23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4" baseType="lpstr">
      <vt:lpstr>MS Gothic</vt:lpstr>
      <vt:lpstr>Aharoni</vt:lpstr>
      <vt:lpstr>Aparajita</vt:lpstr>
      <vt:lpstr>Arial</vt:lpstr>
      <vt:lpstr>Calibri</vt:lpstr>
      <vt:lpstr>Noto Sans Symbols</vt:lpstr>
      <vt:lpstr>PMingLiU</vt:lpstr>
      <vt:lpstr>Tahoma</vt:lpstr>
      <vt:lpstr>Times New Roman</vt:lpstr>
      <vt:lpstr>Wingdings</vt:lpstr>
      <vt:lpstr>Office Theme</vt:lpstr>
      <vt:lpstr>Présentation PowerPoint</vt:lpstr>
      <vt:lpstr>Nouveautés de C++</vt:lpstr>
      <vt:lpstr>      Nouveautés de C++</vt:lpstr>
      <vt:lpstr>      Nouveautés de C++</vt:lpstr>
      <vt:lpstr>      Nouveautés de C++</vt:lpstr>
      <vt:lpstr>      Nouveautés de C++</vt:lpstr>
      <vt:lpstr>      Nouveautés de C++</vt:lpstr>
      <vt:lpstr>      Nouveautés de C++</vt:lpstr>
      <vt:lpstr>Présentation PowerPoint</vt:lpstr>
      <vt:lpstr>Présentation PowerPoint</vt:lpstr>
      <vt:lpstr>      Nouveautés de C++</vt:lpstr>
      <vt:lpstr>      Nouveautés de C++</vt:lpstr>
      <vt:lpstr>      Nouveautés de C++</vt:lpstr>
      <vt:lpstr>      Nouveautés de C++</vt:lpstr>
      <vt:lpstr>      Nouveautés de C++</vt:lpstr>
      <vt:lpstr>      Nouveautés de C++</vt:lpstr>
      <vt:lpstr>      Nouveautés de C++</vt:lpstr>
      <vt:lpstr>      Nouveautés de C++</vt:lpstr>
      <vt:lpstr>      Nouveautés de C++</vt:lpstr>
      <vt:lpstr>      Nouveautés de C++</vt:lpstr>
      <vt:lpstr>Présentation PowerPoint</vt:lpstr>
      <vt:lpstr>Présentation PowerPoint</vt:lpstr>
      <vt:lpstr>  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Hazar Chaabani</dc:creator>
  <cp:lastModifiedBy>Ines</cp:lastModifiedBy>
  <cp:revision>46</cp:revision>
  <dcterms:created xsi:type="dcterms:W3CDTF">2015-03-06T15:17:24Z</dcterms:created>
  <dcterms:modified xsi:type="dcterms:W3CDTF">2021-09-12T14:17:38Z</dcterms:modified>
</cp:coreProperties>
</file>