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jpB0BuYheL38F54Db4PReTwyi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999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242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26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15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485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34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366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16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182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95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Si on prend un exemple d’application de gestion des livres</a:t>
            </a:r>
            <a:r>
              <a:rPr lang="fr-FR" baseline="0" dirty="0" smtClean="0"/>
              <a:t> dans une bibliothèque….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L’agent de la bibliothèque peut modifier les caractéristiques d’un livre y compris le titre et le nom d’auteur ce qui n’est pas logique (car le titre et le nom d’auteur sont des caractéristiques non modifiable)</a:t>
            </a:r>
            <a:r>
              <a:rPr lang="fr-FR" baseline="0" dirty="0" smtClean="0">
                <a:sym typeface="Wingdings" panose="05000000000000000000" pitchFamily="2" charset="2"/>
              </a:rPr>
              <a:t>il faut interdire l’accès à ces donnés</a:t>
            </a:r>
            <a:endParaRPr dirty="0"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12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80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24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88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51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23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-293126" y="2748153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2 : Encapsulation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48685" y="3264452"/>
            <a:ext cx="9664499" cy="228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marR="0" lvl="0" indent="-2286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None/>
            </a:pPr>
            <a:endParaRPr sz="117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endParaRPr sz="91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dirty="0"/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Enseignantes :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Ines Ben Halima &amp; Mme </a:t>
            </a:r>
            <a:r>
              <a:rPr lang="fr-FR" sz="2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Hanen</a:t>
            </a:r>
            <a:r>
              <a:rPr lang="fr-FR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Jabnoun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</a:t>
            </a:r>
            <a:r>
              <a:rPr lang="fr-FR" sz="1917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2020-2021 </a:t>
            </a:r>
            <a:endParaRPr sz="1917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1684" y="1600904"/>
            <a:ext cx="27527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1" name="Google Shape;211;p11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57914" y="1690688"/>
            <a:ext cx="110587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407750" y="3009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 de visibilité</a:t>
            </a:r>
            <a:endParaRPr sz="40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964846" y="2949238"/>
            <a:ext cx="1107954" cy="475237"/>
          </a:xfrm>
          <a:prstGeom prst="ellipse">
            <a:avLst/>
          </a:prstGeom>
          <a:noFill/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1964846" y="3731280"/>
            <a:ext cx="1107954" cy="475237"/>
          </a:xfrm>
          <a:prstGeom prst="ellipse">
            <a:avLst/>
          </a:prstGeom>
          <a:noFill/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6223" y="4766449"/>
            <a:ext cx="7045777" cy="99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4609" y="1619470"/>
            <a:ext cx="3319985" cy="29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/>
          <p:nvPr/>
        </p:nvSpPr>
        <p:spPr>
          <a:xfrm>
            <a:off x="6263436" y="2968582"/>
            <a:ext cx="2811158" cy="67275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239416" y="5972920"/>
            <a:ext cx="1058847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🡺"/>
            </a:pPr>
            <a:r>
              <a:rPr lang="fr-FR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Quel est le mécanisme d’accès pour lire et modifier les données privées.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fr-FR" b="1">
                <a:latin typeface="Aharoni"/>
                <a:ea typeface="Aharoni"/>
                <a:cs typeface="Aharoni"/>
                <a:sym typeface="Aharoni"/>
              </a:rPr>
              <a:t>Accesseurs et mutateurs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8" name="Google Shape;228;p1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260437" y="1585147"/>
            <a:ext cx="1172935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une méthode qui permet de lire la valeur d’un attribut </a:t>
            </a:r>
            <a:r>
              <a:rPr lang="fr-F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privé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elle est généralement </a:t>
            </a:r>
            <a:r>
              <a:rPr lang="fr-F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publique :  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fr-FR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&lt;Nom Attribut&gt;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420483" y="3045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Accesseurs</a:t>
            </a:r>
            <a:endParaRPr sz="40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1066800" y="3120825"/>
            <a:ext cx="1007364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Type_attribut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nom_attribut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&gt;() {return &lt;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nom_attribut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;}  </a:t>
            </a:r>
            <a:endParaRPr/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147" y="4344443"/>
            <a:ext cx="4168585" cy="157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1001593" y="4104600"/>
            <a:ext cx="458724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type de retour est celui de l’attribut</a:t>
            </a:r>
            <a:endParaRPr b="1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de paramètres</a:t>
            </a:r>
            <a:endParaRPr b="1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Retourne la valeur de l’attribut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35901" y="3897443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Exemple</a:t>
            </a:r>
            <a:r>
              <a:rPr lang="en-US" b="1" u="sng" dirty="0"/>
              <a:t>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-9384" y="1585147"/>
            <a:ext cx="1252617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une méthode qui permet de modifier la valeur  d’un attribut </a:t>
            </a:r>
            <a:r>
              <a:rPr lang="fr-F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privé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            </a:t>
            </a:r>
          </a:p>
          <a:p>
            <a:pPr lvl="0"/>
            <a:r>
              <a:rPr lang="fr-FR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set&lt;</a:t>
            </a:r>
            <a:r>
              <a:rPr lang="fr-FR" sz="2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NomAttribut</a:t>
            </a:r>
            <a:r>
              <a:rPr lang="fr-FR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46264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Mutateurs (setter)</a:t>
            </a:r>
            <a:endParaRPr sz="40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98546" y="3221222"/>
            <a:ext cx="11983530" cy="4616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set&lt; 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nom_attribut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(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Type_attribut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nom_varibale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nom_attribut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nom_varibale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;} </a:t>
            </a:r>
            <a:endParaRPr/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2693" y="4333449"/>
            <a:ext cx="6209977" cy="140028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/>
        </p:nvSpPr>
        <p:spPr>
          <a:xfrm>
            <a:off x="409606" y="3878071"/>
            <a:ext cx="45872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de type de retour (</a:t>
            </a:r>
            <a:r>
              <a:rPr lang="fr-FR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Paramètre de même type que l’attribut</a:t>
            </a:r>
            <a:endParaRPr b="1"/>
          </a:p>
        </p:txBody>
      </p:sp>
      <p:sp>
        <p:nvSpPr>
          <p:cNvPr id="8" name="ZoneTexte 7"/>
          <p:cNvSpPr txBox="1"/>
          <p:nvPr/>
        </p:nvSpPr>
        <p:spPr>
          <a:xfrm>
            <a:off x="5471411" y="3897443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Exemple</a:t>
            </a:r>
            <a:r>
              <a:rPr lang="en-US" b="1" u="sng" dirty="0"/>
              <a:t>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260437" y="1585147"/>
            <a:ext cx="117293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Exemple: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46264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Accesseurs et Mutateurs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580370" y="6341590"/>
            <a:ext cx="3108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Livre.h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4552277" y="6056780"/>
            <a:ext cx="3108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Livre.cpp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491" y="1585147"/>
            <a:ext cx="3916404" cy="2682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4" name="Google Shape;264;p15"/>
          <p:cNvSpPr txBox="1"/>
          <p:nvPr/>
        </p:nvSpPr>
        <p:spPr>
          <a:xfrm>
            <a:off x="8615477" y="4327896"/>
            <a:ext cx="3108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main.cpp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6025" y="4889671"/>
            <a:ext cx="3327784" cy="62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134" y="2307704"/>
            <a:ext cx="3752850" cy="3981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98430" y="2007199"/>
            <a:ext cx="3505200" cy="395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46264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Chapitre 2: Encapsulation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2590800" y="2697480"/>
            <a:ext cx="658368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</a:t>
            </a:r>
            <a:endParaRPr sz="6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Plan</a:t>
            </a:r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-5383887" y="191131"/>
            <a:ext cx="16659776" cy="7406467"/>
            <a:chOff x="-6222087" y="-951869"/>
            <a:chExt cx="16659776" cy="7406467"/>
          </a:xfrm>
        </p:grpSpPr>
        <p:sp>
          <p:nvSpPr>
            <p:cNvPr id="103" name="Google Shape;103;p2"/>
            <p:cNvSpPr/>
            <p:nvPr/>
          </p:nvSpPr>
          <p:spPr>
            <a:xfrm>
              <a:off x="-6222087" y="-951869"/>
              <a:ext cx="7406467" cy="7406467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  <a:noFill/>
            <a:ln w="12700" cap="flat" cmpd="sng">
              <a:solidFill>
                <a:srgbClr val="89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19836" y="423049"/>
              <a:ext cx="9817853" cy="846539"/>
            </a:xfrm>
            <a:prstGeom prst="rect">
              <a:avLst/>
            </a:prstGeom>
            <a:gradFill>
              <a:gsLst>
                <a:gs pos="0">
                  <a:srgbClr val="B84747"/>
                </a:gs>
                <a:gs pos="50000">
                  <a:srgbClr val="B50000"/>
                </a:gs>
                <a:gs pos="100000">
                  <a:srgbClr val="A700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619836" y="423049"/>
              <a:ext cx="9817853" cy="846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1925" tIns="111750" rIns="111750" bIns="111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0748" y="317232"/>
              <a:ext cx="1058174" cy="105817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05176" y="1693079"/>
              <a:ext cx="9332513" cy="846539"/>
            </a:xfrm>
            <a:prstGeom prst="rect">
              <a:avLst/>
            </a:prstGeom>
            <a:gradFill>
              <a:gsLst>
                <a:gs pos="0">
                  <a:srgbClr val="B84747"/>
                </a:gs>
                <a:gs pos="50000">
                  <a:srgbClr val="B50000"/>
                </a:gs>
                <a:gs pos="100000">
                  <a:srgbClr val="A700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105176" y="1693079"/>
              <a:ext cx="9332513" cy="846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1925" tIns="111750" rIns="111750" bIns="111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4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Notion d’encapsulation</a:t>
              </a:r>
              <a:endParaRPr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76089" y="1587262"/>
              <a:ext cx="1058174" cy="105817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05176" y="2963109"/>
              <a:ext cx="9332513" cy="846539"/>
            </a:xfrm>
            <a:prstGeom prst="rect">
              <a:avLst/>
            </a:prstGeom>
            <a:gradFill>
              <a:gsLst>
                <a:gs pos="0">
                  <a:srgbClr val="B84747"/>
                </a:gs>
                <a:gs pos="50000">
                  <a:srgbClr val="B50000"/>
                </a:gs>
                <a:gs pos="100000">
                  <a:srgbClr val="A700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105176" y="2963109"/>
              <a:ext cx="9332513" cy="846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1925" tIns="111750" rIns="111750" bIns="111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Notion de visibilité</a:t>
              </a:r>
              <a:endParaRPr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6089" y="2857292"/>
              <a:ext cx="1058174" cy="105817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19836" y="4233139"/>
              <a:ext cx="9817853" cy="846539"/>
            </a:xfrm>
            <a:prstGeom prst="rect">
              <a:avLst/>
            </a:prstGeom>
            <a:solidFill>
              <a:srgbClr val="B7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19836" y="4233139"/>
              <a:ext cx="9817853" cy="846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1925" tIns="111750" rIns="111750" bIns="111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Accesseurs et modificateurs</a:t>
              </a: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90748" y="4127321"/>
              <a:ext cx="1058174" cy="1058174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fr-FR" b="1">
                <a:latin typeface="Aharoni"/>
                <a:ea typeface="Aharoni"/>
                <a:cs typeface="Aharoni"/>
                <a:sym typeface="Aharoni"/>
              </a:rPr>
              <a:t>Introduction</a:t>
            </a:r>
            <a:endParaRPr sz="4000" b="1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Introduction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62643" y="1690688"/>
            <a:ext cx="11560629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de gestion des livres d’une bibliothèque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livre est caractérisé par:</a:t>
            </a:r>
            <a:endParaRPr/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Titre</a:t>
            </a:r>
            <a:endParaRPr/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 de l’auteur</a:t>
            </a:r>
            <a:endParaRPr/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des exemplaires</a:t>
            </a:r>
            <a:endParaRPr/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Prix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L’agent de la bibliothèque peut modifier un livre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🡺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Changer nombre d’exemplaires</a:t>
            </a:r>
            <a:endParaRPr/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🡺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Changer prix</a:t>
            </a:r>
          </a:p>
          <a:p>
            <a:pPr marL="285750" lvl="0" indent="-285750">
              <a:spcBef>
                <a:spcPts val="1200"/>
              </a:spcBef>
              <a:buClr>
                <a:schemeClr val="dk1"/>
              </a:buClr>
              <a:buSzPts val="1800"/>
              <a:buFont typeface="Noto Sans Symbols"/>
              <a:buChar char="🡺"/>
            </a:pPr>
            <a:r>
              <a:rPr lang="fr-F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Changer Titre</a:t>
            </a:r>
          </a:p>
          <a:p>
            <a:pPr marL="285750" lvl="0" indent="-285750">
              <a:spcBef>
                <a:spcPts val="1200"/>
              </a:spcBef>
              <a:buClr>
                <a:schemeClr val="dk1"/>
              </a:buClr>
              <a:buSzPts val="1800"/>
              <a:buFont typeface="Noto Sans Symbols"/>
              <a:buChar char="🡺"/>
            </a:pPr>
            <a:r>
              <a:rPr lang="fr-F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Changer auteur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7505" y="2164636"/>
            <a:ext cx="1703229" cy="170322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2179069" y="5475973"/>
            <a:ext cx="472440" cy="473789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2301240" y="6004560"/>
            <a:ext cx="472440" cy="473789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9680" y="1679417"/>
            <a:ext cx="3319985" cy="29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5077835" y="4765160"/>
            <a:ext cx="5365146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🡺"/>
            </a:pPr>
            <a:r>
              <a:rPr lang="fr-FR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Si nous désirons interdire l’accès direct à certains attributs (</a:t>
            </a:r>
            <a:r>
              <a:rPr lang="fr-FR" sz="2400" b="0" i="0" u="none" strike="noStrike" cap="none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expl</a:t>
            </a:r>
            <a:r>
              <a:rPr lang="fr-FR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: Titre, Nom de l’auteur)</a:t>
            </a:r>
            <a:endParaRPr/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</a:pPr>
            <a:r>
              <a:rPr lang="fr-FR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 Il faut e</a:t>
            </a:r>
            <a:r>
              <a:rPr lang="fr-FR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ncapsuler les données</a:t>
            </a:r>
            <a:endParaRPr sz="240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2164" y="1706616"/>
            <a:ext cx="30861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fr-FR" b="1">
                <a:latin typeface="Aharoni"/>
                <a:ea typeface="Aharoni"/>
                <a:cs typeface="Aharoni"/>
                <a:sym typeface="Aharoni"/>
              </a:rPr>
              <a:t>Notion d’encapsulation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462643" y="2350861"/>
            <a:ext cx="1105879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L'encapsulation ou masquage d'information consiste à séparer les aspects externes d'un objet, qu'on désigne par </a:t>
            </a:r>
            <a:r>
              <a:rPr lang="fr-FR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publiques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des détails d'implémentation internes rendus invisibles, qu'on désigne par </a:t>
            </a:r>
            <a:r>
              <a:rPr lang="fr-FR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privés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5143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 qui isole l’aspect </a:t>
            </a:r>
            <a:r>
              <a:rPr lang="fr-FR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l’objet de son aspect </a:t>
            </a:r>
            <a:r>
              <a:rPr lang="fr-FR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5143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Certaines 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données et  méthodes sont cachées et protégées par le programmeur développeur.</a:t>
            </a:r>
            <a:endParaRPr/>
          </a:p>
          <a:p>
            <a:pPr marL="5143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de l’objet en une interface (partie externe) et un corps (partie interne).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62643" y="2624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Notion d’encapsulation</a:t>
            </a:r>
            <a:endParaRPr sz="4000" b="1" i="0" u="none" strike="noStrike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55" name="Google Shape;155;p6" descr="Image result for encapsulÃ© icon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549076" y="5216575"/>
            <a:ext cx="1418069" cy="1513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462643" y="1609063"/>
            <a:ext cx="7886700" cy="74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1" u="sng" dirty="0"/>
              <a:t>Définition:</a:t>
            </a:r>
            <a:endParaRPr sz="36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6264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Notion d’encapsulation</a:t>
            </a:r>
            <a:endParaRPr sz="4000" b="1" i="0" u="none" strike="noStrike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20739" y="910211"/>
            <a:ext cx="12096311" cy="570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i="0" u="sng" strike="noStrike" cap="none" dirty="0">
                <a:solidFill>
                  <a:schemeClr val="dk1"/>
                </a:solidFill>
                <a:latin typeface="Calibri" pitchFamily="34" charset="0"/>
                <a:ea typeface="Times New Roman"/>
                <a:cs typeface="Times New Roman" pitchFamily="18" charset="0"/>
                <a:sym typeface="Times New Roman"/>
              </a:rPr>
              <a:t>Intérêts:</a:t>
            </a: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L’accès à certains membres d’une classe doit être protégé.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La protection peut être contre soi-même ou contre les membres d’une équipe de développement ou même contre le grand public des développeurs : Eliminer le risque de changement d’état d’un objet d’une façon imprévue.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On veut cacher les détails d’implémentation de la classe soit pour une raison de simplicité soit pour des </a:t>
            </a:r>
            <a:r>
              <a:rPr lang="fr-FR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 sécurités ou même pour des 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raisons  purement commerciales ….</a:t>
            </a:r>
            <a:endParaRPr sz="2400" b="0" i="0" u="none" strike="noStrike" cap="none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177" name="Google Shape;177;p8" descr="Image result for espion icon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b="12143"/>
          <a:stretch/>
        </p:blipFill>
        <p:spPr>
          <a:xfrm>
            <a:off x="10457651" y="1184222"/>
            <a:ext cx="1734349" cy="16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fr-FR" b="1">
                <a:latin typeface="Aharoni"/>
                <a:ea typeface="Aharoni"/>
                <a:cs typeface="Aharoni"/>
                <a:sym typeface="Aharoni"/>
              </a:rPr>
              <a:t>Notion de visibilité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-54355" y="1375287"/>
            <a:ext cx="1273603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L'encapsulation définit les niveaux de visibilité des membres d’une classe.</a:t>
            </a:r>
          </a:p>
          <a:p>
            <a:pPr lvl="0">
              <a:buFont typeface="Wingdings" pitchFamily="2" charset="2"/>
              <a:buChar char="q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existe 3 niveaux de visibilité: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409730" y="3082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-FR" sz="44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 de visibilité</a:t>
            </a:r>
            <a:endParaRPr sz="4000" b="1" u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3574459" y="2062650"/>
            <a:ext cx="5486400" cy="4297997"/>
          </a:xfrm>
          <a:prstGeom prst="flowChartConnector">
            <a:avLst/>
          </a:prstGeom>
          <a:solidFill>
            <a:srgbClr val="D8E2F3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4390479" y="3205332"/>
            <a:ext cx="3854359" cy="3155315"/>
          </a:xfrm>
          <a:prstGeom prst="flowChartConnector">
            <a:avLst/>
          </a:prstGeom>
          <a:solidFill>
            <a:srgbClr val="E1EFD8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5288281" y="4013370"/>
            <a:ext cx="2087880" cy="2347277"/>
          </a:xfrm>
          <a:prstGeom prst="ellipse">
            <a:avLst/>
          </a:prstGeom>
          <a:solidFill>
            <a:srgbClr val="FBE4D4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5720443" y="4622970"/>
            <a:ext cx="12137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Private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5720443" y="3424685"/>
            <a:ext cx="13966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Protected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5720443" y="2433709"/>
            <a:ext cx="12137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9248028" y="1846699"/>
            <a:ext cx="2741765" cy="2077451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(Public) 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et fonctions membres sont accessibles de l’extérieur.</a:t>
            </a:r>
            <a:endParaRPr dirty="0"/>
          </a:p>
        </p:txBody>
      </p:sp>
      <p:cxnSp>
        <p:nvCxnSpPr>
          <p:cNvPr id="200" name="Google Shape;200;p10"/>
          <p:cNvCxnSpPr>
            <a:stCxn id="198" idx="3"/>
            <a:endCxn id="199" idx="1"/>
          </p:cNvCxnSpPr>
          <p:nvPr/>
        </p:nvCxnSpPr>
        <p:spPr>
          <a:xfrm>
            <a:off x="6934200" y="2664542"/>
            <a:ext cx="2313828" cy="2208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0"/>
          <p:cNvSpPr/>
          <p:nvPr/>
        </p:nvSpPr>
        <p:spPr>
          <a:xfrm>
            <a:off x="171649" y="3024301"/>
            <a:ext cx="3246120" cy="2585283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fr-FR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18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fr-FR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et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fonctions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membres ne sont accessibles qu’au sein de la classe et ses classes dérivées (voir héritage).</a:t>
            </a:r>
            <a:endParaRPr dirty="0"/>
          </a:p>
        </p:txBody>
      </p:sp>
      <p:cxnSp>
        <p:nvCxnSpPr>
          <p:cNvPr id="202" name="Google Shape;202;p10"/>
          <p:cNvCxnSpPr>
            <a:stCxn id="194" idx="1"/>
            <a:endCxn id="201" idx="3"/>
          </p:cNvCxnSpPr>
          <p:nvPr/>
        </p:nvCxnSpPr>
        <p:spPr>
          <a:xfrm flipH="1">
            <a:off x="3417769" y="3667417"/>
            <a:ext cx="1537168" cy="6495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10"/>
          <p:cNvSpPr/>
          <p:nvPr/>
        </p:nvSpPr>
        <p:spPr>
          <a:xfrm>
            <a:off x="9217548" y="4004130"/>
            <a:ext cx="2955125" cy="235445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-FR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18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fr-FR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et fonctions membres ne sont accessibles qu’au sein de la classe.</a:t>
            </a:r>
            <a:endParaRPr dirty="0"/>
          </a:p>
        </p:txBody>
      </p:sp>
      <p:cxnSp>
        <p:nvCxnSpPr>
          <p:cNvPr id="204" name="Google Shape;204;p10"/>
          <p:cNvCxnSpPr/>
          <p:nvPr/>
        </p:nvCxnSpPr>
        <p:spPr>
          <a:xfrm rot="10800000" flipV="1">
            <a:off x="7366248" y="4566483"/>
            <a:ext cx="1851300" cy="68327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0"/>
          <p:cNvSpPr/>
          <p:nvPr/>
        </p:nvSpPr>
        <p:spPr>
          <a:xfrm>
            <a:off x="0" y="6406926"/>
            <a:ext cx="1304144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fr-F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 défaut les attributs sont </a:t>
            </a:r>
            <a:r>
              <a:rPr lang="fr-F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privés </a:t>
            </a:r>
            <a:r>
              <a:rPr lang="fr-F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 les méthodes sont </a:t>
            </a:r>
            <a:r>
              <a:rPr lang="fr-F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publiques</a:t>
            </a:r>
            <a:endParaRPr lang="fr-FR"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506</Words>
  <Application>Microsoft Office PowerPoint</Application>
  <PresentationFormat>Grand écran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Aharoni</vt:lpstr>
      <vt:lpstr>Aparajita</vt:lpstr>
      <vt:lpstr>Arial</vt:lpstr>
      <vt:lpstr>Calibri</vt:lpstr>
      <vt:lpstr>Noto Sans Symbols</vt:lpstr>
      <vt:lpstr>Times New Roman</vt:lpstr>
      <vt:lpstr>Wingdings</vt:lpstr>
      <vt:lpstr>Office Theme</vt:lpstr>
      <vt:lpstr>Présentation PowerPoint</vt:lpstr>
      <vt:lpstr>      Plan</vt:lpstr>
      <vt:lpstr>Introduction</vt:lpstr>
      <vt:lpstr>      Introduction</vt:lpstr>
      <vt:lpstr>Notion d’encapsulation</vt:lpstr>
      <vt:lpstr>Définition:</vt:lpstr>
      <vt:lpstr>Présentation PowerPoint</vt:lpstr>
      <vt:lpstr>Notion de visibilité</vt:lpstr>
      <vt:lpstr>Présentation PowerPoint</vt:lpstr>
      <vt:lpstr>Présentation PowerPoint</vt:lpstr>
      <vt:lpstr>Accesseurs et mutateurs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Hazar Chaabani</dc:creator>
  <cp:lastModifiedBy>Ines</cp:lastModifiedBy>
  <cp:revision>28</cp:revision>
  <dcterms:created xsi:type="dcterms:W3CDTF">2015-03-06T15:17:24Z</dcterms:created>
  <dcterms:modified xsi:type="dcterms:W3CDTF">2020-09-23T17:45:19Z</dcterms:modified>
</cp:coreProperties>
</file>