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258" r:id="rId4"/>
    <p:sldId id="259" r:id="rId5"/>
    <p:sldId id="260" r:id="rId6"/>
    <p:sldId id="265" r:id="rId7"/>
    <p:sldId id="261" r:id="rId8"/>
    <p:sldId id="263" r:id="rId9"/>
    <p:sldId id="276" r:id="rId10"/>
    <p:sldId id="266" r:id="rId11"/>
    <p:sldId id="267" r:id="rId12"/>
    <p:sldId id="280" r:id="rId13"/>
    <p:sldId id="269" r:id="rId14"/>
    <p:sldId id="270" r:id="rId15"/>
    <p:sldId id="271" r:id="rId16"/>
    <p:sldId id="272" r:id="rId17"/>
    <p:sldId id="273" r:id="rId18"/>
    <p:sldId id="275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Quintessential" panose="020B0604020202020204" charset="0"/>
      <p:regular r:id="rId25"/>
    </p:embeddedFont>
    <p:embeddedFont>
      <p:font typeface="Libre Baskerville" panose="020B0604020202020204" charset="0"/>
      <p:regular r:id="rId26"/>
      <p:bold r:id="rId27"/>
      <p:italic r:id="rId28"/>
    </p:embeddedFont>
    <p:embeddedFont>
      <p:font typeface="Calibri Light" panose="020F0302020204030204" pitchFamily="34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jl3dWHZVrYF2EtJ9UhcEKwUtPA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7A9D76-8C40-4C4B-A7EB-60E8148D56B2}">
  <a:tblStyle styleId="{C37A9D76-8C40-4C4B-A7EB-60E8148D56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1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B6E99-7212-4FC3-9094-F6743F0CC7BE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636A2B-0767-4E6D-9000-015BB600B67C}">
      <dgm:prSet phldrT="[Texte]" custT="1"/>
      <dgm:spPr>
        <a:xfrm>
          <a:off x="411090" y="271871"/>
          <a:ext cx="1004478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000" b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Cycle </a:t>
          </a:r>
          <a:r>
            <a:rPr lang="fr-FR" sz="2000" b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de vie d’un objet </a:t>
          </a:r>
          <a:endParaRPr lang="fr-FR" sz="2000" b="0" dirty="0">
            <a:solidFill>
              <a:schemeClr val="bg1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B7AA222C-973C-4F09-8801-D0226D1255E1}" type="parTrans" cxnId="{FEEFEB6C-8CAA-4D35-8F3E-1038869B5B67}">
      <dgm:prSet/>
      <dgm:spPr/>
      <dgm:t>
        <a:bodyPr/>
        <a:lstStyle/>
        <a:p>
          <a:endParaRPr lang="fr-FR" sz="2000" b="0"/>
        </a:p>
      </dgm:t>
    </dgm:pt>
    <dgm:pt modelId="{A0EF1539-8621-4C6F-83B8-038E1729AF21}" type="sibTrans" cxnId="{FEEFEB6C-8CAA-4D35-8F3E-1038869B5B67}">
      <dgm:prSet/>
      <dgm:spPr>
        <a:xfrm>
          <a:off x="-4919424" y="-753830"/>
          <a:ext cx="5858998" cy="5858998"/>
        </a:xfrm>
        <a:noFill/>
        <a:ln w="12700" cap="flat" cmpd="sng" algn="ctr">
          <a:solidFill>
            <a:srgbClr val="AD010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gm:spPr>
      <dgm:t>
        <a:bodyPr/>
        <a:lstStyle/>
        <a:p>
          <a:endParaRPr lang="fr-FR" sz="2000" b="0"/>
        </a:p>
      </dgm:t>
    </dgm:pt>
    <dgm:pt modelId="{F23A16C1-2644-4475-B06A-DEE858A11572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000" b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Constructeur </a:t>
          </a:r>
          <a:r>
            <a:rPr lang="fr-FR" sz="2000" b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par défaut</a:t>
          </a:r>
          <a:endParaRPr lang="fr-FR" sz="2000" b="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2AE41DD2-93F6-4D40-8634-1387C04CCB4B}" type="parTrans" cxnId="{DEE6A777-D001-47FE-B919-F8BD06A590CE}">
      <dgm:prSet/>
      <dgm:spPr/>
      <dgm:t>
        <a:bodyPr/>
        <a:lstStyle/>
        <a:p>
          <a:endParaRPr lang="fr-FR" sz="2000" b="0"/>
        </a:p>
      </dgm:t>
    </dgm:pt>
    <dgm:pt modelId="{DE336B24-92A3-4174-9136-43DA6A3EE7AD}" type="sibTrans" cxnId="{DEE6A777-D001-47FE-B919-F8BD06A590CE}">
      <dgm:prSet/>
      <dgm:spPr/>
      <dgm:t>
        <a:bodyPr/>
        <a:lstStyle/>
        <a:p>
          <a:endParaRPr lang="fr-FR" sz="2000" b="0"/>
        </a:p>
      </dgm:t>
    </dgm:pt>
    <dgm:pt modelId="{78C8134A-ECA2-4419-98E4-2AA1A42CFFC9}">
      <dgm:prSet phldrT="[Texte]" custT="1"/>
      <dgm:spPr>
        <a:xfrm>
          <a:off x="411090" y="271871"/>
          <a:ext cx="1004478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000" b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Définition d’un constructeur</a:t>
          </a:r>
          <a:endParaRPr lang="fr-FR" sz="2000" b="0" dirty="0">
            <a:solidFill>
              <a:schemeClr val="bg1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7C29E89-5EF9-4F5A-BA4F-CFB466268A8A}" type="parTrans" cxnId="{C661A50D-E728-4B1E-84DB-41A92F32E384}">
      <dgm:prSet/>
      <dgm:spPr/>
      <dgm:t>
        <a:bodyPr/>
        <a:lstStyle/>
        <a:p>
          <a:endParaRPr lang="fr-FR" sz="2000" b="0"/>
        </a:p>
      </dgm:t>
    </dgm:pt>
    <dgm:pt modelId="{F7BE2A41-32A6-47A7-A4E7-5FE7E9C66D74}" type="sibTrans" cxnId="{C661A50D-E728-4B1E-84DB-41A92F32E384}">
      <dgm:prSet/>
      <dgm:spPr>
        <a:prstGeom prst="blockArc">
          <a:avLst>
            <a:gd name="adj1" fmla="val 18900000"/>
            <a:gd name="adj2" fmla="val 2700000"/>
            <a:gd name="adj3" fmla="val 369"/>
          </a:avLst>
        </a:prstGeom>
      </dgm:spPr>
      <dgm:t>
        <a:bodyPr/>
        <a:lstStyle/>
        <a:p>
          <a:endParaRPr lang="fr-FR" sz="2000" b="0"/>
        </a:p>
      </dgm:t>
    </dgm:pt>
    <dgm:pt modelId="{1150ADD2-C509-4E55-B63B-AACF32F97810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000" b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Opérateur d’affectation</a:t>
          </a:r>
          <a:endParaRPr lang="fr-FR" sz="2000" b="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27008D59-15E0-44F5-87AB-EA86114A6408}" type="parTrans" cxnId="{2AB83D6B-E49A-43E3-8DE3-F4AC456320AF}">
      <dgm:prSet/>
      <dgm:spPr/>
      <dgm:t>
        <a:bodyPr/>
        <a:lstStyle/>
        <a:p>
          <a:endParaRPr lang="fr-FR" sz="2000" b="0"/>
        </a:p>
      </dgm:t>
    </dgm:pt>
    <dgm:pt modelId="{F9601507-0E1D-4105-BBE2-79DC98BF43B6}" type="sibTrans" cxnId="{2AB83D6B-E49A-43E3-8DE3-F4AC456320AF}">
      <dgm:prSet/>
      <dgm:spPr/>
      <dgm:t>
        <a:bodyPr/>
        <a:lstStyle/>
        <a:p>
          <a:endParaRPr lang="fr-FR" sz="2000" b="0"/>
        </a:p>
      </dgm:t>
    </dgm:pt>
    <dgm:pt modelId="{8397A5A6-5A79-4D3F-BA6C-457E10DAB9CE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000" b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Destructeur </a:t>
          </a:r>
          <a:endParaRPr lang="fr-FR" sz="2000" b="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815C04A3-BACE-4ABA-A373-C0BE788EFCB6}" type="parTrans" cxnId="{7DB918BF-BDF8-4A30-A20A-E6F624DF9C08}">
      <dgm:prSet/>
      <dgm:spPr/>
      <dgm:t>
        <a:bodyPr/>
        <a:lstStyle/>
        <a:p>
          <a:endParaRPr lang="fr-FR" sz="2000" b="0"/>
        </a:p>
      </dgm:t>
    </dgm:pt>
    <dgm:pt modelId="{C329D050-C4E4-41E2-86A3-9A405F87B73C}" type="sibTrans" cxnId="{7DB918BF-BDF8-4A30-A20A-E6F624DF9C08}">
      <dgm:prSet/>
      <dgm:spPr/>
      <dgm:t>
        <a:bodyPr/>
        <a:lstStyle/>
        <a:p>
          <a:endParaRPr lang="fr-FR" sz="2000" b="0"/>
        </a:p>
      </dgm:t>
    </dgm:pt>
    <dgm:pt modelId="{EF6DC157-A48E-4EF5-A31C-13E1433F5466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000" b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Constructeur paramétré</a:t>
          </a:r>
          <a:endParaRPr lang="fr-FR" sz="2000" b="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0CF694E7-BFE2-4BCA-819C-79E4E3F22C55}" type="parTrans" cxnId="{54B5D31C-A531-488C-9314-C2E10A097491}">
      <dgm:prSet/>
      <dgm:spPr/>
      <dgm:t>
        <a:bodyPr/>
        <a:lstStyle/>
        <a:p>
          <a:endParaRPr lang="en-US" sz="2000" b="0"/>
        </a:p>
      </dgm:t>
    </dgm:pt>
    <dgm:pt modelId="{90DF54D6-8130-45B6-B383-0438CCAEE051}" type="sibTrans" cxnId="{54B5D31C-A531-488C-9314-C2E10A097491}">
      <dgm:prSet/>
      <dgm:spPr/>
      <dgm:t>
        <a:bodyPr/>
        <a:lstStyle/>
        <a:p>
          <a:endParaRPr lang="en-US" sz="2000" b="0"/>
        </a:p>
      </dgm:t>
    </dgm:pt>
    <dgm:pt modelId="{5C94A2C1-A701-4C0C-8E2D-A11727E53FD1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000" b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Constructeur par copie</a:t>
          </a:r>
          <a:endParaRPr lang="fr-FR" sz="2000" b="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2C41BD98-278B-4E2F-A025-4849339C75E2}" type="parTrans" cxnId="{E1EDA664-B20E-4000-88EC-F52CFF16EBEA}">
      <dgm:prSet/>
      <dgm:spPr/>
      <dgm:t>
        <a:bodyPr/>
        <a:lstStyle/>
        <a:p>
          <a:endParaRPr lang="en-US" sz="2000" b="0"/>
        </a:p>
      </dgm:t>
    </dgm:pt>
    <dgm:pt modelId="{5D421CFB-BC6B-4F97-82C3-AD6320DECCBD}" type="sibTrans" cxnId="{E1EDA664-B20E-4000-88EC-F52CFF16EBEA}">
      <dgm:prSet/>
      <dgm:spPr/>
      <dgm:t>
        <a:bodyPr/>
        <a:lstStyle/>
        <a:p>
          <a:endParaRPr lang="en-US" sz="2000" b="0"/>
        </a:p>
      </dgm:t>
    </dgm:pt>
    <dgm:pt modelId="{25F33030-96FD-4456-AAB8-AFEA5881EFC7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000" b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Références</a:t>
          </a:r>
          <a:endParaRPr lang="fr-FR" sz="2000" b="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37C0A5B8-72FD-4074-A040-E8D9FB94A38F}" type="parTrans" cxnId="{27F0E88F-7808-4E84-8889-4C573B9A55C7}">
      <dgm:prSet/>
      <dgm:spPr/>
      <dgm:t>
        <a:bodyPr/>
        <a:lstStyle/>
        <a:p>
          <a:endParaRPr lang="en-US" sz="2000" b="0"/>
        </a:p>
      </dgm:t>
    </dgm:pt>
    <dgm:pt modelId="{C622B4F1-AC4E-4A28-A1E6-EFDF18185D60}" type="sibTrans" cxnId="{27F0E88F-7808-4E84-8889-4C573B9A55C7}">
      <dgm:prSet/>
      <dgm:spPr/>
      <dgm:t>
        <a:bodyPr/>
        <a:lstStyle/>
        <a:p>
          <a:endParaRPr lang="en-US" sz="2000" b="0"/>
        </a:p>
      </dgm:t>
    </dgm:pt>
    <dgm:pt modelId="{0B9592C7-1FCC-4468-A94B-CBD5885D592A}" type="pres">
      <dgm:prSet presAssocID="{53AB6E99-7212-4FC3-9094-F6743F0CC7B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76BE24-67FD-4B06-AE1F-DF6AF25872B4}" type="pres">
      <dgm:prSet presAssocID="{1D636A2B-0767-4E6D-9000-015BB600B67C}" presName="composite" presStyleCnt="0"/>
      <dgm:spPr/>
    </dgm:pt>
    <dgm:pt modelId="{0F29E3B1-7C9D-49D9-A66E-909C6EEB489F}" type="pres">
      <dgm:prSet presAssocID="{1D636A2B-0767-4E6D-9000-015BB600B67C}" presName="imgShp" presStyleLbl="fgImgPlace1" presStyleIdx="0" presStyleCnt="8"/>
      <dgm:spPr>
        <a:solidFill>
          <a:srgbClr val="FCB0A6"/>
        </a:solidFill>
      </dgm:spPr>
    </dgm:pt>
    <dgm:pt modelId="{D563804F-F40C-4464-B2ED-B134333AF618}" type="pres">
      <dgm:prSet presAssocID="{1D636A2B-0767-4E6D-9000-015BB600B67C}" presName="txShp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0149E-BDE4-4080-9049-5ED3F15078B6}" type="pres">
      <dgm:prSet presAssocID="{A0EF1539-8621-4C6F-83B8-038E1729AF21}" presName="spacing" presStyleCnt="0"/>
      <dgm:spPr/>
    </dgm:pt>
    <dgm:pt modelId="{4CB5ABCD-AA6B-440A-B7B5-611F58332ADC}" type="pres">
      <dgm:prSet presAssocID="{78C8134A-ECA2-4419-98E4-2AA1A42CFFC9}" presName="composite" presStyleCnt="0"/>
      <dgm:spPr/>
    </dgm:pt>
    <dgm:pt modelId="{DFE66B12-49A6-451B-88B7-9E02FAE084D0}" type="pres">
      <dgm:prSet presAssocID="{78C8134A-ECA2-4419-98E4-2AA1A42CFFC9}" presName="imgShp" presStyleLbl="fgImgPlace1" presStyleIdx="1" presStyleCnt="8"/>
      <dgm:spPr>
        <a:solidFill>
          <a:srgbClr val="FCB0A6"/>
        </a:solidFill>
      </dgm:spPr>
    </dgm:pt>
    <dgm:pt modelId="{62A16686-FC10-4E8E-B966-391C8B2988A2}" type="pres">
      <dgm:prSet presAssocID="{78C8134A-ECA2-4419-98E4-2AA1A42CFFC9}" presName="txShp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8C6BD-F04C-4105-A95E-6716E255B7E9}" type="pres">
      <dgm:prSet presAssocID="{F7BE2A41-32A6-47A7-A4E7-5FE7E9C66D74}" presName="spacing" presStyleCnt="0"/>
      <dgm:spPr/>
    </dgm:pt>
    <dgm:pt modelId="{2B4C1830-F5EC-4CA7-9EF0-F32ACAEAC6A9}" type="pres">
      <dgm:prSet presAssocID="{F23A16C1-2644-4475-B06A-DEE858A11572}" presName="composite" presStyleCnt="0"/>
      <dgm:spPr/>
    </dgm:pt>
    <dgm:pt modelId="{1C06D572-24A7-4688-8286-8FCDE53D10B1}" type="pres">
      <dgm:prSet presAssocID="{F23A16C1-2644-4475-B06A-DEE858A11572}" presName="imgShp" presStyleLbl="fgImgPlace1" presStyleIdx="2" presStyleCnt="8"/>
      <dgm:spPr>
        <a:solidFill>
          <a:srgbClr val="FCB0A6"/>
        </a:solidFill>
      </dgm:spPr>
    </dgm:pt>
    <dgm:pt modelId="{DCB1C9C9-9FA2-4F1F-BEA8-FC906B32EE15}" type="pres">
      <dgm:prSet presAssocID="{F23A16C1-2644-4475-B06A-DEE858A11572}" presName="txShp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ED8EC-025C-40A2-BC14-A35A7E42AD4E}" type="pres">
      <dgm:prSet presAssocID="{DE336B24-92A3-4174-9136-43DA6A3EE7AD}" presName="spacing" presStyleCnt="0"/>
      <dgm:spPr/>
    </dgm:pt>
    <dgm:pt modelId="{BAE2313D-43F4-43BA-9941-BE4C5841155C}" type="pres">
      <dgm:prSet presAssocID="{EF6DC157-A48E-4EF5-A31C-13E1433F5466}" presName="composite" presStyleCnt="0"/>
      <dgm:spPr/>
    </dgm:pt>
    <dgm:pt modelId="{CF504592-2C49-45AB-8FB7-30D7EE5DA4C3}" type="pres">
      <dgm:prSet presAssocID="{EF6DC157-A48E-4EF5-A31C-13E1433F5466}" presName="imgShp" presStyleLbl="fgImgPlace1" presStyleIdx="3" presStyleCnt="8"/>
      <dgm:spPr>
        <a:solidFill>
          <a:srgbClr val="FCB0A6"/>
        </a:solidFill>
      </dgm:spPr>
    </dgm:pt>
    <dgm:pt modelId="{C8DF6A4C-B429-4B5E-8A64-F67597E64B31}" type="pres">
      <dgm:prSet presAssocID="{EF6DC157-A48E-4EF5-A31C-13E1433F5466}" presName="txShp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77932A-7694-44AB-8EB9-50DB8518C11E}" type="pres">
      <dgm:prSet presAssocID="{90DF54D6-8130-45B6-B383-0438CCAEE051}" presName="spacing" presStyleCnt="0"/>
      <dgm:spPr/>
    </dgm:pt>
    <dgm:pt modelId="{541E1F63-11BC-4349-AF42-E3EEA5B21F5E}" type="pres">
      <dgm:prSet presAssocID="{5C94A2C1-A701-4C0C-8E2D-A11727E53FD1}" presName="composite" presStyleCnt="0"/>
      <dgm:spPr/>
    </dgm:pt>
    <dgm:pt modelId="{1F5AA9AE-C6A6-429F-B890-61E0808B739A}" type="pres">
      <dgm:prSet presAssocID="{5C94A2C1-A701-4C0C-8E2D-A11727E53FD1}" presName="imgShp" presStyleLbl="fgImgPlace1" presStyleIdx="4" presStyleCnt="8"/>
      <dgm:spPr>
        <a:solidFill>
          <a:srgbClr val="FCB0A6"/>
        </a:solidFill>
      </dgm:spPr>
    </dgm:pt>
    <dgm:pt modelId="{59DADA21-4ABF-4F0F-8472-B20A0ACD455C}" type="pres">
      <dgm:prSet presAssocID="{5C94A2C1-A701-4C0C-8E2D-A11727E53FD1}" presName="txShp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23BEE7-AF90-465C-A64C-D0135E29BEEC}" type="pres">
      <dgm:prSet presAssocID="{5D421CFB-BC6B-4F97-82C3-AD6320DECCBD}" presName="spacing" presStyleCnt="0"/>
      <dgm:spPr/>
    </dgm:pt>
    <dgm:pt modelId="{10EE83B4-5B7D-4693-93F9-FEFBA101E1F4}" type="pres">
      <dgm:prSet presAssocID="{1150ADD2-C509-4E55-B63B-AACF32F97810}" presName="composite" presStyleCnt="0"/>
      <dgm:spPr/>
    </dgm:pt>
    <dgm:pt modelId="{E986C468-FDF3-4789-8388-326A406F0A37}" type="pres">
      <dgm:prSet presAssocID="{1150ADD2-C509-4E55-B63B-AACF32F97810}" presName="imgShp" presStyleLbl="fgImgPlace1" presStyleIdx="5" presStyleCnt="8"/>
      <dgm:spPr>
        <a:solidFill>
          <a:srgbClr val="FCB0A6"/>
        </a:solidFill>
      </dgm:spPr>
    </dgm:pt>
    <dgm:pt modelId="{6B71228A-58BA-446B-9121-F57E666BBCE8}" type="pres">
      <dgm:prSet presAssocID="{1150ADD2-C509-4E55-B63B-AACF32F97810}" presName="txShp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EAF6E-C52D-42C4-8F9E-6851CDB6F4F2}" type="pres">
      <dgm:prSet presAssocID="{F9601507-0E1D-4105-BBE2-79DC98BF43B6}" presName="spacing" presStyleCnt="0"/>
      <dgm:spPr/>
    </dgm:pt>
    <dgm:pt modelId="{B2746D89-DF0C-4A54-9951-B0ABAE32C041}" type="pres">
      <dgm:prSet presAssocID="{8397A5A6-5A79-4D3F-BA6C-457E10DAB9CE}" presName="composite" presStyleCnt="0"/>
      <dgm:spPr/>
    </dgm:pt>
    <dgm:pt modelId="{AF14B70D-192B-4477-AE2C-976E8866235A}" type="pres">
      <dgm:prSet presAssocID="{8397A5A6-5A79-4D3F-BA6C-457E10DAB9CE}" presName="imgShp" presStyleLbl="fgImgPlace1" presStyleIdx="6" presStyleCnt="8"/>
      <dgm:spPr>
        <a:solidFill>
          <a:srgbClr val="FCB0A6"/>
        </a:solidFill>
      </dgm:spPr>
    </dgm:pt>
    <dgm:pt modelId="{FAF2BDBE-415F-4E69-B0EF-5E60D7D05D95}" type="pres">
      <dgm:prSet presAssocID="{8397A5A6-5A79-4D3F-BA6C-457E10DAB9CE}" presName="txShp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49805-FDE9-4575-8CFC-539C369839A8}" type="pres">
      <dgm:prSet presAssocID="{C329D050-C4E4-41E2-86A3-9A405F87B73C}" presName="spacing" presStyleCnt="0"/>
      <dgm:spPr/>
    </dgm:pt>
    <dgm:pt modelId="{C59A113A-678A-4084-BDE8-D482F9119CD5}" type="pres">
      <dgm:prSet presAssocID="{25F33030-96FD-4456-AAB8-AFEA5881EFC7}" presName="composite" presStyleCnt="0"/>
      <dgm:spPr/>
    </dgm:pt>
    <dgm:pt modelId="{DC2DF447-7BAD-4D85-BDBB-8AE40949B585}" type="pres">
      <dgm:prSet presAssocID="{25F33030-96FD-4456-AAB8-AFEA5881EFC7}" presName="imgShp" presStyleLbl="fgImgPlace1" presStyleIdx="7" presStyleCnt="8"/>
      <dgm:spPr>
        <a:solidFill>
          <a:srgbClr val="FCB0A6"/>
        </a:solidFill>
      </dgm:spPr>
    </dgm:pt>
    <dgm:pt modelId="{CB9069B8-26CB-4A80-B630-B6940C253CA5}" type="pres">
      <dgm:prSet presAssocID="{25F33030-96FD-4456-AAB8-AFEA5881EFC7}" presName="txShp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B918BF-BDF8-4A30-A20A-E6F624DF9C08}" srcId="{53AB6E99-7212-4FC3-9094-F6743F0CC7BE}" destId="{8397A5A6-5A79-4D3F-BA6C-457E10DAB9CE}" srcOrd="6" destOrd="0" parTransId="{815C04A3-BACE-4ABA-A373-C0BE788EFCB6}" sibTransId="{C329D050-C4E4-41E2-86A3-9A405F87B73C}"/>
    <dgm:cxn modelId="{337444FF-5672-47A6-BD31-269310278711}" type="presOf" srcId="{25F33030-96FD-4456-AAB8-AFEA5881EFC7}" destId="{CB9069B8-26CB-4A80-B630-B6940C253CA5}" srcOrd="0" destOrd="0" presId="urn:microsoft.com/office/officeart/2005/8/layout/vList3"/>
    <dgm:cxn modelId="{C612FE02-B187-4FA1-B705-A438505337AD}" type="presOf" srcId="{53AB6E99-7212-4FC3-9094-F6743F0CC7BE}" destId="{0B9592C7-1FCC-4468-A94B-CBD5885D592A}" srcOrd="0" destOrd="0" presId="urn:microsoft.com/office/officeart/2005/8/layout/vList3"/>
    <dgm:cxn modelId="{FEEFEB6C-8CAA-4D35-8F3E-1038869B5B67}" srcId="{53AB6E99-7212-4FC3-9094-F6743F0CC7BE}" destId="{1D636A2B-0767-4E6D-9000-015BB600B67C}" srcOrd="0" destOrd="0" parTransId="{B7AA222C-973C-4F09-8801-D0226D1255E1}" sibTransId="{A0EF1539-8621-4C6F-83B8-038E1729AF21}"/>
    <dgm:cxn modelId="{54B5D31C-A531-488C-9314-C2E10A097491}" srcId="{53AB6E99-7212-4FC3-9094-F6743F0CC7BE}" destId="{EF6DC157-A48E-4EF5-A31C-13E1433F5466}" srcOrd="3" destOrd="0" parTransId="{0CF694E7-BFE2-4BCA-819C-79E4E3F22C55}" sibTransId="{90DF54D6-8130-45B6-B383-0438CCAEE051}"/>
    <dgm:cxn modelId="{7CE5D1CE-299B-4616-A7D4-88FD493CA08F}" type="presOf" srcId="{F23A16C1-2644-4475-B06A-DEE858A11572}" destId="{DCB1C9C9-9FA2-4F1F-BEA8-FC906B32EE15}" srcOrd="0" destOrd="0" presId="urn:microsoft.com/office/officeart/2005/8/layout/vList3"/>
    <dgm:cxn modelId="{1A6B5A55-6454-4F2B-9130-3004C9E02C2C}" type="presOf" srcId="{5C94A2C1-A701-4C0C-8E2D-A11727E53FD1}" destId="{59DADA21-4ABF-4F0F-8472-B20A0ACD455C}" srcOrd="0" destOrd="0" presId="urn:microsoft.com/office/officeart/2005/8/layout/vList3"/>
    <dgm:cxn modelId="{DBAE1E04-CCA9-4AB6-990B-645A00B05944}" type="presOf" srcId="{EF6DC157-A48E-4EF5-A31C-13E1433F5466}" destId="{C8DF6A4C-B429-4B5E-8A64-F67597E64B31}" srcOrd="0" destOrd="0" presId="urn:microsoft.com/office/officeart/2005/8/layout/vList3"/>
    <dgm:cxn modelId="{F285012A-AF9F-4989-825F-8C94646212FA}" type="presOf" srcId="{1150ADD2-C509-4E55-B63B-AACF32F97810}" destId="{6B71228A-58BA-446B-9121-F57E666BBCE8}" srcOrd="0" destOrd="0" presId="urn:microsoft.com/office/officeart/2005/8/layout/vList3"/>
    <dgm:cxn modelId="{27F0E88F-7808-4E84-8889-4C573B9A55C7}" srcId="{53AB6E99-7212-4FC3-9094-F6743F0CC7BE}" destId="{25F33030-96FD-4456-AAB8-AFEA5881EFC7}" srcOrd="7" destOrd="0" parTransId="{37C0A5B8-72FD-4074-A040-E8D9FB94A38F}" sibTransId="{C622B4F1-AC4E-4A28-A1E6-EFDF18185D60}"/>
    <dgm:cxn modelId="{2AB83D6B-E49A-43E3-8DE3-F4AC456320AF}" srcId="{53AB6E99-7212-4FC3-9094-F6743F0CC7BE}" destId="{1150ADD2-C509-4E55-B63B-AACF32F97810}" srcOrd="5" destOrd="0" parTransId="{27008D59-15E0-44F5-87AB-EA86114A6408}" sibTransId="{F9601507-0E1D-4105-BBE2-79DC98BF43B6}"/>
    <dgm:cxn modelId="{497BC020-B4CC-4D53-90E9-ECDD7CF9AD01}" type="presOf" srcId="{1D636A2B-0767-4E6D-9000-015BB600B67C}" destId="{D563804F-F40C-4464-B2ED-B134333AF618}" srcOrd="0" destOrd="0" presId="urn:microsoft.com/office/officeart/2005/8/layout/vList3"/>
    <dgm:cxn modelId="{B8D3F58C-D656-406F-8D2A-D3E0AE787D6E}" type="presOf" srcId="{78C8134A-ECA2-4419-98E4-2AA1A42CFFC9}" destId="{62A16686-FC10-4E8E-B966-391C8B2988A2}" srcOrd="0" destOrd="0" presId="urn:microsoft.com/office/officeart/2005/8/layout/vList3"/>
    <dgm:cxn modelId="{E64DF974-65D9-4056-AD0C-9DB600EDF37C}" type="presOf" srcId="{8397A5A6-5A79-4D3F-BA6C-457E10DAB9CE}" destId="{FAF2BDBE-415F-4E69-B0EF-5E60D7D05D95}" srcOrd="0" destOrd="0" presId="urn:microsoft.com/office/officeart/2005/8/layout/vList3"/>
    <dgm:cxn modelId="{E1EDA664-B20E-4000-88EC-F52CFF16EBEA}" srcId="{53AB6E99-7212-4FC3-9094-F6743F0CC7BE}" destId="{5C94A2C1-A701-4C0C-8E2D-A11727E53FD1}" srcOrd="4" destOrd="0" parTransId="{2C41BD98-278B-4E2F-A025-4849339C75E2}" sibTransId="{5D421CFB-BC6B-4F97-82C3-AD6320DECCBD}"/>
    <dgm:cxn modelId="{DEE6A777-D001-47FE-B919-F8BD06A590CE}" srcId="{53AB6E99-7212-4FC3-9094-F6743F0CC7BE}" destId="{F23A16C1-2644-4475-B06A-DEE858A11572}" srcOrd="2" destOrd="0" parTransId="{2AE41DD2-93F6-4D40-8634-1387C04CCB4B}" sibTransId="{DE336B24-92A3-4174-9136-43DA6A3EE7AD}"/>
    <dgm:cxn modelId="{C661A50D-E728-4B1E-84DB-41A92F32E384}" srcId="{53AB6E99-7212-4FC3-9094-F6743F0CC7BE}" destId="{78C8134A-ECA2-4419-98E4-2AA1A42CFFC9}" srcOrd="1" destOrd="0" parTransId="{47C29E89-5EF9-4F5A-BA4F-CFB466268A8A}" sibTransId="{F7BE2A41-32A6-47A7-A4E7-5FE7E9C66D74}"/>
    <dgm:cxn modelId="{4AE8B1C5-A3A4-40D0-A141-5E5ACAF24E43}" type="presParOf" srcId="{0B9592C7-1FCC-4468-A94B-CBD5885D592A}" destId="{CE76BE24-67FD-4B06-AE1F-DF6AF25872B4}" srcOrd="0" destOrd="0" presId="urn:microsoft.com/office/officeart/2005/8/layout/vList3"/>
    <dgm:cxn modelId="{21DA3578-EFB7-4926-ACAC-808760A1428F}" type="presParOf" srcId="{CE76BE24-67FD-4B06-AE1F-DF6AF25872B4}" destId="{0F29E3B1-7C9D-49D9-A66E-909C6EEB489F}" srcOrd="0" destOrd="0" presId="urn:microsoft.com/office/officeart/2005/8/layout/vList3"/>
    <dgm:cxn modelId="{EC308A8E-F124-4F28-BE07-9C4530528E4E}" type="presParOf" srcId="{CE76BE24-67FD-4B06-AE1F-DF6AF25872B4}" destId="{D563804F-F40C-4464-B2ED-B134333AF618}" srcOrd="1" destOrd="0" presId="urn:microsoft.com/office/officeart/2005/8/layout/vList3"/>
    <dgm:cxn modelId="{1BEF5791-B56F-47AD-8122-4E2C80CD4680}" type="presParOf" srcId="{0B9592C7-1FCC-4468-A94B-CBD5885D592A}" destId="{6130149E-BDE4-4080-9049-5ED3F15078B6}" srcOrd="1" destOrd="0" presId="urn:microsoft.com/office/officeart/2005/8/layout/vList3"/>
    <dgm:cxn modelId="{3427F372-387D-4C55-8E6C-CD8AED39655C}" type="presParOf" srcId="{0B9592C7-1FCC-4468-A94B-CBD5885D592A}" destId="{4CB5ABCD-AA6B-440A-B7B5-611F58332ADC}" srcOrd="2" destOrd="0" presId="urn:microsoft.com/office/officeart/2005/8/layout/vList3"/>
    <dgm:cxn modelId="{848BBB8E-A9C1-43EE-A3B5-DE26111F71AA}" type="presParOf" srcId="{4CB5ABCD-AA6B-440A-B7B5-611F58332ADC}" destId="{DFE66B12-49A6-451B-88B7-9E02FAE084D0}" srcOrd="0" destOrd="0" presId="urn:microsoft.com/office/officeart/2005/8/layout/vList3"/>
    <dgm:cxn modelId="{1B2E2EAE-0C72-4068-88FE-BCDD29223C2F}" type="presParOf" srcId="{4CB5ABCD-AA6B-440A-B7B5-611F58332ADC}" destId="{62A16686-FC10-4E8E-B966-391C8B2988A2}" srcOrd="1" destOrd="0" presId="urn:microsoft.com/office/officeart/2005/8/layout/vList3"/>
    <dgm:cxn modelId="{6FAA7514-7BDD-419A-8B89-40979BADE63F}" type="presParOf" srcId="{0B9592C7-1FCC-4468-A94B-CBD5885D592A}" destId="{3788C6BD-F04C-4105-A95E-6716E255B7E9}" srcOrd="3" destOrd="0" presId="urn:microsoft.com/office/officeart/2005/8/layout/vList3"/>
    <dgm:cxn modelId="{176F8AB4-8E1A-4B2D-9740-6B1C7243C49D}" type="presParOf" srcId="{0B9592C7-1FCC-4468-A94B-CBD5885D592A}" destId="{2B4C1830-F5EC-4CA7-9EF0-F32ACAEAC6A9}" srcOrd="4" destOrd="0" presId="urn:microsoft.com/office/officeart/2005/8/layout/vList3"/>
    <dgm:cxn modelId="{22AA4BF9-8F2B-4564-989C-664A55983F10}" type="presParOf" srcId="{2B4C1830-F5EC-4CA7-9EF0-F32ACAEAC6A9}" destId="{1C06D572-24A7-4688-8286-8FCDE53D10B1}" srcOrd="0" destOrd="0" presId="urn:microsoft.com/office/officeart/2005/8/layout/vList3"/>
    <dgm:cxn modelId="{AB3A3CE8-54EF-448E-ABBA-97D8BED7C5F6}" type="presParOf" srcId="{2B4C1830-F5EC-4CA7-9EF0-F32ACAEAC6A9}" destId="{DCB1C9C9-9FA2-4F1F-BEA8-FC906B32EE15}" srcOrd="1" destOrd="0" presId="urn:microsoft.com/office/officeart/2005/8/layout/vList3"/>
    <dgm:cxn modelId="{6C6D5760-9BE6-4508-8C4A-B24D1A559FAC}" type="presParOf" srcId="{0B9592C7-1FCC-4468-A94B-CBD5885D592A}" destId="{6F2ED8EC-025C-40A2-BC14-A35A7E42AD4E}" srcOrd="5" destOrd="0" presId="urn:microsoft.com/office/officeart/2005/8/layout/vList3"/>
    <dgm:cxn modelId="{98738903-DA8F-49F6-A66C-00AEAED46D96}" type="presParOf" srcId="{0B9592C7-1FCC-4468-A94B-CBD5885D592A}" destId="{BAE2313D-43F4-43BA-9941-BE4C5841155C}" srcOrd="6" destOrd="0" presId="urn:microsoft.com/office/officeart/2005/8/layout/vList3"/>
    <dgm:cxn modelId="{91054A98-23E9-415C-8BB8-70273DAA2A34}" type="presParOf" srcId="{BAE2313D-43F4-43BA-9941-BE4C5841155C}" destId="{CF504592-2C49-45AB-8FB7-30D7EE5DA4C3}" srcOrd="0" destOrd="0" presId="urn:microsoft.com/office/officeart/2005/8/layout/vList3"/>
    <dgm:cxn modelId="{612CD9C7-DC5B-41E8-9749-1841C617A2BD}" type="presParOf" srcId="{BAE2313D-43F4-43BA-9941-BE4C5841155C}" destId="{C8DF6A4C-B429-4B5E-8A64-F67597E64B31}" srcOrd="1" destOrd="0" presId="urn:microsoft.com/office/officeart/2005/8/layout/vList3"/>
    <dgm:cxn modelId="{7C60EDA5-F3DE-4C17-910E-56A2B459FD2F}" type="presParOf" srcId="{0B9592C7-1FCC-4468-A94B-CBD5885D592A}" destId="{1A77932A-7694-44AB-8EB9-50DB8518C11E}" srcOrd="7" destOrd="0" presId="urn:microsoft.com/office/officeart/2005/8/layout/vList3"/>
    <dgm:cxn modelId="{FE1CE031-6676-4CFC-BD24-720A2A9F408D}" type="presParOf" srcId="{0B9592C7-1FCC-4468-A94B-CBD5885D592A}" destId="{541E1F63-11BC-4349-AF42-E3EEA5B21F5E}" srcOrd="8" destOrd="0" presId="urn:microsoft.com/office/officeart/2005/8/layout/vList3"/>
    <dgm:cxn modelId="{F20CD861-20BF-41F8-95BF-5521AB8653C1}" type="presParOf" srcId="{541E1F63-11BC-4349-AF42-E3EEA5B21F5E}" destId="{1F5AA9AE-C6A6-429F-B890-61E0808B739A}" srcOrd="0" destOrd="0" presId="urn:microsoft.com/office/officeart/2005/8/layout/vList3"/>
    <dgm:cxn modelId="{3D5FD3C5-9D30-470C-BEA0-739703A26E5B}" type="presParOf" srcId="{541E1F63-11BC-4349-AF42-E3EEA5B21F5E}" destId="{59DADA21-4ABF-4F0F-8472-B20A0ACD455C}" srcOrd="1" destOrd="0" presId="urn:microsoft.com/office/officeart/2005/8/layout/vList3"/>
    <dgm:cxn modelId="{C1F55603-122D-4C04-85A1-9CEBF1129266}" type="presParOf" srcId="{0B9592C7-1FCC-4468-A94B-CBD5885D592A}" destId="{7723BEE7-AF90-465C-A64C-D0135E29BEEC}" srcOrd="9" destOrd="0" presId="urn:microsoft.com/office/officeart/2005/8/layout/vList3"/>
    <dgm:cxn modelId="{4C489278-B0EB-461F-AEF0-150CF20D7BAC}" type="presParOf" srcId="{0B9592C7-1FCC-4468-A94B-CBD5885D592A}" destId="{10EE83B4-5B7D-4693-93F9-FEFBA101E1F4}" srcOrd="10" destOrd="0" presId="urn:microsoft.com/office/officeart/2005/8/layout/vList3"/>
    <dgm:cxn modelId="{3013F7C0-F131-4601-A30C-2FFA2803426B}" type="presParOf" srcId="{10EE83B4-5B7D-4693-93F9-FEFBA101E1F4}" destId="{E986C468-FDF3-4789-8388-326A406F0A37}" srcOrd="0" destOrd="0" presId="urn:microsoft.com/office/officeart/2005/8/layout/vList3"/>
    <dgm:cxn modelId="{AC59A791-571C-46D7-AE51-8F253FB9AB08}" type="presParOf" srcId="{10EE83B4-5B7D-4693-93F9-FEFBA101E1F4}" destId="{6B71228A-58BA-446B-9121-F57E666BBCE8}" srcOrd="1" destOrd="0" presId="urn:microsoft.com/office/officeart/2005/8/layout/vList3"/>
    <dgm:cxn modelId="{A7E6700A-3FC3-4AB6-A98B-A60A4E200156}" type="presParOf" srcId="{0B9592C7-1FCC-4468-A94B-CBD5885D592A}" destId="{F75EAF6E-C52D-42C4-8F9E-6851CDB6F4F2}" srcOrd="11" destOrd="0" presId="urn:microsoft.com/office/officeart/2005/8/layout/vList3"/>
    <dgm:cxn modelId="{064B3332-46B7-4C42-A5F0-04097971C645}" type="presParOf" srcId="{0B9592C7-1FCC-4468-A94B-CBD5885D592A}" destId="{B2746D89-DF0C-4A54-9951-B0ABAE32C041}" srcOrd="12" destOrd="0" presId="urn:microsoft.com/office/officeart/2005/8/layout/vList3"/>
    <dgm:cxn modelId="{5BD9C908-DE74-4331-B645-B0411289D1E5}" type="presParOf" srcId="{B2746D89-DF0C-4A54-9951-B0ABAE32C041}" destId="{AF14B70D-192B-4477-AE2C-976E8866235A}" srcOrd="0" destOrd="0" presId="urn:microsoft.com/office/officeart/2005/8/layout/vList3"/>
    <dgm:cxn modelId="{3880CA45-C084-40B3-A138-4CEA89515C99}" type="presParOf" srcId="{B2746D89-DF0C-4A54-9951-B0ABAE32C041}" destId="{FAF2BDBE-415F-4E69-B0EF-5E60D7D05D95}" srcOrd="1" destOrd="0" presId="urn:microsoft.com/office/officeart/2005/8/layout/vList3"/>
    <dgm:cxn modelId="{CD289372-00F1-48BA-9C6D-BF7A52B8A2BB}" type="presParOf" srcId="{0B9592C7-1FCC-4468-A94B-CBD5885D592A}" destId="{0E149805-FDE9-4575-8CFC-539C369839A8}" srcOrd="13" destOrd="0" presId="urn:microsoft.com/office/officeart/2005/8/layout/vList3"/>
    <dgm:cxn modelId="{66E9C2C2-5677-4684-B724-446A85512423}" type="presParOf" srcId="{0B9592C7-1FCC-4468-A94B-CBD5885D592A}" destId="{C59A113A-678A-4084-BDE8-D482F9119CD5}" srcOrd="14" destOrd="0" presId="urn:microsoft.com/office/officeart/2005/8/layout/vList3"/>
    <dgm:cxn modelId="{B7DF4343-8F84-4800-B127-3E125527B675}" type="presParOf" srcId="{C59A113A-678A-4084-BDE8-D482F9119CD5}" destId="{DC2DF447-7BAD-4D85-BDBB-8AE40949B585}" srcOrd="0" destOrd="0" presId="urn:microsoft.com/office/officeart/2005/8/layout/vList3"/>
    <dgm:cxn modelId="{FE48D3D0-882C-4522-956B-50686447BA6A}" type="presParOf" srcId="{C59A113A-678A-4084-BDE8-D482F9119CD5}" destId="{CB9069B8-26CB-4A80-B630-B6940C253CA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3804F-F40C-4464-B2ED-B134333AF618}">
      <dsp:nvSpPr>
        <dsp:cNvPr id="0" name=""/>
        <dsp:cNvSpPr/>
      </dsp:nvSpPr>
      <dsp:spPr>
        <a:xfrm rot="10800000">
          <a:off x="1330160" y="705"/>
          <a:ext cx="4825052" cy="459310"/>
        </a:xfrm>
        <a:prstGeom prst="homePlate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543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Cycle </a:t>
          </a:r>
          <a:r>
            <a:rPr lang="fr-FR" sz="2000" b="0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de vie d’un objet </a:t>
          </a:r>
          <a:endParaRPr lang="fr-FR" sz="2000" b="0" kern="1200" dirty="0">
            <a:solidFill>
              <a:schemeClr val="bg1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10800000">
        <a:off x="1444987" y="705"/>
        <a:ext cx="4710225" cy="459310"/>
      </dsp:txXfrm>
    </dsp:sp>
    <dsp:sp modelId="{0F29E3B1-7C9D-49D9-A66E-909C6EEB489F}">
      <dsp:nvSpPr>
        <dsp:cNvPr id="0" name=""/>
        <dsp:cNvSpPr/>
      </dsp:nvSpPr>
      <dsp:spPr>
        <a:xfrm>
          <a:off x="1100505" y="705"/>
          <a:ext cx="459310" cy="459310"/>
        </a:xfrm>
        <a:prstGeom prst="ellipse">
          <a:avLst/>
        </a:prstGeom>
        <a:solidFill>
          <a:srgbClr val="FCB0A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2A16686-FC10-4E8E-B966-391C8B2988A2}">
      <dsp:nvSpPr>
        <dsp:cNvPr id="0" name=""/>
        <dsp:cNvSpPr/>
      </dsp:nvSpPr>
      <dsp:spPr>
        <a:xfrm rot="10800000">
          <a:off x="1330160" y="597123"/>
          <a:ext cx="4825052" cy="459310"/>
        </a:xfrm>
        <a:prstGeom prst="homePlate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543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Définition d’un constructeur</a:t>
          </a:r>
          <a:endParaRPr lang="fr-FR" sz="2000" b="0" kern="1200" dirty="0">
            <a:solidFill>
              <a:schemeClr val="bg1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10800000">
        <a:off x="1444987" y="597123"/>
        <a:ext cx="4710225" cy="459310"/>
      </dsp:txXfrm>
    </dsp:sp>
    <dsp:sp modelId="{DFE66B12-49A6-451B-88B7-9E02FAE084D0}">
      <dsp:nvSpPr>
        <dsp:cNvPr id="0" name=""/>
        <dsp:cNvSpPr/>
      </dsp:nvSpPr>
      <dsp:spPr>
        <a:xfrm>
          <a:off x="1100505" y="597123"/>
          <a:ext cx="459310" cy="459310"/>
        </a:xfrm>
        <a:prstGeom prst="ellipse">
          <a:avLst/>
        </a:prstGeom>
        <a:solidFill>
          <a:srgbClr val="FCB0A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CB1C9C9-9FA2-4F1F-BEA8-FC906B32EE15}">
      <dsp:nvSpPr>
        <dsp:cNvPr id="0" name=""/>
        <dsp:cNvSpPr/>
      </dsp:nvSpPr>
      <dsp:spPr>
        <a:xfrm rot="10800000">
          <a:off x="1330160" y="1193541"/>
          <a:ext cx="4825052" cy="459310"/>
        </a:xfrm>
        <a:prstGeom prst="homePlate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543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kern="120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Constructeur </a:t>
          </a:r>
          <a:r>
            <a:rPr lang="fr-FR" sz="2000" b="0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par défaut</a:t>
          </a:r>
          <a:endParaRPr lang="fr-FR" sz="2000" b="0" kern="120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 rot="10800000">
        <a:off x="1444987" y="1193541"/>
        <a:ext cx="4710225" cy="459310"/>
      </dsp:txXfrm>
    </dsp:sp>
    <dsp:sp modelId="{1C06D572-24A7-4688-8286-8FCDE53D10B1}">
      <dsp:nvSpPr>
        <dsp:cNvPr id="0" name=""/>
        <dsp:cNvSpPr/>
      </dsp:nvSpPr>
      <dsp:spPr>
        <a:xfrm>
          <a:off x="1100505" y="1193541"/>
          <a:ext cx="459310" cy="459310"/>
        </a:xfrm>
        <a:prstGeom prst="ellipse">
          <a:avLst/>
        </a:prstGeom>
        <a:solidFill>
          <a:srgbClr val="FCB0A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8DF6A4C-B429-4B5E-8A64-F67597E64B31}">
      <dsp:nvSpPr>
        <dsp:cNvPr id="0" name=""/>
        <dsp:cNvSpPr/>
      </dsp:nvSpPr>
      <dsp:spPr>
        <a:xfrm rot="10800000">
          <a:off x="1330160" y="1789959"/>
          <a:ext cx="4825052" cy="459310"/>
        </a:xfrm>
        <a:prstGeom prst="homePlate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543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kern="120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Constructeur paramétré</a:t>
          </a:r>
          <a:endParaRPr lang="fr-FR" sz="2000" b="0" kern="120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 rot="10800000">
        <a:off x="1444987" y="1789959"/>
        <a:ext cx="4710225" cy="459310"/>
      </dsp:txXfrm>
    </dsp:sp>
    <dsp:sp modelId="{CF504592-2C49-45AB-8FB7-30D7EE5DA4C3}">
      <dsp:nvSpPr>
        <dsp:cNvPr id="0" name=""/>
        <dsp:cNvSpPr/>
      </dsp:nvSpPr>
      <dsp:spPr>
        <a:xfrm>
          <a:off x="1100505" y="1789959"/>
          <a:ext cx="459310" cy="459310"/>
        </a:xfrm>
        <a:prstGeom prst="ellipse">
          <a:avLst/>
        </a:prstGeom>
        <a:solidFill>
          <a:srgbClr val="FCB0A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9DADA21-4ABF-4F0F-8472-B20A0ACD455C}">
      <dsp:nvSpPr>
        <dsp:cNvPr id="0" name=""/>
        <dsp:cNvSpPr/>
      </dsp:nvSpPr>
      <dsp:spPr>
        <a:xfrm rot="10800000">
          <a:off x="1330160" y="2386377"/>
          <a:ext cx="4825052" cy="459310"/>
        </a:xfrm>
        <a:prstGeom prst="homePlate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543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kern="120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Constructeur par copie</a:t>
          </a:r>
          <a:endParaRPr lang="fr-FR" sz="2000" b="0" kern="120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 rot="10800000">
        <a:off x="1444987" y="2386377"/>
        <a:ext cx="4710225" cy="459310"/>
      </dsp:txXfrm>
    </dsp:sp>
    <dsp:sp modelId="{1F5AA9AE-C6A6-429F-B890-61E0808B739A}">
      <dsp:nvSpPr>
        <dsp:cNvPr id="0" name=""/>
        <dsp:cNvSpPr/>
      </dsp:nvSpPr>
      <dsp:spPr>
        <a:xfrm>
          <a:off x="1100505" y="2386377"/>
          <a:ext cx="459310" cy="459310"/>
        </a:xfrm>
        <a:prstGeom prst="ellipse">
          <a:avLst/>
        </a:prstGeom>
        <a:solidFill>
          <a:srgbClr val="FCB0A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B71228A-58BA-446B-9121-F57E666BBCE8}">
      <dsp:nvSpPr>
        <dsp:cNvPr id="0" name=""/>
        <dsp:cNvSpPr/>
      </dsp:nvSpPr>
      <dsp:spPr>
        <a:xfrm rot="10800000">
          <a:off x="1330160" y="2982795"/>
          <a:ext cx="4825052" cy="459310"/>
        </a:xfrm>
        <a:prstGeom prst="homePlate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543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kern="120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Opérateur d’affectation</a:t>
          </a:r>
          <a:endParaRPr lang="fr-FR" sz="2000" b="0" kern="120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 rot="10800000">
        <a:off x="1444987" y="2982795"/>
        <a:ext cx="4710225" cy="459310"/>
      </dsp:txXfrm>
    </dsp:sp>
    <dsp:sp modelId="{E986C468-FDF3-4789-8388-326A406F0A37}">
      <dsp:nvSpPr>
        <dsp:cNvPr id="0" name=""/>
        <dsp:cNvSpPr/>
      </dsp:nvSpPr>
      <dsp:spPr>
        <a:xfrm>
          <a:off x="1100505" y="2982795"/>
          <a:ext cx="459310" cy="459310"/>
        </a:xfrm>
        <a:prstGeom prst="ellipse">
          <a:avLst/>
        </a:prstGeom>
        <a:solidFill>
          <a:srgbClr val="FCB0A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AF2BDBE-415F-4E69-B0EF-5E60D7D05D95}">
      <dsp:nvSpPr>
        <dsp:cNvPr id="0" name=""/>
        <dsp:cNvSpPr/>
      </dsp:nvSpPr>
      <dsp:spPr>
        <a:xfrm rot="10800000">
          <a:off x="1330160" y="3579213"/>
          <a:ext cx="4825052" cy="459310"/>
        </a:xfrm>
        <a:prstGeom prst="homePlate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543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kern="120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Destructeur </a:t>
          </a:r>
          <a:endParaRPr lang="fr-FR" sz="2000" b="0" kern="120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 rot="10800000">
        <a:off x="1444987" y="3579213"/>
        <a:ext cx="4710225" cy="459310"/>
      </dsp:txXfrm>
    </dsp:sp>
    <dsp:sp modelId="{AF14B70D-192B-4477-AE2C-976E8866235A}">
      <dsp:nvSpPr>
        <dsp:cNvPr id="0" name=""/>
        <dsp:cNvSpPr/>
      </dsp:nvSpPr>
      <dsp:spPr>
        <a:xfrm>
          <a:off x="1100505" y="3579213"/>
          <a:ext cx="459310" cy="459310"/>
        </a:xfrm>
        <a:prstGeom prst="ellipse">
          <a:avLst/>
        </a:prstGeom>
        <a:solidFill>
          <a:srgbClr val="FCB0A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B9069B8-26CB-4A80-B630-B6940C253CA5}">
      <dsp:nvSpPr>
        <dsp:cNvPr id="0" name=""/>
        <dsp:cNvSpPr/>
      </dsp:nvSpPr>
      <dsp:spPr>
        <a:xfrm rot="10800000">
          <a:off x="1330160" y="4175630"/>
          <a:ext cx="4825052" cy="459310"/>
        </a:xfrm>
        <a:prstGeom prst="homePlate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543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kern="120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Références</a:t>
          </a:r>
          <a:endParaRPr lang="fr-FR" sz="2000" b="0" kern="120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 rot="10800000">
        <a:off x="1444987" y="4175630"/>
        <a:ext cx="4710225" cy="459310"/>
      </dsp:txXfrm>
    </dsp:sp>
    <dsp:sp modelId="{DC2DF447-7BAD-4D85-BDBB-8AE40949B585}">
      <dsp:nvSpPr>
        <dsp:cNvPr id="0" name=""/>
        <dsp:cNvSpPr/>
      </dsp:nvSpPr>
      <dsp:spPr>
        <a:xfrm>
          <a:off x="1100505" y="4175630"/>
          <a:ext cx="459310" cy="459310"/>
        </a:xfrm>
        <a:prstGeom prst="ellipse">
          <a:avLst/>
        </a:prstGeom>
        <a:solidFill>
          <a:srgbClr val="FCB0A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7618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2116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646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2479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610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082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260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075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dd389d37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dd389d37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9dd389d37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0034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8639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809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457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6308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929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7194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099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58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29635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-1383069" y="2603347"/>
            <a:ext cx="12003741" cy="89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Chapitre 3 : Constructeurs / Destructeur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27585" y="3163190"/>
            <a:ext cx="8136904" cy="228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Arial"/>
              <a:buNone/>
            </a:pPr>
            <a:endParaRPr sz="818" b="1" i="0" u="none" strike="noStrike" cap="none" dirty="0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228600" marR="0" lvl="0" indent="-22860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Font typeface="Arial"/>
              <a:buNone/>
            </a:pPr>
            <a:endParaRPr sz="637" b="1" i="0" u="none" strike="noStrike" cap="none" dirty="0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228600" marR="0" lvl="0" indent="-22860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41"/>
              <a:buFont typeface="Times New Roman"/>
              <a:buNone/>
            </a:pPr>
            <a:r>
              <a:rPr lang="fr-FR" sz="1341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Niveau : 2A / 2P</a:t>
            </a:r>
            <a:endParaRPr sz="12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41"/>
              <a:buFont typeface="Times New Roman"/>
              <a:buNone/>
            </a:pPr>
            <a:r>
              <a:rPr lang="fr-FR" sz="1341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Equipe C++</a:t>
            </a:r>
            <a:endParaRPr dirty="0"/>
          </a:p>
          <a:p>
            <a:pPr marL="228600" marR="0" lvl="0" indent="-22860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41"/>
              <a:buFont typeface="Times New Roman"/>
              <a:buNone/>
            </a:pPr>
            <a:r>
              <a:rPr lang="fr-FR" sz="1341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Enseignante :</a:t>
            </a:r>
            <a:endParaRPr dirty="0"/>
          </a:p>
          <a:p>
            <a:pPr marL="228600" marR="0" lvl="0" indent="-22860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41"/>
              <a:buFont typeface="Calibri"/>
              <a:buNone/>
            </a:pPr>
            <a:endParaRPr sz="1341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Times New Roman"/>
              <a:buNone/>
            </a:pPr>
            <a:r>
              <a:rPr lang="fr-FR" sz="182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Mmes:</a:t>
            </a:r>
            <a:endParaRPr dirty="0"/>
          </a:p>
          <a:p>
            <a:pPr marL="228600" lvl="0" indent="-228600" algn="ctr">
              <a:lnSpc>
                <a:spcPct val="50000"/>
              </a:lnSpc>
              <a:spcBef>
                <a:spcPts val="1000"/>
              </a:spcBef>
              <a:buClr>
                <a:schemeClr val="dk1"/>
              </a:buClr>
              <a:buSzPts val="1820"/>
            </a:pPr>
            <a:r>
              <a:rPr lang="fr-FR" sz="182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Ines </a:t>
            </a:r>
            <a:r>
              <a:rPr lang="fr-FR" sz="182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 </a:t>
            </a:r>
            <a:r>
              <a:rPr lang="fr-FR" sz="1820" b="1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Hlima</a:t>
            </a:r>
            <a:r>
              <a:rPr lang="fr-FR" sz="182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&amp;&amp; Maroua </a:t>
            </a:r>
            <a:r>
              <a:rPr lang="fr-FR" sz="182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Douiri</a:t>
            </a:r>
            <a:r>
              <a:rPr lang="fr-FR" sz="182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2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17"/>
              <a:buFont typeface="Arial"/>
              <a:buNone/>
            </a:pPr>
            <a:endParaRPr sz="1341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ctr">
              <a:lnSpc>
                <a:spcPct val="50000"/>
              </a:lnSpc>
              <a:spcBef>
                <a:spcPts val="1000"/>
              </a:spcBef>
              <a:buClr>
                <a:schemeClr val="dk1"/>
              </a:buClr>
              <a:buSzPts val="1917"/>
            </a:pPr>
            <a:r>
              <a:rPr lang="fr-FR" sz="1341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Année universitaire :20</a:t>
            </a:r>
            <a:r>
              <a:rPr lang="fr-FR" sz="1341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r>
              <a:rPr lang="fr-FR" sz="1341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-202</a:t>
            </a:r>
            <a:r>
              <a:rPr lang="fr-FR" sz="1341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fr-FR" sz="1341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41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-FR"/>
              <a:t>  </a:t>
            </a:r>
            <a:endParaRPr/>
          </a:p>
        </p:txBody>
      </p:sp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0" y="1528482"/>
            <a:ext cx="9144000" cy="92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71450" lvl="0" indent="-1714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fr-FR" sz="20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fr-FR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Permet de créer un objet qui est une copie d’une autre instance de la même classe.</a:t>
            </a:r>
            <a:endParaRPr sz="2000" b="1" u="sng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CC"/>
              </a:buClr>
              <a:buSzPts val="2000"/>
              <a:buNone/>
            </a:pPr>
            <a:r>
              <a:rPr lang="fr-FR" sz="2000" dirty="0">
                <a:solidFill>
                  <a:srgbClr val="3300C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            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CC"/>
              </a:buClr>
              <a:buSzPts val="2000"/>
              <a:buNone/>
            </a:pPr>
            <a:r>
              <a:rPr lang="fr-FR" sz="2000" dirty="0">
                <a:solidFill>
                  <a:srgbClr val="33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Exemple 1:  Compte C1(12,200);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rgbClr val="33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1"/>
          <p:cNvSpPr txBox="1">
            <a:spLocks noGrp="1"/>
          </p:cNvSpPr>
          <p:nvPr>
            <p:ph type="sldNum" idx="12"/>
          </p:nvPr>
        </p:nvSpPr>
        <p:spPr>
          <a:xfrm>
            <a:off x="6872318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sp>
        <p:nvSpPr>
          <p:cNvPr id="201" name="Google Shape;201;p11"/>
          <p:cNvSpPr txBox="1"/>
          <p:nvPr/>
        </p:nvSpPr>
        <p:spPr>
          <a:xfrm>
            <a:off x="1259632" y="258541"/>
            <a:ext cx="6120680" cy="69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900" b="1" dirty="0" smtClean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Constructeur </a:t>
            </a:r>
            <a:r>
              <a:rPr lang="fr-FR" sz="3900" b="1" dirty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</a:t>
            </a:r>
            <a:r>
              <a:rPr lang="fr-FR" sz="3900" b="1" dirty="0" smtClean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copie(1/3)</a:t>
            </a:r>
            <a:endParaRPr sz="3900" b="1" dirty="0">
              <a:solidFill>
                <a:srgbClr val="D348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1763688" y="5953702"/>
            <a:ext cx="571504" cy="357190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1406350" y="2504825"/>
            <a:ext cx="259054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33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Compte C2(C1);  </a:t>
            </a:r>
            <a:endParaRPr sz="1800" dirty="0">
              <a:solidFill>
                <a:srgbClr val="33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33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Compte C2=C1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2518775" y="5963804"/>
            <a:ext cx="41064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C’est l’opérateur d’affectation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1"/>
          <p:cNvSpPr txBox="1"/>
          <p:nvPr/>
        </p:nvSpPr>
        <p:spPr>
          <a:xfrm>
            <a:off x="214268" y="3886651"/>
            <a:ext cx="2588567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33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 2: </a:t>
            </a:r>
            <a:endParaRPr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33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Compte C1(12,200);</a:t>
            </a:r>
            <a:endParaRPr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33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Compte C2;</a:t>
            </a:r>
            <a:endParaRPr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33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C2=C1;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2;p11"/>
          <p:cNvSpPr/>
          <p:nvPr/>
        </p:nvSpPr>
        <p:spPr>
          <a:xfrm>
            <a:off x="4256431" y="3052168"/>
            <a:ext cx="571504" cy="357190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" name="Google Shape;205;p11"/>
          <p:cNvSpPr txBox="1"/>
          <p:nvPr/>
        </p:nvSpPr>
        <p:spPr>
          <a:xfrm>
            <a:off x="4898319" y="3024982"/>
            <a:ext cx="41064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C’est l’appel du constructeur de copie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ccolade fermante 1"/>
          <p:cNvSpPr/>
          <p:nvPr/>
        </p:nvSpPr>
        <p:spPr>
          <a:xfrm>
            <a:off x="3299791" y="2703443"/>
            <a:ext cx="427383" cy="11832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>
            <a:spLocks noGrp="1"/>
          </p:cNvSpPr>
          <p:nvPr>
            <p:ph type="body" idx="1"/>
          </p:nvPr>
        </p:nvSpPr>
        <p:spPr>
          <a:xfrm>
            <a:off x="628650" y="1825624"/>
            <a:ext cx="7886700" cy="462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fr-FR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Un constructeur de copie est automatiquement généré.(constructeur de copie </a:t>
            </a:r>
            <a:r>
              <a:rPr lang="fr-FR" sz="2400" dirty="0" smtClean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existe par </a:t>
            </a:r>
            <a:r>
              <a:rPr lang="fr-FR" sz="2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défaut).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fr-FR" sz="24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Le développeur de la classe peut redéfinir le comportement de ce constructeur.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90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171450" lvl="0" indent="-1714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Le constructeur de copie a deux prototypes possibles : 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90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/>
          </a:p>
          <a:p>
            <a:pPr marL="171450" lvl="0" indent="-1714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fr-FR" sz="2400" dirty="0">
                <a:solidFill>
                  <a:srgbClr val="0070C0"/>
                </a:solidFill>
              </a:rPr>
              <a:t>			</a:t>
            </a:r>
            <a:r>
              <a:rPr lang="fr-FR" sz="2400" dirty="0" err="1">
                <a:solidFill>
                  <a:srgbClr val="0070C0"/>
                </a:solidFill>
              </a:rPr>
              <a:t>NomClasse</a:t>
            </a:r>
            <a:r>
              <a:rPr lang="fr-FR" sz="2400" dirty="0">
                <a:solidFill>
                  <a:srgbClr val="0070C0"/>
                </a:solidFill>
              </a:rPr>
              <a:t> (</a:t>
            </a:r>
            <a:r>
              <a:rPr lang="fr-FR" sz="2400" dirty="0" err="1">
                <a:solidFill>
                  <a:srgbClr val="0070C0"/>
                </a:solidFill>
              </a:rPr>
              <a:t>NomClasse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>
                <a:solidFill>
                  <a:srgbClr val="FF0000"/>
                </a:solidFill>
              </a:rPr>
              <a:t>&amp;</a:t>
            </a:r>
            <a:r>
              <a:rPr lang="fr-FR" sz="2400" dirty="0">
                <a:solidFill>
                  <a:srgbClr val="0070C0"/>
                </a:solidFill>
              </a:rPr>
              <a:t>); </a:t>
            </a:r>
            <a:endParaRPr sz="2400" dirty="0">
              <a:solidFill>
                <a:srgbClr val="0070C0"/>
              </a:solidFill>
            </a:endParaRPr>
          </a:p>
          <a:p>
            <a:pPr marL="171450" lvl="0" indent="-1714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0070C0"/>
              </a:solidFill>
            </a:endParaRPr>
          </a:p>
          <a:p>
            <a:pPr marL="171450" lvl="0" indent="-1714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fr-FR" sz="2400" dirty="0">
                <a:solidFill>
                  <a:srgbClr val="0070C0"/>
                </a:solidFill>
              </a:rPr>
              <a:t>			</a:t>
            </a:r>
            <a:r>
              <a:rPr lang="fr-FR" sz="2400" dirty="0" err="1">
                <a:solidFill>
                  <a:srgbClr val="0070C0"/>
                </a:solidFill>
              </a:rPr>
              <a:t>NomClasse</a:t>
            </a:r>
            <a:r>
              <a:rPr lang="fr-FR" sz="2400" dirty="0">
                <a:solidFill>
                  <a:srgbClr val="0070C0"/>
                </a:solidFill>
              </a:rPr>
              <a:t> (</a:t>
            </a:r>
            <a:r>
              <a:rPr lang="fr-FR" sz="2400" dirty="0" err="1">
                <a:solidFill>
                  <a:srgbClr val="FF0000"/>
                </a:solidFill>
              </a:rPr>
              <a:t>const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NomClasse</a:t>
            </a:r>
            <a:r>
              <a:rPr lang="fr-FR" sz="2400" dirty="0">
                <a:solidFill>
                  <a:srgbClr val="0070C0"/>
                </a:solidFill>
              </a:rPr>
              <a:t>  </a:t>
            </a:r>
            <a:r>
              <a:rPr lang="fr-FR" sz="2400" dirty="0">
                <a:solidFill>
                  <a:srgbClr val="FF0000"/>
                </a:solidFill>
              </a:rPr>
              <a:t>&amp;</a:t>
            </a:r>
            <a:r>
              <a:rPr lang="fr-FR" sz="2400" dirty="0">
                <a:solidFill>
                  <a:srgbClr val="0070C0"/>
                </a:solidFill>
              </a:rPr>
              <a:t>);</a:t>
            </a:r>
            <a:endParaRPr sz="24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sp>
        <p:nvSpPr>
          <p:cNvPr id="212" name="Google Shape;212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sp>
        <p:nvSpPr>
          <p:cNvPr id="213" name="Google Shape;213;p12"/>
          <p:cNvSpPr txBox="1"/>
          <p:nvPr/>
        </p:nvSpPr>
        <p:spPr>
          <a:xfrm>
            <a:off x="1148251" y="558822"/>
            <a:ext cx="6120680" cy="69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900" b="1" dirty="0" smtClean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Constructeur </a:t>
            </a:r>
            <a:r>
              <a:rPr lang="fr-FR" sz="3900" b="1" dirty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</a:t>
            </a:r>
            <a:r>
              <a:rPr lang="fr-FR" sz="3900" b="1" dirty="0" smtClean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copie(2/3)</a:t>
            </a:r>
            <a:endParaRPr sz="3900" b="1" dirty="0">
              <a:solidFill>
                <a:srgbClr val="D348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sp>
        <p:nvSpPr>
          <p:cNvPr id="213" name="Google Shape;213;p12"/>
          <p:cNvSpPr txBox="1"/>
          <p:nvPr/>
        </p:nvSpPr>
        <p:spPr>
          <a:xfrm>
            <a:off x="979286" y="269322"/>
            <a:ext cx="6120680" cy="69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900" b="1" dirty="0" smtClean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Constructeur </a:t>
            </a:r>
            <a:r>
              <a:rPr lang="fr-FR" sz="3900" b="1" dirty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</a:t>
            </a:r>
            <a:r>
              <a:rPr lang="fr-FR" sz="3900" b="1" dirty="0" smtClean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copie(3/3)</a:t>
            </a:r>
            <a:endParaRPr sz="3900" b="1" dirty="0">
              <a:solidFill>
                <a:srgbClr val="D348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9" y="1269250"/>
            <a:ext cx="5857875" cy="3219450"/>
          </a:xfrm>
          <a:prstGeom prst="rect">
            <a:avLst/>
          </a:prstGeom>
        </p:spPr>
      </p:pic>
      <p:cxnSp>
        <p:nvCxnSpPr>
          <p:cNvPr id="15" name="Connecteur droit avec flèche 14"/>
          <p:cNvCxnSpPr/>
          <p:nvPr/>
        </p:nvCxnSpPr>
        <p:spPr>
          <a:xfrm flipH="1">
            <a:off x="2718322" y="1687351"/>
            <a:ext cx="914400" cy="64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190461" y="1557483"/>
            <a:ext cx="234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Constructeur par défaut</a:t>
            </a:r>
            <a:endParaRPr lang="fr-FR" dirty="0"/>
          </a:p>
        </p:txBody>
      </p:sp>
      <p:sp>
        <p:nvSpPr>
          <p:cNvPr id="17" name="Accolade fermante 16"/>
          <p:cNvSpPr/>
          <p:nvPr/>
        </p:nvSpPr>
        <p:spPr>
          <a:xfrm>
            <a:off x="3095699" y="3958673"/>
            <a:ext cx="168965" cy="4373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175522" y="3995977"/>
            <a:ext cx="234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get</a:t>
            </a:r>
            <a:r>
              <a:rPr lang="fr-FR" dirty="0" smtClean="0"/>
              <a:t>/set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66761" y="1233104"/>
            <a:ext cx="5857875" cy="31724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34" name="Groupe 33"/>
          <p:cNvGrpSpPr/>
          <p:nvPr/>
        </p:nvGrpSpPr>
        <p:grpSpPr>
          <a:xfrm>
            <a:off x="13740" y="3958673"/>
            <a:ext cx="7237964" cy="2846776"/>
            <a:chOff x="4363278" y="3186581"/>
            <a:chExt cx="7237964" cy="2846776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3278" y="3200093"/>
              <a:ext cx="7191375" cy="2733675"/>
            </a:xfrm>
            <a:prstGeom prst="rect">
              <a:avLst/>
            </a:prstGeom>
          </p:spPr>
        </p:pic>
        <p:grpSp>
          <p:nvGrpSpPr>
            <p:cNvPr id="31" name="Groupe 30"/>
            <p:cNvGrpSpPr/>
            <p:nvPr/>
          </p:nvGrpSpPr>
          <p:grpSpPr>
            <a:xfrm>
              <a:off x="4363278" y="3186581"/>
              <a:ext cx="7237964" cy="2846776"/>
              <a:chOff x="4049985" y="1112521"/>
              <a:chExt cx="7237964" cy="2846776"/>
            </a:xfrm>
          </p:grpSpPr>
          <p:sp>
            <p:nvSpPr>
              <p:cNvPr id="22" name="ZoneTexte 21"/>
              <p:cNvSpPr txBox="1"/>
              <p:nvPr/>
            </p:nvSpPr>
            <p:spPr>
              <a:xfrm>
                <a:off x="4049985" y="1112521"/>
                <a:ext cx="7237964" cy="28467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fr-FR" dirty="0"/>
              </a:p>
            </p:txBody>
          </p:sp>
          <p:cxnSp>
            <p:nvCxnSpPr>
              <p:cNvPr id="26" name="Connecteur droit avec flèche 25"/>
              <p:cNvCxnSpPr/>
              <p:nvPr/>
            </p:nvCxnSpPr>
            <p:spPr>
              <a:xfrm flipH="1">
                <a:off x="5890587" y="1832018"/>
                <a:ext cx="1089794" cy="3776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/>
              <p:cNvSpPr txBox="1"/>
              <p:nvPr/>
            </p:nvSpPr>
            <p:spPr>
              <a:xfrm>
                <a:off x="5938155" y="1612797"/>
                <a:ext cx="20077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Appel du </a:t>
                </a:r>
                <a:r>
                  <a:rPr lang="fr-FR" dirty="0" err="1" smtClean="0"/>
                  <a:t>ctor</a:t>
                </a:r>
                <a:r>
                  <a:rPr lang="fr-FR" dirty="0" smtClean="0"/>
                  <a:t> </a:t>
                </a:r>
              </a:p>
              <a:p>
                <a:r>
                  <a:rPr lang="fr-FR" dirty="0" smtClean="0"/>
                  <a:t>de copie</a:t>
                </a:r>
                <a:endParaRPr lang="fr-FR" dirty="0"/>
              </a:p>
            </p:txBody>
          </p:sp>
        </p:grpSp>
      </p:grpSp>
      <p:grpSp>
        <p:nvGrpSpPr>
          <p:cNvPr id="30" name="Groupe 29"/>
          <p:cNvGrpSpPr/>
          <p:nvPr/>
        </p:nvGrpSpPr>
        <p:grpSpPr>
          <a:xfrm>
            <a:off x="3654735" y="1060327"/>
            <a:ext cx="5542623" cy="3989730"/>
            <a:chOff x="1300580" y="2989710"/>
            <a:chExt cx="5542623" cy="3679757"/>
          </a:xfrm>
        </p:grpSpPr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7352" y="2989710"/>
              <a:ext cx="5525851" cy="3648075"/>
            </a:xfrm>
            <a:prstGeom prst="rect">
              <a:avLst/>
            </a:prstGeom>
          </p:spPr>
        </p:pic>
        <p:sp>
          <p:nvSpPr>
            <p:cNvPr id="29" name="ZoneTexte 28"/>
            <p:cNvSpPr txBox="1"/>
            <p:nvPr/>
          </p:nvSpPr>
          <p:spPr>
            <a:xfrm>
              <a:off x="1345616" y="6343782"/>
              <a:ext cx="2534479" cy="3256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1300580" y="5223040"/>
              <a:ext cx="2534479" cy="3256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</p:grpSp>
      <p:cxnSp>
        <p:nvCxnSpPr>
          <p:cNvPr id="38" name="Connecteur droit avec flèche 37"/>
          <p:cNvCxnSpPr/>
          <p:nvPr/>
        </p:nvCxnSpPr>
        <p:spPr>
          <a:xfrm flipH="1">
            <a:off x="1202635" y="1687351"/>
            <a:ext cx="651707" cy="17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741435" y="1449761"/>
            <a:ext cx="1089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Attribut dynamique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763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-FR"/>
              <a:t>  </a:t>
            </a:r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body" idx="1"/>
          </p:nvPr>
        </p:nvSpPr>
        <p:spPr>
          <a:xfrm>
            <a:off x="206543" y="4450730"/>
            <a:ext cx="8574356" cy="169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fr-FR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L’opérateur d’affectation (</a:t>
            </a:r>
            <a:r>
              <a:rPr lang="fr-FR" sz="2000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operator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=</a:t>
            </a:r>
            <a:r>
              <a:rPr lang="fr-FR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 permet d’affecter les membres de deux objets </a:t>
            </a:r>
            <a:r>
              <a:rPr lang="fr-FR" sz="2000" dirty="0" smtClean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compatibles, déjà </a:t>
            </a:r>
            <a:r>
              <a:rPr lang="fr-FR" sz="2000" dirty="0" smtClean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instanciés, </a:t>
            </a:r>
            <a:r>
              <a:rPr lang="fr-FR" sz="2000" dirty="0" smtClean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attribut par attribut. 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fr-FR" sz="2000" dirty="0" smtClean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Il </a:t>
            </a:r>
            <a:r>
              <a:rPr lang="fr-FR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est différent du constructeur de copie bien qu’ils ont </a:t>
            </a:r>
            <a:r>
              <a:rPr lang="fr-FR" sz="2000" dirty="0" smtClean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le même fonctionnement</a:t>
            </a:r>
            <a:r>
              <a:rPr lang="fr-FR" sz="2000" dirty="0" smtClean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Google Shape;22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  <p:pic>
        <p:nvPicPr>
          <p:cNvPr id="229" name="Google Shape;22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981" y="1591839"/>
            <a:ext cx="5989671" cy="20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4"/>
          <p:cNvSpPr/>
          <p:nvPr/>
        </p:nvSpPr>
        <p:spPr>
          <a:xfrm>
            <a:off x="4037924" y="2539427"/>
            <a:ext cx="911594" cy="576064"/>
          </a:xfrm>
          <a:prstGeom prst="rect">
            <a:avLst/>
          </a:prstGeom>
          <a:solidFill>
            <a:srgbClr val="D34817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None/>
            </a:pPr>
            <a:r>
              <a:rPr lang="fr-FR" sz="1800" b="0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2855.20</a:t>
            </a:r>
            <a:endParaRPr/>
          </a:p>
        </p:txBody>
      </p:sp>
      <p:cxnSp>
        <p:nvCxnSpPr>
          <p:cNvPr id="231" name="Google Shape;231;p14"/>
          <p:cNvCxnSpPr/>
          <p:nvPr/>
        </p:nvCxnSpPr>
        <p:spPr>
          <a:xfrm rot="10800000" flipH="1">
            <a:off x="5105641" y="2827459"/>
            <a:ext cx="1715109" cy="818"/>
          </a:xfrm>
          <a:prstGeom prst="straightConnector1">
            <a:avLst/>
          </a:prstGeom>
          <a:noFill/>
          <a:ln w="38100" cap="flat" cmpd="sng">
            <a:solidFill>
              <a:srgbClr val="D34817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5400000" algn="t" rotWithShape="0">
              <a:srgbClr val="000000">
                <a:alpha val="49803"/>
              </a:srgbClr>
            </a:outerShdw>
          </a:effectLst>
        </p:spPr>
      </p:cxnSp>
      <p:sp>
        <p:nvSpPr>
          <p:cNvPr id="232" name="Google Shape;232;p14"/>
          <p:cNvSpPr/>
          <p:nvPr/>
        </p:nvSpPr>
        <p:spPr>
          <a:xfrm>
            <a:off x="7020272" y="2564904"/>
            <a:ext cx="912674" cy="576064"/>
          </a:xfrm>
          <a:prstGeom prst="rect">
            <a:avLst/>
          </a:prstGeom>
          <a:solidFill>
            <a:srgbClr val="D34817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None/>
            </a:pPr>
            <a:r>
              <a:rPr lang="fr-FR" sz="1800" b="0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450.3</a:t>
            </a:r>
            <a:endParaRPr/>
          </a:p>
        </p:txBody>
      </p:sp>
      <p:sp>
        <p:nvSpPr>
          <p:cNvPr id="233" name="Google Shape;233;p14"/>
          <p:cNvSpPr txBox="1"/>
          <p:nvPr/>
        </p:nvSpPr>
        <p:spPr>
          <a:xfrm>
            <a:off x="4245712" y="2231972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234" name="Google Shape;234;p14"/>
          <p:cNvSpPr txBox="1"/>
          <p:nvPr/>
        </p:nvSpPr>
        <p:spPr>
          <a:xfrm>
            <a:off x="7404938" y="225688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235" name="Google Shape;235;p14"/>
          <p:cNvSpPr/>
          <p:nvPr/>
        </p:nvSpPr>
        <p:spPr>
          <a:xfrm>
            <a:off x="827584" y="3013701"/>
            <a:ext cx="1872207" cy="38982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1273482" y="556692"/>
            <a:ext cx="7035631" cy="69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900" b="1" dirty="0" smtClean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Opérateur d’affectation(1/2)</a:t>
            </a:r>
            <a:endParaRPr sz="3900" b="1" dirty="0">
              <a:solidFill>
                <a:srgbClr val="D348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7020272" y="2551654"/>
            <a:ext cx="912674" cy="576064"/>
          </a:xfrm>
          <a:prstGeom prst="rect">
            <a:avLst/>
          </a:prstGeom>
          <a:solidFill>
            <a:srgbClr val="D34817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2855.20</a:t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>
            <a:spLocks noGrp="1"/>
          </p:cNvSpPr>
          <p:nvPr>
            <p:ph type="body" idx="1"/>
          </p:nvPr>
        </p:nvSpPr>
        <p:spPr>
          <a:xfrm>
            <a:off x="628650" y="1646237"/>
            <a:ext cx="7886700" cy="453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just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❑"/>
            </a:pPr>
            <a:r>
              <a:rPr lang="fr-FR" sz="222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L'expression </a:t>
            </a:r>
            <a:r>
              <a:rPr lang="fr-FR" sz="222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y = x </a:t>
            </a:r>
            <a:r>
              <a:rPr lang="fr-FR" sz="222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est équivalente à :  </a:t>
            </a:r>
            <a:r>
              <a:rPr lang="fr-FR" sz="2220" b="1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y.</a:t>
            </a:r>
            <a:r>
              <a:rPr lang="fr-FR" sz="2220" b="1" dirty="0" err="1">
                <a:solidFill>
                  <a:srgbClr val="0070C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operator</a:t>
            </a:r>
            <a:r>
              <a:rPr lang="fr-FR" sz="2220" b="1" dirty="0">
                <a:solidFill>
                  <a:srgbClr val="0070C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=</a:t>
            </a:r>
            <a:r>
              <a:rPr lang="fr-FR" sz="222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(x)</a:t>
            </a:r>
            <a:endParaRPr sz="222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171450" lvl="0" indent="-171450" algn="just" rtl="0">
              <a:lnSpc>
                <a:spcPct val="1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❑"/>
            </a:pPr>
            <a:r>
              <a:rPr lang="fr-FR" sz="22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22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Il a 4 </a:t>
            </a:r>
            <a:r>
              <a:rPr lang="fr-FR" sz="2220" dirty="0">
                <a:latin typeface="Calibri" panose="020F0502020204030204" pitchFamily="34" charset="0"/>
                <a:cs typeface="Calibri" panose="020F0502020204030204" pitchFamily="34" charset="0"/>
              </a:rPr>
              <a:t>prototypes possibles: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lnSpc>
                <a:spcPct val="1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fr-FR" sz="2220" dirty="0"/>
              <a:t>                       </a:t>
            </a:r>
            <a:r>
              <a:rPr lang="fr-FR" sz="2220" b="1" dirty="0" err="1">
                <a:solidFill>
                  <a:srgbClr val="0070C0"/>
                </a:solidFill>
              </a:rPr>
              <a:t>NomClasse</a:t>
            </a:r>
            <a:r>
              <a:rPr lang="fr-FR" sz="2220" b="1" dirty="0">
                <a:solidFill>
                  <a:srgbClr val="0070C0"/>
                </a:solidFill>
              </a:rPr>
              <a:t> </a:t>
            </a:r>
            <a:r>
              <a:rPr lang="fr-FR" sz="2220" b="1" dirty="0">
                <a:latin typeface="Times New Roman"/>
                <a:ea typeface="Times New Roman"/>
                <a:cs typeface="Times New Roman"/>
                <a:sym typeface="Times New Roman"/>
              </a:rPr>
              <a:t>&amp; </a:t>
            </a:r>
            <a:r>
              <a:rPr lang="fr-FR" sz="2220" b="1" dirty="0" err="1">
                <a:latin typeface="Times New Roman"/>
                <a:ea typeface="Times New Roman"/>
                <a:cs typeface="Times New Roman"/>
                <a:sym typeface="Times New Roman"/>
              </a:rPr>
              <a:t>operator</a:t>
            </a:r>
            <a:r>
              <a:rPr lang="fr-FR" sz="2220" b="1" dirty="0">
                <a:latin typeface="Times New Roman"/>
                <a:ea typeface="Times New Roman"/>
                <a:cs typeface="Times New Roman"/>
                <a:sym typeface="Times New Roman"/>
              </a:rPr>
              <a:t>=(</a:t>
            </a:r>
            <a:r>
              <a:rPr lang="fr-FR" sz="2220" b="1" dirty="0" err="1">
                <a:solidFill>
                  <a:srgbClr val="0070C0"/>
                </a:solidFill>
              </a:rPr>
              <a:t>NomClasse</a:t>
            </a:r>
            <a:r>
              <a:rPr lang="fr-FR" sz="2220" b="1" dirty="0">
                <a:solidFill>
                  <a:srgbClr val="0070C0"/>
                </a:solidFill>
              </a:rPr>
              <a:t> </a:t>
            </a:r>
            <a:r>
              <a:rPr lang="fr-FR" sz="2220" b="1" dirty="0">
                <a:latin typeface="Times New Roman"/>
                <a:ea typeface="Times New Roman"/>
                <a:cs typeface="Times New Roman"/>
                <a:sym typeface="Times New Roman"/>
              </a:rPr>
              <a:t>&amp;) </a:t>
            </a:r>
            <a:endParaRPr dirty="0"/>
          </a:p>
          <a:p>
            <a:pPr marL="171450" lvl="0" indent="-171450" algn="l" rtl="0">
              <a:lnSpc>
                <a:spcPct val="190000"/>
              </a:lnSpc>
              <a:spcBef>
                <a:spcPts val="750"/>
              </a:spcBef>
              <a:spcAft>
                <a:spcPts val="0"/>
              </a:spcAft>
              <a:buClr>
                <a:srgbClr val="0070C0"/>
              </a:buClr>
              <a:buSzPts val="2220"/>
              <a:buNone/>
            </a:pPr>
            <a:r>
              <a:rPr lang="fr-FR" sz="2220" b="1" dirty="0">
                <a:solidFill>
                  <a:srgbClr val="0070C0"/>
                </a:solidFill>
              </a:rPr>
              <a:t>		             </a:t>
            </a:r>
            <a:r>
              <a:rPr lang="fr-FR" sz="2220" b="1" dirty="0" err="1">
                <a:solidFill>
                  <a:srgbClr val="0070C0"/>
                </a:solidFill>
              </a:rPr>
              <a:t>NomClasse</a:t>
            </a:r>
            <a:r>
              <a:rPr lang="fr-FR" sz="222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220" b="1" dirty="0" err="1">
                <a:latin typeface="Times New Roman"/>
                <a:ea typeface="Times New Roman"/>
                <a:cs typeface="Times New Roman"/>
                <a:sym typeface="Times New Roman"/>
              </a:rPr>
              <a:t>operator</a:t>
            </a:r>
            <a:r>
              <a:rPr lang="fr-FR" sz="2220" b="1" dirty="0">
                <a:latin typeface="Times New Roman"/>
                <a:ea typeface="Times New Roman"/>
                <a:cs typeface="Times New Roman"/>
                <a:sym typeface="Times New Roman"/>
              </a:rPr>
              <a:t>=(</a:t>
            </a:r>
            <a:r>
              <a:rPr lang="fr-FR" sz="2220" b="1" dirty="0" err="1">
                <a:solidFill>
                  <a:srgbClr val="0070C0"/>
                </a:solidFill>
              </a:rPr>
              <a:t>NomClasse</a:t>
            </a:r>
            <a:r>
              <a:rPr lang="fr-FR" sz="2220" b="1" dirty="0">
                <a:solidFill>
                  <a:srgbClr val="0070C0"/>
                </a:solidFill>
              </a:rPr>
              <a:t> </a:t>
            </a:r>
            <a:r>
              <a:rPr lang="fr-FR" sz="2220" b="1" dirty="0">
                <a:latin typeface="Times New Roman"/>
                <a:ea typeface="Times New Roman"/>
                <a:cs typeface="Times New Roman"/>
                <a:sym typeface="Times New Roman"/>
              </a:rPr>
              <a:t>&amp;) </a:t>
            </a:r>
            <a:endParaRPr dirty="0"/>
          </a:p>
          <a:p>
            <a:pPr marL="171450" lvl="0" indent="-171450" algn="l" rtl="0">
              <a:lnSpc>
                <a:spcPct val="190000"/>
              </a:lnSpc>
              <a:spcBef>
                <a:spcPts val="750"/>
              </a:spcBef>
              <a:spcAft>
                <a:spcPts val="0"/>
              </a:spcAft>
              <a:buClr>
                <a:srgbClr val="0070C0"/>
              </a:buClr>
              <a:buSzPts val="2220"/>
              <a:buNone/>
            </a:pPr>
            <a:r>
              <a:rPr lang="fr-FR" sz="222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r>
              <a:rPr lang="fr-FR" sz="2220" b="1" dirty="0" err="1">
                <a:solidFill>
                  <a:srgbClr val="0070C0"/>
                </a:solidFill>
              </a:rPr>
              <a:t>NomClasse</a:t>
            </a:r>
            <a:r>
              <a:rPr lang="fr-FR" sz="222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220" b="1" dirty="0" err="1">
                <a:latin typeface="Times New Roman"/>
                <a:ea typeface="Times New Roman"/>
                <a:cs typeface="Times New Roman"/>
                <a:sym typeface="Times New Roman"/>
              </a:rPr>
              <a:t>operator</a:t>
            </a:r>
            <a:r>
              <a:rPr lang="fr-FR" sz="2220" b="1" dirty="0">
                <a:latin typeface="Times New Roman"/>
                <a:ea typeface="Times New Roman"/>
                <a:cs typeface="Times New Roman"/>
                <a:sym typeface="Times New Roman"/>
              </a:rPr>
              <a:t>=(</a:t>
            </a:r>
            <a:r>
              <a:rPr lang="fr-FR" sz="2220" b="1" dirty="0" err="1"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r>
              <a:rPr lang="fr-FR" sz="222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220" b="1" dirty="0" err="1">
                <a:solidFill>
                  <a:srgbClr val="0070C0"/>
                </a:solidFill>
              </a:rPr>
              <a:t>NomClasse</a:t>
            </a:r>
            <a:r>
              <a:rPr lang="fr-FR" sz="2220" b="1" dirty="0">
                <a:solidFill>
                  <a:srgbClr val="0070C0"/>
                </a:solidFill>
              </a:rPr>
              <a:t> </a:t>
            </a:r>
            <a:r>
              <a:rPr lang="fr-FR" sz="2220" b="1" dirty="0">
                <a:latin typeface="Times New Roman"/>
                <a:ea typeface="Times New Roman"/>
                <a:cs typeface="Times New Roman"/>
                <a:sym typeface="Times New Roman"/>
              </a:rPr>
              <a:t>&amp;) </a:t>
            </a:r>
            <a:endParaRPr dirty="0"/>
          </a:p>
          <a:p>
            <a:pPr marL="171450" lvl="0" indent="-171450" algn="l" rtl="0">
              <a:lnSpc>
                <a:spcPct val="190000"/>
              </a:lnSpc>
              <a:spcBef>
                <a:spcPts val="750"/>
              </a:spcBef>
              <a:spcAft>
                <a:spcPts val="0"/>
              </a:spcAft>
              <a:buClr>
                <a:srgbClr val="0070C0"/>
              </a:buClr>
              <a:buSzPts val="2220"/>
              <a:buNone/>
            </a:pPr>
            <a:r>
              <a:rPr lang="fr-FR" sz="2220" b="1" dirty="0">
                <a:solidFill>
                  <a:srgbClr val="0070C0"/>
                </a:solidFill>
              </a:rPr>
              <a:t>                       </a:t>
            </a:r>
            <a:r>
              <a:rPr lang="fr-FR" sz="2220" b="1" dirty="0" err="1">
                <a:solidFill>
                  <a:srgbClr val="0070C0"/>
                </a:solidFill>
              </a:rPr>
              <a:t>NomClasse</a:t>
            </a:r>
            <a:r>
              <a:rPr lang="fr-FR" sz="2220" b="1" dirty="0">
                <a:solidFill>
                  <a:srgbClr val="0070C0"/>
                </a:solidFill>
              </a:rPr>
              <a:t> </a:t>
            </a:r>
            <a:r>
              <a:rPr lang="fr-FR" sz="2220" b="1" dirty="0">
                <a:latin typeface="Times New Roman"/>
                <a:ea typeface="Times New Roman"/>
                <a:cs typeface="Times New Roman"/>
                <a:sym typeface="Times New Roman"/>
              </a:rPr>
              <a:t>&amp; </a:t>
            </a:r>
            <a:r>
              <a:rPr lang="fr-FR" sz="2220" b="1" dirty="0" err="1">
                <a:latin typeface="Times New Roman"/>
                <a:ea typeface="Times New Roman"/>
                <a:cs typeface="Times New Roman"/>
                <a:sym typeface="Times New Roman"/>
              </a:rPr>
              <a:t>operator</a:t>
            </a:r>
            <a:r>
              <a:rPr lang="fr-FR" sz="2220" b="1" dirty="0">
                <a:latin typeface="Times New Roman"/>
                <a:ea typeface="Times New Roman"/>
                <a:cs typeface="Times New Roman"/>
                <a:sym typeface="Times New Roman"/>
              </a:rPr>
              <a:t>=(</a:t>
            </a:r>
            <a:r>
              <a:rPr lang="fr-FR" sz="222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r>
              <a:rPr lang="fr-FR" sz="222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220" b="1" dirty="0" err="1">
                <a:solidFill>
                  <a:srgbClr val="0070C0"/>
                </a:solidFill>
              </a:rPr>
              <a:t>NomClasse</a:t>
            </a:r>
            <a:r>
              <a:rPr lang="fr-FR" sz="2220" b="1" dirty="0">
                <a:solidFill>
                  <a:srgbClr val="0070C0"/>
                </a:solidFill>
              </a:rPr>
              <a:t> </a:t>
            </a:r>
            <a:r>
              <a:rPr lang="fr-FR" sz="222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lang="fr-FR" sz="2220" b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942" dirty="0"/>
          </a:p>
        </p:txBody>
      </p:sp>
      <p:sp>
        <p:nvSpPr>
          <p:cNvPr id="243" name="Google Shape;243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  <p:sp>
        <p:nvSpPr>
          <p:cNvPr id="5" name="Google Shape;236;p14"/>
          <p:cNvSpPr txBox="1"/>
          <p:nvPr/>
        </p:nvSpPr>
        <p:spPr>
          <a:xfrm>
            <a:off x="1273482" y="556692"/>
            <a:ext cx="6667883" cy="69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900" b="1" dirty="0" smtClean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Opérateur d’affectation(2/2)</a:t>
            </a:r>
            <a:endParaRPr sz="3900" b="1" dirty="0">
              <a:solidFill>
                <a:srgbClr val="D348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-FR" dirty="0"/>
              <a:t>  </a:t>
            </a:r>
            <a:r>
              <a:rPr lang="fr-FR" sz="3600" b="1" dirty="0" smtClean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Destructeur(1/3</a:t>
            </a:r>
            <a:r>
              <a:rPr lang="fr-FR" sz="3600" b="1" dirty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600" b="1" dirty="0">
              <a:solidFill>
                <a:srgbClr val="D348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6"/>
          <p:cNvSpPr txBox="1">
            <a:spLocks noGrp="1"/>
          </p:cNvSpPr>
          <p:nvPr>
            <p:ph type="body" idx="1"/>
          </p:nvPr>
        </p:nvSpPr>
        <p:spPr>
          <a:xfrm>
            <a:off x="628650" y="1577992"/>
            <a:ext cx="7886700" cy="17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4320" lvl="0" indent="-27432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❖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Un destructeur d’une classe donnée est une méthode exécutée automatiquement à chaque fois qu’une instance de la classe donnée disparait.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0" indent="-274320" algn="just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❖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Appelé lors de la destruction de l'objet.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0" indent="-274320" algn="just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❖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Son identificateur est le nom de la classe précédé par le caractère</a:t>
            </a:r>
            <a:r>
              <a:rPr lang="fr-FR" sz="24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fr-FR" sz="3200" b="1" dirty="0">
                <a:solidFill>
                  <a:srgbClr val="FF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~</a:t>
            </a:r>
            <a:r>
              <a:rPr lang="fr-FR" sz="24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fr-FR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dirty="0"/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sp>
        <p:nvSpPr>
          <p:cNvPr id="251" name="Google Shape;251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  <p:sp>
        <p:nvSpPr>
          <p:cNvPr id="252" name="Google Shape;252;p16"/>
          <p:cNvSpPr/>
          <p:nvPr/>
        </p:nvSpPr>
        <p:spPr>
          <a:xfrm flipH="1">
            <a:off x="632594" y="3491925"/>
            <a:ext cx="803126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8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00CC"/>
              </a:buClr>
              <a:buSzPts val="1600"/>
              <a:buFont typeface="Courier New"/>
              <a:buNone/>
            </a:pPr>
            <a:r>
              <a:rPr lang="fr-FR" sz="1600" b="0" i="0" u="none" strike="noStrike" cap="none" dirty="0">
                <a:solidFill>
                  <a:srgbClr val="3300CC"/>
                </a:solidFill>
                <a:latin typeface="Courier New"/>
                <a:ea typeface="Courier New"/>
                <a:cs typeface="Courier New"/>
                <a:sym typeface="Courier New"/>
              </a:rPr>
              <a:t>class Compte {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00CC"/>
              </a:buClr>
              <a:buSzPts val="1600"/>
              <a:buFont typeface="Courier New"/>
              <a:buNone/>
            </a:pPr>
            <a:r>
              <a:rPr lang="fr-FR" sz="1600" b="0" i="0" u="none" strike="noStrike" cap="none" dirty="0">
                <a:solidFill>
                  <a:srgbClr val="3300CC"/>
                </a:solidFill>
                <a:latin typeface="Courier New"/>
                <a:ea typeface="Courier New"/>
                <a:cs typeface="Courier New"/>
                <a:sym typeface="Courier New"/>
              </a:rPr>
              <a:t>double solde;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00CC"/>
              </a:buClr>
              <a:buSzPts val="1600"/>
              <a:buFont typeface="Courier New"/>
              <a:buNone/>
            </a:pPr>
            <a:r>
              <a:rPr lang="fr-FR" sz="1600" dirty="0" err="1">
                <a:solidFill>
                  <a:srgbClr val="3300C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600" dirty="0">
                <a:solidFill>
                  <a:srgbClr val="3300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00" dirty="0" err="1">
                <a:solidFill>
                  <a:srgbClr val="3300CC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fr-FR" sz="1600" dirty="0">
                <a:solidFill>
                  <a:srgbClr val="3300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0" i="0" u="none" strike="noStrike" cap="none" dirty="0">
              <a:solidFill>
                <a:srgbClr val="3300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00CC"/>
              </a:buClr>
              <a:buSzPts val="1600"/>
              <a:buFont typeface="Courier New"/>
              <a:buNone/>
            </a:pPr>
            <a:r>
              <a:rPr lang="fr-FR" sz="1600" b="0" i="0" u="none" strike="noStrike" cap="none" dirty="0">
                <a:solidFill>
                  <a:srgbClr val="3300CC"/>
                </a:solidFill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00CC"/>
              </a:buClr>
              <a:buSzPts val="1600"/>
              <a:buFont typeface="Courier New"/>
              <a:buNone/>
            </a:pPr>
            <a:r>
              <a:rPr lang="fr-FR" sz="1600" dirty="0">
                <a:solidFill>
                  <a:srgbClr val="3300CC"/>
                </a:solidFill>
                <a:latin typeface="Courier New"/>
                <a:ea typeface="Courier New"/>
                <a:cs typeface="Courier New"/>
                <a:sym typeface="Courier New"/>
              </a:rPr>
              <a:t>Compte(){</a:t>
            </a:r>
            <a:r>
              <a:rPr lang="fr-FR" sz="1600" dirty="0" err="1">
                <a:solidFill>
                  <a:srgbClr val="3300CC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fr-FR" sz="1600" dirty="0">
                <a:solidFill>
                  <a:srgbClr val="3300CC"/>
                </a:solidFill>
                <a:latin typeface="Courier New"/>
                <a:ea typeface="Courier New"/>
                <a:cs typeface="Courier New"/>
                <a:sym typeface="Courier New"/>
              </a:rPr>
              <a:t>=0; solde=0;}</a:t>
            </a:r>
            <a:endParaRPr sz="1600" b="0" i="0" u="none" strike="noStrike" cap="none" dirty="0">
              <a:solidFill>
                <a:srgbClr val="3300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00CC"/>
              </a:buClr>
              <a:buSzPts val="1600"/>
              <a:buFont typeface="Courier New"/>
              <a:buNone/>
            </a:pPr>
            <a:r>
              <a:rPr lang="fr-FR" sz="1600" b="0" i="0" u="none" strike="noStrike" cap="none" dirty="0">
                <a:solidFill>
                  <a:srgbClr val="3300CC"/>
                </a:solidFill>
                <a:latin typeface="Courier New"/>
                <a:ea typeface="Courier New"/>
                <a:cs typeface="Courier New"/>
                <a:sym typeface="Courier New"/>
              </a:rPr>
              <a:t>Compte(</a:t>
            </a:r>
            <a:r>
              <a:rPr lang="fr-FR" sz="1600" b="0" i="0" u="none" strike="noStrike" cap="none" dirty="0" err="1">
                <a:solidFill>
                  <a:srgbClr val="3300C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600" b="0" i="0" u="none" strike="noStrike" cap="none" dirty="0">
                <a:solidFill>
                  <a:srgbClr val="3300CC"/>
                </a:solidFill>
                <a:latin typeface="Courier New"/>
                <a:ea typeface="Courier New"/>
                <a:cs typeface="Courier New"/>
                <a:sym typeface="Courier New"/>
              </a:rPr>
              <a:t> r , double s ) {</a:t>
            </a:r>
            <a:r>
              <a:rPr lang="fr-FR" sz="1600" b="0" i="0" u="none" strike="noStrike" cap="none" dirty="0" err="1">
                <a:solidFill>
                  <a:srgbClr val="3300CC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fr-FR" sz="1600" b="0" i="0" u="none" strike="noStrike" cap="none" dirty="0">
                <a:solidFill>
                  <a:srgbClr val="3300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600" b="0" i="0" u="none" strike="noStrike" cap="none" dirty="0" err="1">
                <a:solidFill>
                  <a:srgbClr val="3300CC"/>
                </a:solidFill>
                <a:latin typeface="Courier New"/>
                <a:ea typeface="Courier New"/>
                <a:cs typeface="Courier New"/>
                <a:sym typeface="Courier New"/>
              </a:rPr>
              <a:t>r;solde</a:t>
            </a:r>
            <a:r>
              <a:rPr lang="fr-FR" sz="1600" b="0" i="0" u="none" strike="noStrike" cap="none" dirty="0">
                <a:solidFill>
                  <a:srgbClr val="3300CC"/>
                </a:solidFill>
                <a:latin typeface="Courier New"/>
                <a:ea typeface="Courier New"/>
                <a:cs typeface="Courier New"/>
                <a:sym typeface="Courier New"/>
              </a:rPr>
              <a:t>=s;}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lang="fr-F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~Compte()</a:t>
            </a:r>
            <a:r>
              <a:rPr lang="fr-FR" sz="1600" b="1" dirty="0">
                <a:solidFill>
                  <a:srgbClr val="3300CC"/>
                </a:solidFill>
                <a:latin typeface="Courier New"/>
                <a:ea typeface="Courier New"/>
                <a:cs typeface="Courier New"/>
                <a:sym typeface="Courier New"/>
              </a:rPr>
              <a:t>{cout &lt;&lt; ’’je suis un destructeur’’  &lt;&lt; </a:t>
            </a:r>
            <a:r>
              <a:rPr lang="fr-FR" sz="1600" b="1" dirty="0" err="1">
                <a:solidFill>
                  <a:srgbClr val="3300CC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fr-FR" sz="1600" b="1" dirty="0">
                <a:solidFill>
                  <a:srgbClr val="3300CC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00CC"/>
              </a:buClr>
              <a:buSzPts val="1600"/>
              <a:buFont typeface="Courier New"/>
              <a:buNone/>
            </a:pPr>
            <a:r>
              <a:rPr lang="fr-FR" sz="1600" b="0" i="0" u="none" strike="noStrike" cap="none" dirty="0">
                <a:solidFill>
                  <a:srgbClr val="3300CC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fr-F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-FR" sz="3600" b="1" dirty="0" smtClean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Destructeur(2/3</a:t>
            </a:r>
            <a:r>
              <a:rPr lang="fr-FR" sz="3600" b="1" dirty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</p:txBody>
      </p:sp>
      <p:sp>
        <p:nvSpPr>
          <p:cNvPr id="258" name="Google Shape;258;p17"/>
          <p:cNvSpPr txBox="1">
            <a:spLocks noGrp="1"/>
          </p:cNvSpPr>
          <p:nvPr>
            <p:ph type="body" idx="1"/>
          </p:nvPr>
        </p:nvSpPr>
        <p:spPr>
          <a:xfrm>
            <a:off x="357158" y="1690689"/>
            <a:ext cx="8515350" cy="404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210"/>
              <a:buNone/>
            </a:pPr>
            <a:r>
              <a:rPr lang="fr-FR" sz="2600" b="1" u="sng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Le destructeur d’une classe C est appelé implicitement: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0" indent="-27432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None/>
            </a:pPr>
            <a:endParaRPr sz="2600" b="1" u="sng" dirty="0">
              <a:solidFill>
                <a:srgbClr val="000000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74320" lvl="0" indent="-27432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❖"/>
            </a:pPr>
            <a:r>
              <a:rPr lang="fr-FR" sz="26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A la disparition d’un objet de la classe C.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0" indent="-27432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❖"/>
            </a:pPr>
            <a:r>
              <a:rPr lang="fr-FR" sz="26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A la fin d’une fonction ayant un argument de classe C.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0" indent="-27432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❖"/>
            </a:pPr>
            <a:r>
              <a:rPr lang="fr-FR" sz="26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Lorsqu’un objet qui contient un attribut de type classe C est détruit.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0" indent="-27432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❖"/>
            </a:pPr>
            <a:r>
              <a:rPr lang="fr-FR" sz="26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Lorsqu’un objet d’une classe dérivée de C est détruit (Voir Héritage). </a:t>
            </a:r>
            <a:endParaRPr sz="2600" dirty="0">
              <a:solidFill>
                <a:srgbClr val="000000"/>
              </a:solidFill>
              <a:latin typeface="Calibri" panose="020F0502020204030204" pitchFamily="34" charset="0"/>
              <a:ea typeface="Libre Baskerville"/>
              <a:cs typeface="Calibri" panose="020F0502020204030204" pitchFamily="34" charset="0"/>
              <a:sym typeface="Libre Baskerville"/>
            </a:endParaRPr>
          </a:p>
        </p:txBody>
      </p:sp>
      <p:sp>
        <p:nvSpPr>
          <p:cNvPr id="259" name="Google Shape;259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-FR"/>
              <a:t> </a:t>
            </a:r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210"/>
              <a:buNone/>
            </a:pPr>
            <a:r>
              <a:rPr lang="fr-FR" sz="2600" b="1" u="sng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Quelques règles: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None/>
            </a:pPr>
            <a:endParaRPr sz="2600" b="1" u="sng" dirty="0">
              <a:solidFill>
                <a:srgbClr val="000000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❖"/>
            </a:pPr>
            <a:r>
              <a:rPr lang="fr-FR" sz="26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C’est une méthode sans type de retour 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None/>
            </a:pPr>
            <a:endParaRPr sz="2600" dirty="0">
              <a:solidFill>
                <a:srgbClr val="000000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❖"/>
            </a:pPr>
            <a:r>
              <a:rPr lang="fr-FR" sz="26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C’est une méthode sans paramètre.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None/>
            </a:pPr>
            <a:endParaRPr sz="2600" dirty="0">
              <a:solidFill>
                <a:srgbClr val="000000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❖"/>
            </a:pPr>
            <a:r>
              <a:rPr lang="fr-FR" sz="26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Elle ne peut donc pas être surchargée 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None/>
            </a:pPr>
            <a:endParaRPr sz="2600" dirty="0">
              <a:solidFill>
                <a:srgbClr val="000000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❖"/>
            </a:pPr>
            <a:r>
              <a:rPr lang="fr-FR" sz="26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C’est une méthode publique. </a:t>
            </a:r>
            <a:endParaRPr sz="2600" dirty="0">
              <a:solidFill>
                <a:srgbClr val="000000"/>
              </a:solidFill>
              <a:latin typeface="Calibri" panose="020F0502020204030204" pitchFamily="34" charset="0"/>
              <a:ea typeface="Libre Baskerville"/>
              <a:cs typeface="Calibri" panose="020F0502020204030204" pitchFamily="34" charset="0"/>
              <a:sym typeface="Libre Baskerville"/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sp>
        <p:nvSpPr>
          <p:cNvPr id="266" name="Google Shape;266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  <p:sp>
        <p:nvSpPr>
          <p:cNvPr id="267" name="Google Shape;267;p18"/>
          <p:cNvSpPr txBox="1"/>
          <p:nvPr/>
        </p:nvSpPr>
        <p:spPr>
          <a:xfrm>
            <a:off x="1251839" y="639098"/>
            <a:ext cx="62646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 smtClean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Appel </a:t>
            </a:r>
            <a:r>
              <a:rPr lang="fr-FR" sz="3600" b="1" dirty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destructeur(3/3)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dd389d375_0_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Références </a:t>
            </a:r>
            <a:endParaRPr/>
          </a:p>
        </p:txBody>
      </p:sp>
      <p:sp>
        <p:nvSpPr>
          <p:cNvPr id="282" name="Google Shape;282;g9dd389d375_0_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fr-FR"/>
              <a:t> Cours de C/C++ par Christian Casteyde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fr-FR"/>
              <a:t>[1] https://www.ljll.math.upmc.fr/courscpp</a:t>
            </a:r>
            <a:endParaRPr/>
          </a:p>
        </p:txBody>
      </p:sp>
      <p:sp>
        <p:nvSpPr>
          <p:cNvPr id="283" name="Google Shape;283;g9dd389d375_0_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5" name="Espace réservé du contenu 10">
            <a:extLst>
              <a:ext uri="{FF2B5EF4-FFF2-40B4-BE49-F238E27FC236}">
                <a16:creationId xmlns:a16="http://schemas.microsoft.com/office/drawing/2014/main" xmlns="" id="{6B70ECC2-AC7A-4E9F-9401-42DBC3F2A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850206"/>
              </p:ext>
            </p:extLst>
          </p:nvPr>
        </p:nvGraphicFramePr>
        <p:xfrm>
          <a:off x="944141" y="1595939"/>
          <a:ext cx="7255718" cy="4635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bject 3">
            <a:extLst>
              <a:ext uri="{FF2B5EF4-FFF2-40B4-BE49-F238E27FC236}">
                <a16:creationId xmlns:a16="http://schemas.microsoft.com/office/drawing/2014/main" xmlns="" id="{4EAF990A-F94C-4CE8-95BB-C58F802E4195}"/>
              </a:ext>
            </a:extLst>
          </p:cNvPr>
          <p:cNvSpPr txBox="1"/>
          <p:nvPr/>
        </p:nvSpPr>
        <p:spPr>
          <a:xfrm>
            <a:off x="1043608" y="764704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latin typeface="Calibri Light"/>
                <a:cs typeface="Calibri Light"/>
              </a:rPr>
              <a:t>Plan du chapitre   </a:t>
            </a:r>
            <a:endParaRPr sz="3300" b="1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01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3200"/>
              <a:buFont typeface="Times New Roman"/>
              <a:buNone/>
            </a:pPr>
            <a:r>
              <a:rPr lang="fr-FR" sz="3200" b="1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de vie d’un objet(1/3)</a:t>
            </a:r>
            <a:endParaRPr b="1">
              <a:solidFill>
                <a:srgbClr val="C00000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117" name="Google Shape;117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body" idx="1"/>
          </p:nvPr>
        </p:nvSpPr>
        <p:spPr>
          <a:xfrm>
            <a:off x="506896" y="1578234"/>
            <a:ext cx="8008454" cy="5124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88138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2"/>
              <a:buNone/>
            </a:pPr>
            <a:endParaRPr sz="1312" dirty="0"/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913"/>
              <a:buFont typeface="Noto Sans Symbols"/>
              <a:buChar char="❖"/>
            </a:pPr>
            <a:r>
              <a:rPr lang="fr-FR" sz="225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Pour une classe quelconque, le C++ fournit par défaut :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913"/>
              <a:buNone/>
            </a:pPr>
            <a:endParaRPr sz="225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171450" lvl="0" indent="-28575" algn="just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</a:pPr>
            <a:endParaRPr sz="225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171450" lvl="0" indent="-171450" algn="just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⮚"/>
            </a:pPr>
            <a:r>
              <a:rPr lang="fr-FR" sz="225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un constructeur sans argument (par défaut)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just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⮚"/>
            </a:pPr>
            <a:r>
              <a:rPr lang="fr-FR" sz="225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un constructeur de copie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just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⮚"/>
            </a:pPr>
            <a:r>
              <a:rPr lang="fr-FR" sz="225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un destructeur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just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12"/>
              <a:buFont typeface="Noto Sans Symbols"/>
              <a:buChar char="⮚"/>
            </a:pPr>
            <a:r>
              <a:rPr lang="fr-FR" sz="2312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Un operateur d’affectation</a:t>
            </a:r>
            <a:endParaRPr sz="2312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171450" lvl="0" indent="-28575" algn="just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None/>
            </a:pPr>
            <a:endParaRPr sz="225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74320" lvl="0" indent="-274320" algn="l" rtl="0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913"/>
              <a:buFont typeface="Noto Sans Symbols"/>
              <a:buChar char="❖"/>
            </a:pPr>
            <a:r>
              <a:rPr lang="fr-FR" sz="225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Tout objet instancié a une durée de vie :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88138" algn="just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2"/>
              <a:buFont typeface="Noto Sans Symbols"/>
              <a:buNone/>
            </a:pPr>
            <a:endParaRPr sz="1312" dirty="0"/>
          </a:p>
          <a:p>
            <a:pPr marL="0" lvl="0" indent="0" algn="just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2"/>
              <a:buNone/>
            </a:pPr>
            <a:endParaRPr sz="1312" dirty="0"/>
          </a:p>
          <a:p>
            <a:pPr marL="0" lvl="0" indent="0" algn="just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2"/>
              <a:buNone/>
            </a:pPr>
            <a:endParaRPr sz="1312" dirty="0"/>
          </a:p>
          <a:p>
            <a:pPr marL="0" lvl="0" indent="0" algn="just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2"/>
              <a:buNone/>
            </a:pPr>
            <a:endParaRPr sz="1312" dirty="0"/>
          </a:p>
          <a:p>
            <a:pPr marL="0" lvl="0" indent="0" algn="just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2"/>
              <a:buNone/>
            </a:pPr>
            <a:endParaRPr sz="1312" dirty="0"/>
          </a:p>
          <a:p>
            <a:pPr marL="0" lvl="0" indent="0" algn="just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2"/>
              <a:buNone/>
            </a:pPr>
            <a:r>
              <a:rPr lang="fr-FR" sz="1312" dirty="0"/>
              <a:t> </a:t>
            </a:r>
            <a:endParaRPr dirty="0"/>
          </a:p>
          <a:p>
            <a:pPr marL="0" lvl="0" indent="0" algn="just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2"/>
              <a:buNone/>
            </a:pPr>
            <a:r>
              <a:rPr lang="fr-FR" sz="1312" dirty="0"/>
              <a:t/>
            </a:r>
            <a:br>
              <a:rPr lang="fr-FR" sz="1312" dirty="0"/>
            </a:br>
            <a:endParaRPr sz="1312" dirty="0"/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696" y="5388101"/>
            <a:ext cx="5270436" cy="79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2729" y="1428987"/>
            <a:ext cx="3564000" cy="35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3200"/>
              <a:buFont typeface="Times New Roman"/>
              <a:buNone/>
            </a:pPr>
            <a:r>
              <a:rPr lang="fr-FR" sz="3200" b="1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de vie d’un objet (2/3)</a:t>
            </a:r>
            <a:endParaRPr b="1">
              <a:solidFill>
                <a:srgbClr val="C00000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126" name="Google Shape;126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163645" y="3083578"/>
            <a:ext cx="4611752" cy="129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fr-FR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Destructeur</a:t>
            </a:r>
            <a:r>
              <a:rPr lang="fr-FR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: Appel automatique lors de la destruction de l’objet avant la libération de la mémoire.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57016" y="1484784"/>
            <a:ext cx="4539744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fr-FR" sz="21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Constructeur</a:t>
            </a:r>
            <a:r>
              <a:rPr lang="fr-FR" sz="21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: Appel automatique lors de l’instanciation de l'objet après l’allocation de la mémoire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.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628650" y="6075145"/>
            <a:ext cx="81918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Le constructeur et le destructeur assurent que l'objet est dans un état cohérent. </a:t>
            </a:r>
            <a:endParaRPr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6763990" y="1733854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Objets automatiques</a:t>
            </a:r>
            <a:endParaRPr sz="18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4"/>
          <p:cNvCxnSpPr/>
          <p:nvPr/>
        </p:nvCxnSpPr>
        <p:spPr>
          <a:xfrm flipH="1">
            <a:off x="6377816" y="2090189"/>
            <a:ext cx="504056" cy="204178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132;p4"/>
          <p:cNvCxnSpPr/>
          <p:nvPr/>
        </p:nvCxnSpPr>
        <p:spPr>
          <a:xfrm flipH="1">
            <a:off x="6381968" y="2114759"/>
            <a:ext cx="900896" cy="555594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4"/>
          <p:cNvSpPr txBox="1"/>
          <p:nvPr/>
        </p:nvSpPr>
        <p:spPr>
          <a:xfrm>
            <a:off x="7796076" y="2373830"/>
            <a:ext cx="14763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Appel du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constructeur </a:t>
            </a:r>
            <a:endParaRPr sz="18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6377816" y="2392558"/>
            <a:ext cx="1561672" cy="154056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4"/>
          <p:cNvCxnSpPr/>
          <p:nvPr/>
        </p:nvCxnSpPr>
        <p:spPr>
          <a:xfrm rot="10800000">
            <a:off x="6377816" y="2754096"/>
            <a:ext cx="1599634" cy="10897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136;p4"/>
          <p:cNvCxnSpPr/>
          <p:nvPr/>
        </p:nvCxnSpPr>
        <p:spPr>
          <a:xfrm flipH="1">
            <a:off x="7660007" y="2948152"/>
            <a:ext cx="545994" cy="72009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7" name="Google Shape;137;p4"/>
          <p:cNvSpPr txBox="1"/>
          <p:nvPr/>
        </p:nvSpPr>
        <p:spPr>
          <a:xfrm>
            <a:off x="7794423" y="3319054"/>
            <a:ext cx="12958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Objet dynamique</a:t>
            </a:r>
            <a:endParaRPr sz="18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4"/>
          <p:cNvCxnSpPr/>
          <p:nvPr/>
        </p:nvCxnSpPr>
        <p:spPr>
          <a:xfrm rot="10800000">
            <a:off x="6623712" y="3058956"/>
            <a:ext cx="1409506" cy="535474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Google Shape;139;p4"/>
          <p:cNvSpPr txBox="1"/>
          <p:nvPr/>
        </p:nvSpPr>
        <p:spPr>
          <a:xfrm>
            <a:off x="7763343" y="4032487"/>
            <a:ext cx="144016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Appel du destructeur pour C &amp; D</a:t>
            </a:r>
            <a:endParaRPr sz="18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4"/>
          <p:cNvCxnSpPr/>
          <p:nvPr/>
        </p:nvCxnSpPr>
        <p:spPr>
          <a:xfrm rot="10800000">
            <a:off x="5148064" y="3728865"/>
            <a:ext cx="2625285" cy="492223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1" name="Google Shape;141;p4"/>
          <p:cNvSpPr txBox="1"/>
          <p:nvPr/>
        </p:nvSpPr>
        <p:spPr>
          <a:xfrm>
            <a:off x="6810346" y="4985677"/>
            <a:ext cx="144016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Appel du destructeur pour Z</a:t>
            </a:r>
            <a:endParaRPr sz="18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4"/>
          <p:cNvCxnSpPr/>
          <p:nvPr/>
        </p:nvCxnSpPr>
        <p:spPr>
          <a:xfrm rot="10800000">
            <a:off x="5868144" y="4454659"/>
            <a:ext cx="1109505" cy="556971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3600"/>
              <a:buFont typeface="Times New Roman"/>
              <a:buNone/>
            </a:pPr>
            <a:r>
              <a:rPr lang="fr-FR" sz="3600" b="1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de vie d’un objet(3/3)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971600" y="1784351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None/>
            </a:pPr>
            <a:r>
              <a:rPr lang="fr-FR" sz="2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Création</a:t>
            </a:r>
            <a:r>
              <a:rPr lang="fr-FR" sz="2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: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marR="0" lvl="0" indent="-274320" algn="just" rtl="0"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✔"/>
            </a:pPr>
            <a:r>
              <a:rPr lang="fr-FR" sz="26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objets statiques : déclaration  </a:t>
            </a:r>
            <a:endParaRPr sz="2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74320" marR="0" lvl="0" indent="-274320" algn="just" rtl="0"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✔"/>
            </a:pPr>
            <a:r>
              <a:rPr lang="fr-FR" sz="26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objets dynamiques  : </a:t>
            </a:r>
            <a:r>
              <a:rPr lang="fr-FR" sz="2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new  </a:t>
            </a:r>
            <a:endParaRPr sz="2600" b="1" i="0" u="none" strike="noStrike" cap="none" dirty="0">
              <a:solidFill>
                <a:srgbClr val="FF0000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None/>
            </a:pPr>
            <a:r>
              <a:rPr lang="fr-FR" sz="2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Mort</a:t>
            </a:r>
            <a:r>
              <a:rPr lang="fr-FR" sz="2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marR="0" lvl="0" indent="-274320" algn="just" rtl="0"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✔"/>
            </a:pPr>
            <a:r>
              <a:rPr lang="fr-FR" sz="26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objets statiques :  fin </a:t>
            </a:r>
            <a:r>
              <a:rPr lang="fr-FR" sz="2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de la portée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marR="0" lvl="0" indent="-274320" algn="just" rtl="0"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✔"/>
            </a:pPr>
            <a:r>
              <a:rPr lang="fr-FR" sz="26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objets dynamiques   :  </a:t>
            </a:r>
            <a:r>
              <a:rPr lang="fr-FR" sz="2600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delete</a:t>
            </a:r>
            <a:r>
              <a:rPr lang="fr-FR" sz="26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endParaRPr sz="2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74320" marR="0" lvl="0" indent="-1339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>
            <a:off x="498200" y="74550"/>
            <a:ext cx="7886700" cy="1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3200"/>
              <a:buFont typeface="Times New Roman"/>
              <a:buNone/>
            </a:pPr>
            <a:r>
              <a:rPr lang="fr-FR" sz="3200" b="1" dirty="0" smtClean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 d’un constructeur</a:t>
            </a:r>
            <a:endParaRPr dirty="0"/>
          </a:p>
        </p:txBody>
      </p:sp>
      <p:sp>
        <p:nvSpPr>
          <p:cNvPr id="192" name="Google Shape;192;p10"/>
          <p:cNvSpPr txBox="1">
            <a:spLocks noGrp="1"/>
          </p:cNvSpPr>
          <p:nvPr>
            <p:ph type="body" idx="1"/>
          </p:nvPr>
        </p:nvSpPr>
        <p:spPr>
          <a:xfrm>
            <a:off x="628650" y="1412851"/>
            <a:ext cx="7886700" cy="4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indent="-274320" algn="just">
              <a:lnSpc>
                <a:spcPct val="150000"/>
              </a:lnSpc>
              <a:spcBef>
                <a:spcPts val="580"/>
              </a:spcBef>
              <a:buClr>
                <a:srgbClr val="D34817"/>
              </a:buClr>
              <a:buSzPts val="1879"/>
              <a:buFont typeface="Noto Sans Symbols"/>
              <a:buChar char="❖"/>
            </a:pPr>
            <a:r>
              <a:rPr lang="fr-FR" sz="24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Un 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constructeur est une méthode spécifique de la classe qui est appelée implicitement à l’instanciation de l’objet. 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274320" lvl="0" indent="-274320" algn="just" rtl="0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1879"/>
              <a:buFont typeface="Noto Sans Symbols"/>
              <a:buChar char="❖"/>
            </a:pPr>
            <a:r>
              <a:rPr lang="fr-FR" sz="2400" dirty="0" smtClean="0">
                <a:sym typeface="Times New Roman"/>
              </a:rPr>
              <a:t>Un </a:t>
            </a:r>
            <a:r>
              <a:rPr lang="fr-FR" sz="2400" dirty="0">
                <a:sym typeface="Times New Roman"/>
              </a:rPr>
              <a:t>constructeur doit porter le même nom que sa classe.</a:t>
            </a:r>
            <a:endParaRPr sz="2400" dirty="0">
              <a:sym typeface="Times New Roman"/>
            </a:endParaRPr>
          </a:p>
          <a:p>
            <a:pPr marL="274320" lvl="0" indent="-269335" algn="just" rtl="0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1800"/>
              <a:buFont typeface="Noto Sans Symbols"/>
              <a:buChar char="❖"/>
            </a:pPr>
            <a:r>
              <a:rPr lang="fr-FR" sz="2400" dirty="0">
                <a:sym typeface="Times New Roman"/>
              </a:rPr>
              <a:t>Un constructeur est une méthode qui n’a pas de valeur de retour (même pas </a:t>
            </a:r>
            <a:r>
              <a:rPr lang="fr-FR" sz="2400" dirty="0" err="1">
                <a:sym typeface="Times New Roman"/>
              </a:rPr>
              <a:t>void</a:t>
            </a:r>
            <a:r>
              <a:rPr lang="fr-FR" sz="2400" dirty="0">
                <a:sym typeface="Times New Roman"/>
              </a:rPr>
              <a:t>).</a:t>
            </a:r>
            <a:endParaRPr sz="2400" dirty="0">
              <a:sym typeface="Times New Roman"/>
            </a:endParaRPr>
          </a:p>
          <a:p>
            <a:pPr marL="274320" lvl="0" indent="-269335" algn="just" rtl="0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1800"/>
              <a:buFont typeface="Noto Sans Symbols"/>
              <a:buChar char="❖"/>
            </a:pPr>
            <a:r>
              <a:rPr lang="fr-FR" sz="2400" dirty="0" smtClean="0">
                <a:sym typeface="Times New Roman"/>
              </a:rPr>
              <a:t>Il existe trois type de constructeurs : par défaut, paramétré et par copie</a:t>
            </a:r>
            <a:endParaRPr sz="1800" dirty="0"/>
          </a:p>
        </p:txBody>
      </p:sp>
      <p:sp>
        <p:nvSpPr>
          <p:cNvPr id="193" name="Google Shape;193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251520" y="1268761"/>
            <a:ext cx="8263830" cy="4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marR="0" lvl="0" indent="-274320" algn="just" rtl="0"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✔"/>
            </a:pPr>
            <a:r>
              <a:rPr lang="fr-FR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Avec </a:t>
            </a:r>
            <a:r>
              <a:rPr lang="fr-FR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un </a:t>
            </a: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constructeur par défaut (sans paramètre), </a:t>
            </a:r>
            <a:r>
              <a:rPr lang="fr-FR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nous pouvons initialiser </a:t>
            </a: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les attributs d’un objet à des valeurs par </a:t>
            </a:r>
            <a:r>
              <a:rPr lang="fr-FR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défauts données par le développeur.</a:t>
            </a:r>
            <a:endParaRPr sz="2000" dirty="0">
              <a:solidFill>
                <a:srgbClr val="000000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74320" marR="0" lvl="0" indent="-133985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452046" y="319615"/>
            <a:ext cx="7467600" cy="70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3900"/>
              <a:buFont typeface="Times New Roman"/>
              <a:buNone/>
            </a:pPr>
            <a:r>
              <a:rPr lang="fr-FR" sz="3900" b="1" i="0" u="none" strike="noStrike" cap="none" dirty="0" smtClean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3900" b="1" i="0" u="none" strike="noStrike" cap="none" dirty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Constructeur par </a:t>
            </a:r>
            <a:r>
              <a:rPr lang="fr-FR" sz="3900" b="1" i="0" u="none" strike="noStrike" cap="none" dirty="0" smtClean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défaut</a:t>
            </a:r>
            <a:endParaRPr sz="3900" b="1" i="0" u="none" strike="noStrike" cap="none" dirty="0">
              <a:solidFill>
                <a:srgbClr val="D348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391" y="2704566"/>
            <a:ext cx="23241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9689" y="2233366"/>
            <a:ext cx="5029200" cy="1362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6" name="Google Shape;156;p6"/>
          <p:cNvGraphicFramePr/>
          <p:nvPr>
            <p:extLst>
              <p:ext uri="{D42A27DB-BD31-4B8C-83A1-F6EECF244321}">
                <p14:modId xmlns:p14="http://schemas.microsoft.com/office/powerpoint/2010/main" val="3925833863"/>
              </p:ext>
            </p:extLst>
          </p:nvPr>
        </p:nvGraphicFramePr>
        <p:xfrm>
          <a:off x="6921081" y="3604526"/>
          <a:ext cx="1175800" cy="594380"/>
        </p:xfrm>
        <a:graphic>
          <a:graphicData uri="http://schemas.openxmlformats.org/drawingml/2006/table">
            <a:tbl>
              <a:tblPr>
                <a:noFill/>
                <a:tableStyleId>{C37A9D76-8C40-4C4B-A7EB-60E8148D56B2}</a:tableStyleId>
              </a:tblPr>
              <a:tblGrid>
                <a:gridCol w="1175800"/>
              </a:tblGrid>
              <a:tr h="171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50" u="none" strike="noStrike" cap="none" dirty="0"/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4817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50" dirty="0"/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CECA"/>
                    </a:solidFill>
                  </a:tcPr>
                </a:tc>
              </a:tr>
            </a:tbl>
          </a:graphicData>
        </a:graphic>
      </p:graphicFrame>
      <p:sp>
        <p:nvSpPr>
          <p:cNvPr id="157" name="Google Shape;157;p6"/>
          <p:cNvSpPr txBox="1"/>
          <p:nvPr/>
        </p:nvSpPr>
        <p:spPr>
          <a:xfrm>
            <a:off x="6921081" y="3217165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90486" y="5534624"/>
            <a:ext cx="8179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580"/>
              </a:spcBef>
              <a:buClr>
                <a:srgbClr val="D34817"/>
              </a:buClr>
              <a:buSzPts val="1700"/>
            </a:pPr>
            <a:r>
              <a:rPr lang="fr-FR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Remarque</a:t>
            </a:r>
            <a:r>
              <a:rPr lang="fr-FR" sz="2000" dirty="0" smtClean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: Le constructeur par défaut est automatiquement créé par le compilateur, c’est un constructeur vide qui ne fait rien de particulier.</a:t>
            </a:r>
            <a:endParaRPr lang="fr-FR" sz="20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37841" y="4806503"/>
            <a:ext cx="3781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ts val="580"/>
              </a:spcBef>
              <a:buClr>
                <a:srgbClr val="D34817"/>
              </a:buClr>
              <a:buSzPts val="1700"/>
            </a:pPr>
            <a:r>
              <a:rPr lang="fr-FR" sz="2000" dirty="0" smtClean="0"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 </a:t>
            </a:r>
            <a:r>
              <a:rPr lang="fr-FR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d’où </a:t>
            </a:r>
            <a:r>
              <a:rPr lang="fr-FR" sz="2000" dirty="0">
                <a:latin typeface="Times New Roman"/>
                <a:ea typeface="Times New Roman"/>
                <a:cs typeface="Times New Roman"/>
                <a:sym typeface="Times New Roman"/>
              </a:rPr>
              <a:t>la nécessité </a:t>
            </a:r>
            <a:r>
              <a:rPr lang="fr-FR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d’initialisation</a:t>
            </a:r>
            <a:endParaRPr lang="fr-FR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3791" y="3807204"/>
            <a:ext cx="1968700" cy="52677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2" grpId="0"/>
      <p:bldP spid="2" grpId="1"/>
      <p:bldP spid="3" grpId="0"/>
      <p:bldP spid="3" grpId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279767" y="1472258"/>
            <a:ext cx="7772400" cy="594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marR="0" lvl="0" indent="-2743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✔"/>
            </a:pPr>
            <a:r>
              <a:rPr lang="fr-FR" sz="2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Libre Baskerville"/>
                <a:cs typeface="Calibri" panose="020F0502020204030204" pitchFamily="34" charset="0"/>
                <a:sym typeface="Libre Baskerville"/>
              </a:rPr>
              <a:t>Constructeur paramétré (avec arguments)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4320" marR="0" lvl="0" indent="-133985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1360"/>
              <a:buFont typeface="Noto Sans Symbols"/>
              <a:buNone/>
            </a:pPr>
            <a:endParaRPr sz="1600" dirty="0">
              <a:solidFill>
                <a:srgbClr val="3300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75" name="Google Shape;175;p8"/>
          <p:cNvGraphicFramePr/>
          <p:nvPr>
            <p:extLst>
              <p:ext uri="{D42A27DB-BD31-4B8C-83A1-F6EECF244321}">
                <p14:modId xmlns:p14="http://schemas.microsoft.com/office/powerpoint/2010/main" val="3776387382"/>
              </p:ext>
            </p:extLst>
          </p:nvPr>
        </p:nvGraphicFramePr>
        <p:xfrm>
          <a:off x="1128844" y="4925309"/>
          <a:ext cx="1175800" cy="594380"/>
        </p:xfrm>
        <a:graphic>
          <a:graphicData uri="http://schemas.openxmlformats.org/drawingml/2006/table">
            <a:tbl>
              <a:tblPr>
                <a:noFill/>
                <a:tableStyleId>{C37A9D76-8C40-4C4B-A7EB-60E8148D56B2}</a:tableStyleId>
              </a:tblPr>
              <a:tblGrid>
                <a:gridCol w="1175800"/>
              </a:tblGrid>
              <a:tr h="171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5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4817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50"/>
                        <a:t>200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CECA"/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8"/>
          <p:cNvSpPr txBox="1"/>
          <p:nvPr/>
        </p:nvSpPr>
        <p:spPr>
          <a:xfrm>
            <a:off x="1486034" y="4551810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>
            <a:off x="432167" y="507365"/>
            <a:ext cx="7467600" cy="70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3900"/>
              <a:buFont typeface="Times New Roman"/>
              <a:buNone/>
            </a:pPr>
            <a:r>
              <a:rPr lang="fr-FR" sz="3900" b="1" i="0" u="none" strike="noStrike" cap="none" dirty="0" smtClean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Constructeur </a:t>
            </a:r>
            <a:r>
              <a:rPr lang="fr-FR" sz="3900" b="1" i="0" u="none" strike="noStrike" cap="none" dirty="0" smtClean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paramétré (1/2)</a:t>
            </a:r>
            <a:endParaRPr dirty="0"/>
          </a:p>
        </p:txBody>
      </p:sp>
      <p:pic>
        <p:nvPicPr>
          <p:cNvPr id="178" name="Google Shape;17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286" y="2307552"/>
            <a:ext cx="30765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9641" y="3829547"/>
            <a:ext cx="55435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498" y="4624711"/>
            <a:ext cx="2171700" cy="5048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29" y="5850480"/>
            <a:ext cx="6129338" cy="4397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446" y="2680496"/>
            <a:ext cx="5438775" cy="68570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99788" y="3794659"/>
            <a:ext cx="819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è"/>
            </a:pPr>
            <a:r>
              <a:rPr lang="fr-F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L’instanciation dans d’un objet via le constructeur par défaut devient impossible.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20274" y="1613728"/>
            <a:ext cx="819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</a:t>
            </a:r>
            <a:r>
              <a:rPr lang="fr-F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nous 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définissons un constructeur paramétré 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sans avoir </a:t>
            </a:r>
            <a:r>
              <a:rPr lang="fr-F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défini 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un par défaut </a:t>
            </a:r>
          </a:p>
        </p:txBody>
      </p:sp>
      <p:sp>
        <p:nvSpPr>
          <p:cNvPr id="9" name="Google Shape;177;p8"/>
          <p:cNvSpPr txBox="1"/>
          <p:nvPr/>
        </p:nvSpPr>
        <p:spPr>
          <a:xfrm>
            <a:off x="432167" y="507365"/>
            <a:ext cx="7467600" cy="70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3900"/>
              <a:buFont typeface="Times New Roman"/>
              <a:buNone/>
            </a:pPr>
            <a:r>
              <a:rPr lang="fr-FR" sz="3900" b="1" i="0" u="none" strike="noStrike" cap="none" dirty="0" smtClean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Constructeur </a:t>
            </a:r>
            <a:r>
              <a:rPr lang="fr-FR" sz="3900" b="1" i="0" u="none" strike="noStrike" cap="none" dirty="0" smtClean="0">
                <a:solidFill>
                  <a:srgbClr val="D348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paramétré (2/2)</a:t>
            </a:r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957643" y="5748030"/>
            <a:ext cx="812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70429" y="5830602"/>
            <a:ext cx="6129338" cy="505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623004" y="2642295"/>
            <a:ext cx="5516217" cy="8348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321561" y="4559544"/>
            <a:ext cx="2355574" cy="6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9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11816</TotalTime>
  <Words>788</Words>
  <Application>Microsoft Office PowerPoint</Application>
  <PresentationFormat>Affichage à l'écran (4:3)</PresentationFormat>
  <Paragraphs>188</Paragraphs>
  <Slides>18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9" baseType="lpstr">
      <vt:lpstr>Wingdings</vt:lpstr>
      <vt:lpstr>Calibri</vt:lpstr>
      <vt:lpstr>Courier New</vt:lpstr>
      <vt:lpstr>Times New Roman</vt:lpstr>
      <vt:lpstr>Aparajita</vt:lpstr>
      <vt:lpstr>Quintessential</vt:lpstr>
      <vt:lpstr>Arial</vt:lpstr>
      <vt:lpstr>Libre Baskerville</vt:lpstr>
      <vt:lpstr>Calibri Light</vt:lpstr>
      <vt:lpstr>Noto Sans Symbols</vt:lpstr>
      <vt:lpstr>Office Theme</vt:lpstr>
      <vt:lpstr>Présentation PowerPoint</vt:lpstr>
      <vt:lpstr>Présentation PowerPoint</vt:lpstr>
      <vt:lpstr>Cycle de vie d’un objet(1/3)</vt:lpstr>
      <vt:lpstr>Cycle de vie d’un objet (2/3)</vt:lpstr>
      <vt:lpstr>Cycle de vie d’un objet(3/3)</vt:lpstr>
      <vt:lpstr>Définition d’un constructeur</vt:lpstr>
      <vt:lpstr>Présentation PowerPoint</vt:lpstr>
      <vt:lpstr>Présentation PowerPoint</vt:lpstr>
      <vt:lpstr>Présentation PowerPoint</vt:lpstr>
      <vt:lpstr>  </vt:lpstr>
      <vt:lpstr>Présentation PowerPoint</vt:lpstr>
      <vt:lpstr>Présentation PowerPoint</vt:lpstr>
      <vt:lpstr>  </vt:lpstr>
      <vt:lpstr>Présentation PowerPoint</vt:lpstr>
      <vt:lpstr>  Destructeur(1/3)</vt:lpstr>
      <vt:lpstr>Destructeur(2/3)</vt:lpstr>
      <vt:lpstr> </vt:lpstr>
      <vt:lpstr>   Références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mcd</dc:creator>
  <cp:lastModifiedBy>Ines</cp:lastModifiedBy>
  <cp:revision>21</cp:revision>
  <dcterms:created xsi:type="dcterms:W3CDTF">2014-01-19T10:52:12Z</dcterms:created>
  <dcterms:modified xsi:type="dcterms:W3CDTF">2021-09-30T16:55:51Z</dcterms:modified>
</cp:coreProperties>
</file>