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Quintessential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Wp9maoEHbUCY8EjxU4NibDywn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E7A649-051F-4D06-BE5E-B6DC52F870D7}">
  <a:tblStyle styleId="{43E7A649-051F-4D06-BE5E-B6DC52F870D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Quintessential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00cd9d72e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f00cd9d72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f00cd9d72e_0_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00cd9d72e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f00cd9d72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f00cd9d72e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CCCCCC"/>
              </a:solidFill>
              <a:highlight>
                <a:srgbClr val="333333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00cd9d72e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f00cd9d72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f00cd9d72e_0_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000">
                <a:solidFill>
                  <a:srgbClr val="212529"/>
                </a:solidFill>
                <a:highlight>
                  <a:srgbClr val="ECECEC"/>
                </a:highlight>
                <a:latin typeface="Courier New"/>
                <a:ea typeface="Courier New"/>
                <a:cs typeface="Courier New"/>
                <a:sym typeface="Courier New"/>
              </a:rPr>
              <a:t>vector() :</a:t>
            </a:r>
            <a:r>
              <a:rPr lang="fr-FR" sz="900">
                <a:solidFill>
                  <a:srgbClr val="2125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constructeur par défaut, conteneur vide. Par exemple, voici un vecteur de double vide, zéro (0) élément :</a:t>
            </a:r>
            <a:r>
              <a:rPr lang="fr-FR" sz="900">
                <a:solidFill>
                  <a:srgbClr val="243C47"/>
                </a:solidFill>
                <a:highlight>
                  <a:srgbClr val="EBEFF2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-FR" sz="10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-FR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fr-FR" sz="10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-FR" sz="1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vd;</a:t>
            </a:r>
            <a:endParaRPr sz="10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fr-FR" sz="1000">
                <a:solidFill>
                  <a:srgbClr val="212529"/>
                </a:solidFill>
                <a:highlight>
                  <a:srgbClr val="ECECEC"/>
                </a:highlight>
                <a:latin typeface="Courier New"/>
                <a:ea typeface="Courier New"/>
                <a:cs typeface="Courier New"/>
                <a:sym typeface="Courier New"/>
              </a:rPr>
              <a:t>vector(nombre d'éléments) :</a:t>
            </a:r>
            <a:r>
              <a:rPr lang="fr-FR" sz="900">
                <a:solidFill>
                  <a:srgbClr val="2125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crée un conteneur du nombre d'éléments indiqués, chaque élément est initialisé avec une valeur par défaut (en général 0). Par exemple, voici un vecteur de dix floats initialisés à 0 :</a:t>
            </a:r>
            <a:r>
              <a:rPr lang="fr-FR" sz="1000">
                <a:solidFill>
                  <a:srgbClr val="212529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-FR" sz="1000">
                <a:solidFill>
                  <a:srgbClr val="7F0055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-FR" sz="1000">
                <a:solidFill>
                  <a:srgbClr val="0000FF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fr-FR" sz="1000">
                <a:solidFill>
                  <a:srgbClr val="7F0055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-FR" sz="1000">
                <a:solidFill>
                  <a:srgbClr val="212529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-FR" sz="1000">
                <a:solidFill>
                  <a:srgbClr val="212529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vf</a:t>
            </a:r>
            <a:r>
              <a:rPr lang="fr-FR" sz="1000">
                <a:solidFill>
                  <a:srgbClr val="7F0055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000">
                <a:solidFill>
                  <a:srgbClr val="FF0000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fr-FR" sz="1000">
                <a:solidFill>
                  <a:srgbClr val="212529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212529"/>
              </a:solidFill>
              <a:highlight>
                <a:srgbClr val="F5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fr-FR" sz="1000">
                <a:solidFill>
                  <a:srgbClr val="212529"/>
                </a:solidFill>
                <a:highlight>
                  <a:srgbClr val="ECECEC"/>
                </a:highlight>
                <a:latin typeface="Courier New"/>
                <a:ea typeface="Courier New"/>
                <a:cs typeface="Courier New"/>
                <a:sym typeface="Courier New"/>
              </a:rPr>
              <a:t>vector(nombre d'éléments, valeur initialisation) :</a:t>
            </a:r>
            <a:r>
              <a:rPr lang="fr-FR" sz="900">
                <a:solidFill>
                  <a:srgbClr val="2125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crée un conteneur du nombre d'éléments indiqués et initialisés avec la valeur donnée en second paramètre. Par exemple, vecteur de 15 int initialisé à 7 :</a:t>
            </a:r>
            <a:r>
              <a:rPr lang="fr-FR" sz="1000">
                <a:solidFill>
                  <a:srgbClr val="212529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-FR" sz="1000">
                <a:solidFill>
                  <a:srgbClr val="7F0055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-FR" sz="1000">
                <a:solidFill>
                  <a:srgbClr val="0000FF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000">
                <a:solidFill>
                  <a:srgbClr val="7F0055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fr-FR" sz="1000">
                <a:solidFill>
                  <a:srgbClr val="212529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vi</a:t>
            </a:r>
            <a:r>
              <a:rPr lang="fr-FR" sz="1000">
                <a:solidFill>
                  <a:srgbClr val="7F0055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000">
                <a:solidFill>
                  <a:srgbClr val="FF0000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fr-FR" sz="1000">
                <a:solidFill>
                  <a:srgbClr val="212529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000">
                <a:solidFill>
                  <a:srgbClr val="FF0000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fr-FR" sz="1000">
                <a:solidFill>
                  <a:srgbClr val="212529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212529"/>
              </a:solidFill>
              <a:highlight>
                <a:srgbClr val="F5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fr-FR" sz="1000">
                <a:solidFill>
                  <a:srgbClr val="212529"/>
                </a:solidFill>
                <a:highlight>
                  <a:srgbClr val="ECECEC"/>
                </a:highlight>
                <a:latin typeface="Courier New"/>
                <a:ea typeface="Courier New"/>
                <a:cs typeface="Courier New"/>
                <a:sym typeface="Courier New"/>
              </a:rPr>
              <a:t>vector(liste en copie) :</a:t>
            </a:r>
            <a:r>
              <a:rPr lang="fr-FR" sz="900">
                <a:solidFill>
                  <a:srgbClr val="2125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vecteur initialisé avec la copie d'une liste ou d'une portion de liste. Par exemple, voici un vecteur initialisé avec une copie d'un autre vecteur : </a:t>
            </a:r>
            <a:r>
              <a:rPr lang="fr-FR" sz="1000">
                <a:solidFill>
                  <a:srgbClr val="212529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-FR" sz="1000">
                <a:solidFill>
                  <a:srgbClr val="7F0055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-FR" sz="1000">
                <a:solidFill>
                  <a:srgbClr val="0000FF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000">
                <a:solidFill>
                  <a:srgbClr val="7F0055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fr-FR" sz="1000">
                <a:solidFill>
                  <a:srgbClr val="212529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copievi</a:t>
            </a:r>
            <a:r>
              <a:rPr lang="fr-FR" sz="1000">
                <a:solidFill>
                  <a:srgbClr val="7F0055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000">
                <a:solidFill>
                  <a:srgbClr val="212529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vi);</a:t>
            </a:r>
            <a:endParaRPr sz="1000">
              <a:solidFill>
                <a:srgbClr val="212529"/>
              </a:solidFill>
              <a:highlight>
                <a:srgbClr val="F5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fr-FR" sz="900">
                <a:solidFill>
                  <a:srgbClr val="2125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Autre exemple avec la copie d'une portion d'un autre vecteur. Dans ce cas, les paramètres sont deux itérateurs, le premier donnant le début dans la liste à copier et le second la fin :</a:t>
            </a:r>
            <a:endParaRPr sz="900" u="sng">
              <a:solidFill>
                <a:srgbClr val="446372"/>
              </a:solidFill>
              <a:highlight>
                <a:srgbClr val="EBEF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06400" rtl="0" algn="l">
              <a:lnSpc>
                <a:spcPct val="122727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fr-FR" sz="1000">
                <a:solidFill>
                  <a:srgbClr val="212529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-FR" sz="1000">
                <a:solidFill>
                  <a:srgbClr val="7F0055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-FR" sz="1000">
                <a:solidFill>
                  <a:srgbClr val="0000FF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000">
                <a:solidFill>
                  <a:srgbClr val="7F0055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-FR" sz="1000">
                <a:solidFill>
                  <a:srgbClr val="212529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-FR" sz="1000">
                <a:solidFill>
                  <a:srgbClr val="212529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portionvi</a:t>
            </a:r>
            <a:r>
              <a:rPr lang="fr-FR" sz="1000">
                <a:solidFill>
                  <a:srgbClr val="7F0055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000">
                <a:solidFill>
                  <a:srgbClr val="212529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vi.</a:t>
            </a:r>
            <a:r>
              <a:rPr b="1" lang="fr-FR" sz="1000">
                <a:solidFill>
                  <a:srgbClr val="212529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-FR" sz="1000">
                <a:solidFill>
                  <a:srgbClr val="7F0055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000">
                <a:solidFill>
                  <a:srgbClr val="212529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1000">
                <a:solidFill>
                  <a:srgbClr val="7F0055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-FR" sz="1000">
                <a:solidFill>
                  <a:srgbClr val="FF0000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-FR" sz="1000">
                <a:solidFill>
                  <a:srgbClr val="212529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, vi.</a:t>
            </a:r>
            <a:r>
              <a:rPr b="1" lang="fr-FR" sz="1000">
                <a:solidFill>
                  <a:srgbClr val="212529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-FR" sz="1000">
                <a:solidFill>
                  <a:srgbClr val="7F0055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000">
                <a:solidFill>
                  <a:srgbClr val="212529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1000">
                <a:solidFill>
                  <a:srgbClr val="7F0055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-FR" sz="1000">
                <a:solidFill>
                  <a:srgbClr val="FF0000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-FR" sz="1000">
                <a:solidFill>
                  <a:srgbClr val="212529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212529"/>
              </a:solidFill>
              <a:highlight>
                <a:srgbClr val="F5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212529"/>
              </a:solidFill>
              <a:highlight>
                <a:srgbClr val="F5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212529"/>
              </a:solidFill>
              <a:highlight>
                <a:srgbClr val="F5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12529"/>
              </a:solidFill>
              <a:highlight>
                <a:srgbClr val="F5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6fefbc59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g116fefbc59d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08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-222006" y="2666873"/>
            <a:ext cx="12003741" cy="897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Chapitre 4 : Les Conteneurs STL(Partie1)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919805" y="3183172"/>
            <a:ext cx="9664499" cy="2282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6"/>
              <a:buFont typeface="Arial"/>
              <a:buNone/>
            </a:pPr>
            <a:r>
              <a:t/>
            </a:r>
            <a:endParaRPr b="1" i="0" sz="1170" u="none" cap="none" strike="noStrike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6"/>
              <a:buFont typeface="Arial"/>
              <a:buNone/>
            </a:pPr>
            <a:r>
              <a:t/>
            </a:r>
            <a:endParaRPr b="1" i="0" sz="910" u="none" cap="none" strike="noStrike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fr-FR" sz="191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Niveau : 2A / 2P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fr-FR" sz="191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Equipe C++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fr-FR" sz="191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Enseignante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1917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fr-F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Mme Soumaya Nheri</a:t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None/>
            </a:pPr>
            <a:r>
              <a:t/>
            </a:r>
            <a:endParaRPr b="1" i="0" sz="1917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None/>
            </a:pPr>
            <a:r>
              <a:rPr b="1" i="0" lang="fr-FR" sz="191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Année universitaire :2021-2022</a:t>
            </a:r>
            <a:endParaRPr b="0" i="0" sz="1917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Tableaux dynamiques(</a:t>
            </a:r>
            <a:r>
              <a:rPr b="1" lang="fr-FR" sz="20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Les Vecteurs)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t/>
            </a:r>
            <a:endParaRPr b="1">
              <a:solidFill>
                <a:srgbClr val="C00000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185" name="Google Shape;18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6" name="Google Shape;186;p9"/>
          <p:cNvSpPr txBox="1"/>
          <p:nvPr>
            <p:ph idx="1" type="body"/>
          </p:nvPr>
        </p:nvSpPr>
        <p:spPr>
          <a:xfrm>
            <a:off x="95250" y="1711324"/>
            <a:ext cx="12096750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❑"/>
            </a:pPr>
            <a:r>
              <a:rPr b="1" lang="fr-FR">
                <a:solidFill>
                  <a:srgbClr val="0070C0"/>
                </a:solidFill>
              </a:rPr>
              <a:t> </a:t>
            </a:r>
            <a:r>
              <a:rPr b="1" lang="fr-FR" u="sng">
                <a:solidFill>
                  <a:srgbClr val="0070C0"/>
                </a:solidFill>
              </a:rPr>
              <a:t>Afficher le premier élément</a:t>
            </a:r>
            <a:r>
              <a:rPr b="1" lang="fr-FR">
                <a:solidFill>
                  <a:srgbClr val="0070C0"/>
                </a:solidFill>
              </a:rPr>
              <a:t>            </a:t>
            </a:r>
            <a:r>
              <a:rPr b="1" lang="fr-FR"/>
              <a:t>cout &lt;&lt; montab.</a:t>
            </a:r>
            <a:r>
              <a:rPr b="1" lang="fr-FR">
                <a:solidFill>
                  <a:srgbClr val="00B050"/>
                </a:solidFill>
              </a:rPr>
              <a:t>front()</a:t>
            </a:r>
            <a:r>
              <a:rPr b="1" lang="fr-FR"/>
              <a:t> &lt;&lt; endl; </a:t>
            </a:r>
            <a:endParaRPr b="1" u="sng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                                                          </a:t>
            </a:r>
            <a:r>
              <a:rPr b="1" lang="fr-FR" sz="2400">
                <a:solidFill>
                  <a:srgbClr val="00B050"/>
                </a:solidFill>
              </a:rPr>
              <a:t> 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❑"/>
            </a:pPr>
            <a:r>
              <a:rPr b="1" lang="fr-FR">
                <a:solidFill>
                  <a:srgbClr val="0070C0"/>
                </a:solidFill>
              </a:rPr>
              <a:t> </a:t>
            </a:r>
            <a:r>
              <a:rPr b="1" lang="fr-FR" u="sng">
                <a:solidFill>
                  <a:srgbClr val="0070C0"/>
                </a:solidFill>
              </a:rPr>
              <a:t>Afficher le dernier élément</a:t>
            </a:r>
            <a:r>
              <a:rPr b="1" lang="fr-FR">
                <a:solidFill>
                  <a:srgbClr val="0070C0"/>
                </a:solidFill>
              </a:rPr>
              <a:t>             </a:t>
            </a:r>
            <a:r>
              <a:rPr b="1" lang="fr-FR"/>
              <a:t>cout &lt;&lt; montab.</a:t>
            </a:r>
            <a:r>
              <a:rPr b="1" lang="fr-FR">
                <a:solidFill>
                  <a:srgbClr val="00B050"/>
                </a:solidFill>
              </a:rPr>
              <a:t>back()</a:t>
            </a:r>
            <a:r>
              <a:rPr b="1" lang="fr-FR"/>
              <a:t> &lt;&lt; endl; </a:t>
            </a:r>
            <a:endParaRPr b="1" u="sng">
              <a:solidFill>
                <a:srgbClr val="0070C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b="1" lang="fr-FR" sz="2400">
                <a:solidFill>
                  <a:srgbClr val="00B050"/>
                </a:solidFill>
              </a:rPr>
              <a:t>                                                                      </a:t>
            </a:r>
            <a:endParaRPr b="1"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9"/>
          <p:cNvGraphicFramePr/>
          <p:nvPr/>
        </p:nvGraphicFramePr>
        <p:xfrm>
          <a:off x="4129077" y="19478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{43E7A649-051F-4D06-BE5E-B6DC52F870D7}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8" name="Google Shape;188;p9"/>
          <p:cNvGraphicFramePr/>
          <p:nvPr/>
        </p:nvGraphicFramePr>
        <p:xfrm>
          <a:off x="5343523" y="19478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{43E7A649-051F-4D06-BE5E-B6DC52F870D7}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9" name="Google Shape;189;p9"/>
          <p:cNvGraphicFramePr/>
          <p:nvPr/>
        </p:nvGraphicFramePr>
        <p:xfrm>
          <a:off x="6557969" y="19478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{43E7A649-051F-4D06-BE5E-B6DC52F870D7}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0" name="Google Shape;190;p9"/>
          <p:cNvSpPr txBox="1"/>
          <p:nvPr/>
        </p:nvSpPr>
        <p:spPr>
          <a:xfrm>
            <a:off x="3236102" y="1638590"/>
            <a:ext cx="10715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7786703" y="1654175"/>
            <a:ext cx="10715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Tableaux dynamiques(</a:t>
            </a:r>
            <a:r>
              <a:rPr b="1" lang="fr-FR" sz="20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Les Vecteurs)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t/>
            </a:r>
            <a:endParaRPr b="1">
              <a:solidFill>
                <a:srgbClr val="C00000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198" name="Google Shape;19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9" name="Google Shape;199;p10"/>
          <p:cNvSpPr txBox="1"/>
          <p:nvPr>
            <p:ph idx="1" type="body"/>
          </p:nvPr>
        </p:nvSpPr>
        <p:spPr>
          <a:xfrm>
            <a:off x="104775" y="1514475"/>
            <a:ext cx="12087225" cy="520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❑"/>
            </a:pPr>
            <a:r>
              <a:rPr b="1" lang="fr-FR"/>
              <a:t> </a:t>
            </a:r>
            <a:r>
              <a:rPr b="1" lang="fr-FR" u="sng">
                <a:solidFill>
                  <a:srgbClr val="0070C0"/>
                </a:solidFill>
              </a:rPr>
              <a:t>Supprimer le dernier élément </a:t>
            </a:r>
            <a:r>
              <a:rPr b="1" lang="fr-FR">
                <a:solidFill>
                  <a:srgbClr val="0070C0"/>
                </a:solidFill>
              </a:rPr>
              <a:t>                    </a:t>
            </a:r>
            <a:r>
              <a:rPr b="1" lang="fr-FR"/>
              <a:t>montab.</a:t>
            </a:r>
            <a:r>
              <a:rPr b="1" lang="fr-FR">
                <a:solidFill>
                  <a:srgbClr val="00B050"/>
                </a:solidFill>
              </a:rPr>
              <a:t>pop_back()</a:t>
            </a:r>
            <a:r>
              <a:rPr b="1" lang="fr-FR"/>
              <a:t>; </a:t>
            </a:r>
            <a:endParaRPr u="sng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u="sng">
              <a:solidFill>
                <a:srgbClr val="0070C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❑"/>
            </a:pPr>
            <a:r>
              <a:rPr b="1" lang="fr-FR">
                <a:solidFill>
                  <a:srgbClr val="0070C0"/>
                </a:solidFill>
              </a:rPr>
              <a:t> </a:t>
            </a:r>
            <a:r>
              <a:rPr b="1" lang="fr-FR" u="sng">
                <a:solidFill>
                  <a:srgbClr val="0070C0"/>
                </a:solidFill>
              </a:rPr>
              <a:t>Afficher la taille actuelle du vecteur</a:t>
            </a:r>
            <a:r>
              <a:rPr b="1" lang="fr-FR">
                <a:solidFill>
                  <a:srgbClr val="0070C0"/>
                </a:solidFill>
              </a:rPr>
              <a:t>          </a:t>
            </a:r>
            <a:r>
              <a:rPr b="1" lang="fr-FR"/>
              <a:t>cout &lt;&lt; montab.</a:t>
            </a:r>
            <a:r>
              <a:rPr b="1" lang="fr-FR">
                <a:solidFill>
                  <a:srgbClr val="00B050"/>
                </a:solidFill>
              </a:rPr>
              <a:t>size() </a:t>
            </a:r>
            <a:r>
              <a:rPr b="1" lang="fr-FR"/>
              <a:t>&lt;&lt; endl;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 u="sng">
              <a:solidFill>
                <a:srgbClr val="0070C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❑"/>
            </a:pPr>
            <a:r>
              <a:rPr b="1" lang="fr-FR">
                <a:solidFill>
                  <a:srgbClr val="0070C0"/>
                </a:solidFill>
              </a:rPr>
              <a:t> </a:t>
            </a:r>
            <a:r>
              <a:rPr b="1" lang="fr-FR" u="sng">
                <a:solidFill>
                  <a:srgbClr val="0070C0"/>
                </a:solidFill>
              </a:rPr>
              <a:t>Trier le vecteur dans un ordre croissant</a:t>
            </a:r>
            <a:r>
              <a:rPr b="1" lang="fr-FR">
                <a:solidFill>
                  <a:srgbClr val="0070C0"/>
                </a:solidFill>
              </a:rPr>
              <a:t> </a:t>
            </a:r>
            <a:r>
              <a:rPr b="1" lang="fr-FR"/>
              <a:t>  </a:t>
            </a:r>
            <a:r>
              <a:rPr b="1" lang="fr-FR">
                <a:solidFill>
                  <a:srgbClr val="00B050"/>
                </a:solidFill>
              </a:rPr>
              <a:t>sort</a:t>
            </a:r>
            <a:r>
              <a:rPr b="1" lang="fr-FR"/>
              <a:t>(montab.</a:t>
            </a:r>
            <a:r>
              <a:rPr b="1" lang="fr-FR">
                <a:solidFill>
                  <a:srgbClr val="00B050"/>
                </a:solidFill>
              </a:rPr>
              <a:t>begin()</a:t>
            </a:r>
            <a:r>
              <a:rPr b="1" lang="fr-FR"/>
              <a:t>, montab.</a:t>
            </a:r>
            <a:r>
              <a:rPr b="1" lang="fr-FR">
                <a:solidFill>
                  <a:srgbClr val="00B050"/>
                </a:solidFill>
              </a:rPr>
              <a:t>end() </a:t>
            </a:r>
            <a:r>
              <a:rPr b="1" lang="fr-FR"/>
              <a:t>); </a:t>
            </a:r>
            <a:endParaRPr b="1" u="sng">
              <a:solidFill>
                <a:srgbClr val="0070C0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00" name="Google Shape;200;p10"/>
          <p:cNvGraphicFramePr/>
          <p:nvPr/>
        </p:nvGraphicFramePr>
        <p:xfrm>
          <a:off x="4129077" y="20812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{43E7A649-051F-4D06-BE5E-B6DC52F870D7}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1" name="Google Shape;201;p10"/>
          <p:cNvGraphicFramePr/>
          <p:nvPr/>
        </p:nvGraphicFramePr>
        <p:xfrm>
          <a:off x="5343523" y="20812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{43E7A649-051F-4D06-BE5E-B6DC52F870D7}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2" name="Google Shape;202;p10"/>
          <p:cNvGraphicFramePr/>
          <p:nvPr/>
        </p:nvGraphicFramePr>
        <p:xfrm>
          <a:off x="6557969" y="20812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{43E7A649-051F-4D06-BE5E-B6DC52F870D7}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3" name="Google Shape;203;p10"/>
          <p:cNvSpPr txBox="1"/>
          <p:nvPr/>
        </p:nvSpPr>
        <p:spPr>
          <a:xfrm>
            <a:off x="3236102" y="1771940"/>
            <a:ext cx="10715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7786703" y="1787525"/>
            <a:ext cx="10715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Tableaux dynamiques(</a:t>
            </a:r>
            <a:r>
              <a:rPr b="1" lang="fr-FR" sz="20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Les Vecteurs)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t/>
            </a:r>
            <a:endParaRPr b="1">
              <a:solidFill>
                <a:srgbClr val="C00000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211" name="Google Shape;21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2" name="Google Shape;212;p11"/>
          <p:cNvSpPr txBox="1"/>
          <p:nvPr>
            <p:ph idx="1" type="body"/>
          </p:nvPr>
        </p:nvSpPr>
        <p:spPr>
          <a:xfrm>
            <a:off x="838200" y="1530349"/>
            <a:ext cx="10515600" cy="5270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❑"/>
            </a:pPr>
            <a:r>
              <a:rPr b="1" lang="fr-FR">
                <a:solidFill>
                  <a:srgbClr val="0070C0"/>
                </a:solidFill>
              </a:rPr>
              <a:t> </a:t>
            </a:r>
            <a:r>
              <a:rPr b="1" lang="fr-FR" u="sng">
                <a:solidFill>
                  <a:srgbClr val="0070C0"/>
                </a:solidFill>
              </a:rPr>
              <a:t>Parcourir le vecteur et afficher son contenu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u="sng">
              <a:solidFill>
                <a:srgbClr val="0070C0"/>
              </a:solidFill>
            </a:endParaRPr>
          </a:p>
          <a:p>
            <a:pPr indent="0" lvl="7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for ( int  i = 0; i &lt; montab.</a:t>
            </a:r>
            <a:r>
              <a:rPr b="1" lang="fr-FR" sz="2400">
                <a:solidFill>
                  <a:srgbClr val="00B050"/>
                </a:solidFill>
              </a:rPr>
              <a:t>size()</a:t>
            </a:r>
            <a:r>
              <a:rPr b="1" lang="fr-FR" sz="2400"/>
              <a:t>; i++ ) </a:t>
            </a:r>
            <a:endParaRPr/>
          </a:p>
          <a:p>
            <a:pPr indent="-228600" lvl="7" marL="3429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    { </a:t>
            </a:r>
            <a:endParaRPr/>
          </a:p>
          <a:p>
            <a:pPr indent="-228600" lvl="7" marL="3429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b="1" lang="fr-FR" sz="2400">
                <a:solidFill>
                  <a:srgbClr val="00B050"/>
                </a:solidFill>
              </a:rPr>
              <a:t>        </a:t>
            </a:r>
            <a:r>
              <a:rPr b="1" lang="fr-FR" sz="2400"/>
              <a:t>cout &lt;&lt; </a:t>
            </a:r>
            <a:r>
              <a:rPr b="1" lang="fr-FR" sz="2400">
                <a:solidFill>
                  <a:srgbClr val="00B050"/>
                </a:solidFill>
              </a:rPr>
              <a:t>montab [ i ] </a:t>
            </a:r>
            <a:r>
              <a:rPr b="1" lang="fr-FR" sz="2400"/>
              <a:t>&lt;&lt; endl;         </a:t>
            </a:r>
            <a:endParaRPr/>
          </a:p>
          <a:p>
            <a:pPr indent="-228600" lvl="7" marL="3429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    }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p11"/>
          <p:cNvGraphicFramePr/>
          <p:nvPr/>
        </p:nvGraphicFramePr>
        <p:xfrm>
          <a:off x="4129077" y="22145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{43E7A649-051F-4D06-BE5E-B6DC52F870D7}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4" name="Google Shape;214;p11"/>
          <p:cNvGraphicFramePr/>
          <p:nvPr/>
        </p:nvGraphicFramePr>
        <p:xfrm>
          <a:off x="5343523" y="22145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{43E7A649-051F-4D06-BE5E-B6DC52F870D7}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5" name="Google Shape;215;p11"/>
          <p:cNvGraphicFramePr/>
          <p:nvPr/>
        </p:nvGraphicFramePr>
        <p:xfrm>
          <a:off x="6557969" y="22145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{43E7A649-051F-4D06-BE5E-B6DC52F870D7}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6" name="Google Shape;216;p11"/>
          <p:cNvSpPr txBox="1"/>
          <p:nvPr/>
        </p:nvSpPr>
        <p:spPr>
          <a:xfrm>
            <a:off x="3236102" y="1905290"/>
            <a:ext cx="10715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7786703" y="1920875"/>
            <a:ext cx="10715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Tableaux dynamiques(</a:t>
            </a:r>
            <a:r>
              <a:rPr b="1" lang="fr-FR" sz="20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Les Vecteurs)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t/>
            </a:r>
            <a:endParaRPr b="1">
              <a:solidFill>
                <a:srgbClr val="C00000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224" name="Google Shape;22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0" y="1506537"/>
            <a:ext cx="12192000" cy="535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❑"/>
            </a:pPr>
            <a:r>
              <a:rPr b="1" lang="fr-FR"/>
              <a:t> </a:t>
            </a:r>
            <a:r>
              <a:rPr b="1" lang="fr-FR" u="sng">
                <a:solidFill>
                  <a:srgbClr val="0070C0"/>
                </a:solidFill>
              </a:rPr>
              <a:t>Parcourir le vecteur via à un iterator</a:t>
            </a:r>
            <a:endParaRPr b="1" u="sng">
              <a:solidFill>
                <a:srgbClr val="0070C0"/>
              </a:solidFill>
            </a:endParaRPr>
          </a:p>
          <a:p>
            <a:pPr indent="0" lvl="4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u="sng">
              <a:solidFill>
                <a:srgbClr val="0070C0"/>
              </a:solidFill>
            </a:endParaRPr>
          </a:p>
          <a:p>
            <a:pPr indent="0" lvl="4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4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for ( </a:t>
            </a:r>
            <a:r>
              <a:rPr b="1" lang="fr-FR" sz="2400">
                <a:solidFill>
                  <a:srgbClr val="00B050"/>
                </a:solidFill>
              </a:rPr>
              <a:t>vector </a:t>
            </a:r>
            <a:r>
              <a:rPr b="1" lang="fr-FR" sz="2400"/>
              <a:t>&lt;int&gt; :: </a:t>
            </a:r>
            <a:r>
              <a:rPr b="1" lang="fr-FR" sz="2400">
                <a:solidFill>
                  <a:srgbClr val="FF0000"/>
                </a:solidFill>
              </a:rPr>
              <a:t>iterator</a:t>
            </a:r>
            <a:r>
              <a:rPr b="1" lang="fr-FR" sz="2400"/>
              <a:t> it = montab.</a:t>
            </a:r>
            <a:r>
              <a:rPr b="1" lang="fr-FR" sz="2400">
                <a:solidFill>
                  <a:srgbClr val="00B050"/>
                </a:solidFill>
              </a:rPr>
              <a:t>begin() </a:t>
            </a:r>
            <a:r>
              <a:rPr b="1" lang="fr-FR" sz="3200">
                <a:solidFill>
                  <a:srgbClr val="FF0000"/>
                </a:solidFill>
              </a:rPr>
              <a:t>; </a:t>
            </a:r>
            <a:r>
              <a:rPr b="1" lang="fr-FR" sz="2400"/>
              <a:t>it != montab.</a:t>
            </a:r>
            <a:r>
              <a:rPr b="1" lang="fr-FR" sz="2400">
                <a:solidFill>
                  <a:srgbClr val="00B050"/>
                </a:solidFill>
              </a:rPr>
              <a:t>end() </a:t>
            </a:r>
            <a:r>
              <a:rPr b="1" lang="fr-FR" sz="3200">
                <a:solidFill>
                  <a:srgbClr val="FF0000"/>
                </a:solidFill>
              </a:rPr>
              <a:t>;</a:t>
            </a:r>
            <a:r>
              <a:rPr b="1" lang="fr-FR" sz="2400"/>
              <a:t>  ++it) 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                                    </a:t>
            </a:r>
            <a:r>
              <a:rPr b="1" lang="fr-FR" sz="2400">
                <a:solidFill>
                  <a:srgbClr val="00B050"/>
                </a:solidFill>
              </a:rPr>
              <a:t>cout</a:t>
            </a:r>
            <a:r>
              <a:rPr b="1" lang="fr-FR" sz="2400"/>
              <a:t> &lt;&lt; ‘  ‘ &lt;&lt; </a:t>
            </a:r>
            <a:r>
              <a:rPr b="1" lang="fr-FR" sz="2400">
                <a:solidFill>
                  <a:srgbClr val="FF0000"/>
                </a:solidFill>
              </a:rPr>
              <a:t>*it </a:t>
            </a:r>
            <a:r>
              <a:rPr b="1" lang="fr-FR" sz="2400"/>
              <a:t>;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    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p12"/>
          <p:cNvGraphicFramePr/>
          <p:nvPr/>
        </p:nvGraphicFramePr>
        <p:xfrm>
          <a:off x="4129077" y="22145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{43E7A649-051F-4D06-BE5E-B6DC52F870D7}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7" name="Google Shape;227;p12"/>
          <p:cNvGraphicFramePr/>
          <p:nvPr/>
        </p:nvGraphicFramePr>
        <p:xfrm>
          <a:off x="5343523" y="22145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{43E7A649-051F-4D06-BE5E-B6DC52F870D7}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8" name="Google Shape;228;p12"/>
          <p:cNvGraphicFramePr/>
          <p:nvPr/>
        </p:nvGraphicFramePr>
        <p:xfrm>
          <a:off x="6557969" y="22145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{43E7A649-051F-4D06-BE5E-B6DC52F870D7}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9" name="Google Shape;229;p12"/>
          <p:cNvSpPr txBox="1"/>
          <p:nvPr/>
        </p:nvSpPr>
        <p:spPr>
          <a:xfrm>
            <a:off x="3236102" y="1905290"/>
            <a:ext cx="10715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 txBox="1"/>
          <p:nvPr/>
        </p:nvSpPr>
        <p:spPr>
          <a:xfrm>
            <a:off x="7786703" y="1920875"/>
            <a:ext cx="10715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Tableaux dynamiques(</a:t>
            </a:r>
            <a:r>
              <a:rPr b="1" lang="fr-FR" sz="20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Les Vecteurs)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t/>
            </a:r>
            <a:endParaRPr b="1">
              <a:solidFill>
                <a:srgbClr val="C00000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237" name="Google Shape;23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8" name="Google Shape;238;p13"/>
          <p:cNvSpPr txBox="1"/>
          <p:nvPr>
            <p:ph idx="1" type="body"/>
          </p:nvPr>
        </p:nvSpPr>
        <p:spPr>
          <a:xfrm>
            <a:off x="0" y="1506537"/>
            <a:ext cx="12192000" cy="535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9" name="Google Shape;2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770" y="2073728"/>
            <a:ext cx="7018943" cy="3918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4175" y="3293268"/>
            <a:ext cx="46196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3309918" y="142852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 rot="5400000">
            <a:off x="-860473" y="1455738"/>
            <a:ext cx="4824413" cy="4770438"/>
          </a:xfrm>
          <a:custGeom>
            <a:rect b="b" l="l" r="r" t="t"/>
            <a:pathLst>
              <a:path extrusionOk="0" h="21600" w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 flipH="1" rot="5400000">
            <a:off x="-385013" y="1908959"/>
            <a:ext cx="4032250" cy="3929063"/>
          </a:xfrm>
          <a:custGeom>
            <a:rect b="b" l="l" r="r" t="t"/>
            <a:pathLst>
              <a:path extrusionOk="0" h="21600" w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C0000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Documents and Settings\aouatef\Bureau\GCON\images\Sans titre.bmp"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282" y="2970213"/>
            <a:ext cx="137160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3936953" y="1849522"/>
            <a:ext cx="6051446" cy="50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 librairie standard C++ </a:t>
            </a:r>
            <a:endParaRPr b="1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4437019" y="3454681"/>
            <a:ext cx="5551380" cy="503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 Notion de conteneurs</a:t>
            </a:r>
            <a:endParaRPr b="1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3472703" y="1912972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3952833" y="3524267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9919" y="1214422"/>
            <a:ext cx="642937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4016198" y="5114578"/>
            <a:ext cx="5972201" cy="50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Tableaux dynamiques (Les vecteurs)</a:t>
            </a:r>
            <a:endParaRPr b="1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3487323" y="5154347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La librairie standard C++ </a:t>
            </a:r>
            <a:endParaRPr b="1">
              <a:solidFill>
                <a:srgbClr val="C00000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838200" y="1825625"/>
            <a:ext cx="10515600" cy="4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1526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Le </a:t>
            </a:r>
            <a:r>
              <a:rPr b="1" lang="fr-FR"/>
              <a:t>C++</a:t>
            </a:r>
            <a:r>
              <a:rPr lang="fr-FR"/>
              <a:t> possède une bibliothèque standard (SL pour Standard Library) qui est composée de 3 composants principaux ::</a:t>
            </a:r>
            <a:endParaRPr/>
          </a:p>
          <a:p>
            <a:pPr indent="-393065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5"/>
              <a:buChar char="•"/>
            </a:pPr>
            <a:r>
              <a:rPr lang="fr-FR"/>
              <a:t> La </a:t>
            </a:r>
            <a:r>
              <a:rPr b="1" lang="fr-FR"/>
              <a:t>STL</a:t>
            </a:r>
            <a:r>
              <a:rPr lang="fr-FR"/>
              <a:t> : Standard Template Library</a:t>
            </a:r>
            <a:endParaRPr/>
          </a:p>
          <a:p>
            <a:pPr indent="-393065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5"/>
              <a:buChar char="•"/>
            </a:pPr>
            <a:r>
              <a:rPr lang="fr-FR"/>
              <a:t>Les autres outils de la bibliothèque standard C++</a:t>
            </a:r>
            <a:endParaRPr/>
          </a:p>
          <a:p>
            <a:pPr indent="-393065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5"/>
              <a:buChar char="•"/>
            </a:pPr>
            <a:r>
              <a:rPr lang="fr-FR"/>
              <a:t>Les bibliothèques C</a:t>
            </a:r>
            <a:endParaRPr/>
          </a:p>
          <a:p>
            <a:pPr indent="-21526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fr-FR"/>
              <a:t>STL</a:t>
            </a:r>
            <a:r>
              <a:rPr lang="fr-FR"/>
              <a:t> contient, entre autre:</a:t>
            </a:r>
            <a:endParaRPr/>
          </a:p>
          <a:p>
            <a:pPr indent="-393065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5"/>
              <a:buChar char="•"/>
            </a:pPr>
            <a:r>
              <a:rPr lang="fr-FR"/>
              <a:t>Des classes (</a:t>
            </a:r>
            <a:r>
              <a:rPr b="1" lang="fr-FR"/>
              <a:t>String</a:t>
            </a:r>
            <a:r>
              <a:rPr lang="fr-FR"/>
              <a:t> , </a:t>
            </a:r>
            <a:r>
              <a:rPr b="1" lang="fr-FR"/>
              <a:t>array, …)</a:t>
            </a:r>
            <a:r>
              <a:rPr lang="fr-FR"/>
              <a:t> </a:t>
            </a:r>
            <a:endParaRPr/>
          </a:p>
          <a:p>
            <a:pPr indent="-393064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714"/>
              <a:buChar char="•"/>
            </a:pPr>
            <a:r>
              <a:rPr b="1" lang="fr-FR"/>
              <a:t>Des conteneurs</a:t>
            </a:r>
            <a:r>
              <a:rPr lang="fr-FR"/>
              <a:t> pour gérer </a:t>
            </a:r>
            <a:r>
              <a:rPr b="1" lang="fr-FR"/>
              <a:t>des collections d’objets</a:t>
            </a:r>
            <a:r>
              <a:rPr lang="fr-FR"/>
              <a:t> ( les tableaux (</a:t>
            </a:r>
            <a:r>
              <a:rPr b="1" lang="fr-FR"/>
              <a:t>vector</a:t>
            </a:r>
            <a:r>
              <a:rPr lang="fr-FR"/>
              <a:t>), les listes (</a:t>
            </a:r>
            <a:r>
              <a:rPr b="1" lang="fr-FR"/>
              <a:t>list</a:t>
            </a:r>
            <a:r>
              <a:rPr lang="fr-FR"/>
              <a:t>), les ensembles (</a:t>
            </a:r>
            <a:r>
              <a:rPr b="1" lang="fr-FR"/>
              <a:t>set</a:t>
            </a:r>
            <a:r>
              <a:rPr lang="fr-FR"/>
              <a:t>), les piles (</a:t>
            </a:r>
            <a:r>
              <a:rPr b="1" lang="fr-FR"/>
              <a:t>stack</a:t>
            </a:r>
            <a:r>
              <a:rPr lang="fr-FR"/>
              <a:t>) )</a:t>
            </a:r>
            <a:endParaRPr b="1" sz="2800"/>
          </a:p>
          <a:p>
            <a:pPr indent="-393064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714"/>
              <a:buChar char="•"/>
            </a:pPr>
            <a:r>
              <a:rPr lang="fr-FR"/>
              <a:t>Des algorithmes ( recherche(</a:t>
            </a:r>
            <a:r>
              <a:rPr b="1" lang="fr-FR"/>
              <a:t>find</a:t>
            </a:r>
            <a:r>
              <a:rPr lang="fr-FR"/>
              <a:t>),tri(</a:t>
            </a:r>
            <a:r>
              <a:rPr b="1" lang="fr-FR"/>
              <a:t>sort</a:t>
            </a:r>
            <a:r>
              <a:rPr lang="fr-FR"/>
              <a:t>), …)</a:t>
            </a:r>
            <a:endParaRPr sz="2800"/>
          </a:p>
          <a:p>
            <a:pPr indent="-393065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6665"/>
              <a:buChar char="•"/>
            </a:pPr>
            <a:r>
              <a:rPr lang="fr-FR"/>
              <a:t>Des classes d'itérateurs dans les collections ( </a:t>
            </a:r>
            <a:r>
              <a:rPr b="1" lang="fr-FR"/>
              <a:t>iterator</a:t>
            </a:r>
            <a:r>
              <a:rPr lang="fr-FR"/>
              <a:t>)</a:t>
            </a:r>
            <a:r>
              <a:rPr b="1" lang="fr-FR" sz="2800"/>
              <a:t> </a:t>
            </a:r>
            <a:br>
              <a:rPr lang="fr-FR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00cd9d72e_0_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Classe string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3" name="Google Shape;123;gf00cd9d72e_0_4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fr-FR" sz="2500"/>
              <a:t>STL</a:t>
            </a:r>
            <a:r>
              <a:rPr lang="fr-FR" sz="2500"/>
              <a:t> fournit une classe standard pour la création et manipulation des chaînes de caractères : la classe </a:t>
            </a:r>
            <a:r>
              <a:rPr b="1" lang="fr-FR" sz="2500"/>
              <a:t>string</a:t>
            </a:r>
            <a:r>
              <a:rPr lang="fr-FR" sz="2500"/>
              <a:t>.</a:t>
            </a:r>
            <a:endParaRPr sz="2500"/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 sz="2500"/>
              <a:t>Un  </a:t>
            </a:r>
            <a:r>
              <a:rPr b="1" lang="fr-FR" sz="2500"/>
              <a:t>string </a:t>
            </a:r>
            <a:r>
              <a:rPr lang="fr-FR" sz="2500"/>
              <a:t> ne  représente  pas  un  pointeur  vers  une  chaîne  de  caractères  mais  un  </a:t>
            </a:r>
            <a:r>
              <a:rPr b="1" lang="fr-FR" sz="2500"/>
              <a:t>objet</a:t>
            </a:r>
            <a:r>
              <a:rPr lang="fr-FR" sz="2500"/>
              <a:t>. Contrairement aux chaînes de caractères </a:t>
            </a:r>
            <a:r>
              <a:rPr b="1" lang="fr-FR" sz="2500"/>
              <a:t>char *</a:t>
            </a:r>
            <a:r>
              <a:rPr lang="fr-FR" sz="2500"/>
              <a:t> propres au </a:t>
            </a:r>
            <a:r>
              <a:rPr b="1" lang="fr-FR" sz="2500"/>
              <a:t>C</a:t>
            </a:r>
            <a:r>
              <a:rPr lang="fr-FR" sz="2500"/>
              <a:t>, les objets de la classe string ne se terminent pas nécessairement par un caractère null </a:t>
            </a:r>
            <a:r>
              <a:rPr b="1" lang="fr-FR" sz="2500"/>
              <a:t>'\0'</a:t>
            </a:r>
            <a:r>
              <a:rPr lang="fr-FR" sz="2500"/>
              <a:t>. </a:t>
            </a:r>
            <a:endParaRPr sz="2500"/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 sz="2500"/>
              <a:t>Un </a:t>
            </a:r>
            <a:r>
              <a:rPr b="1" lang="fr-FR" sz="2500"/>
              <a:t>objet</a:t>
            </a:r>
            <a:r>
              <a:rPr lang="fr-FR" sz="2500"/>
              <a:t> de type </a:t>
            </a:r>
            <a:r>
              <a:rPr b="1" lang="fr-FR" sz="2500"/>
              <a:t>string</a:t>
            </a:r>
            <a:r>
              <a:rPr lang="fr-FR" sz="2500"/>
              <a:t> contient, à un instant donné, une suite formée d'un nombre quelconque de caractères. Sa taille peut évoluer dynamiquement au fil de l'exécution du programme.</a:t>
            </a:r>
            <a:endParaRPr sz="2500"/>
          </a:p>
        </p:txBody>
      </p:sp>
      <p:sp>
        <p:nvSpPr>
          <p:cNvPr id="124" name="Google Shape;124;gf00cd9d72e_0_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00cd9d72e_0_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Classe string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1" name="Google Shape;131;gf00cd9d72e_0_54"/>
          <p:cNvSpPr txBox="1"/>
          <p:nvPr>
            <p:ph idx="1" type="body"/>
          </p:nvPr>
        </p:nvSpPr>
        <p:spPr>
          <a:xfrm>
            <a:off x="781600" y="1476600"/>
            <a:ext cx="105156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fr-FR" sz="2500"/>
              <a:t>Constructeur:</a:t>
            </a:r>
            <a:endParaRPr b="1" sz="25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 sz="1800"/>
              <a:t>La classe string dispose de plusieurs constructeurs :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-FR" sz="1800"/>
              <a:t>La classe string dispose d'autres constructeurs permettant d'initialiser une chaîne lors de sa construction :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-FR" sz="1800"/>
              <a:t>La classe string dispose aussi d’un constructeur de recopie :</a:t>
            </a:r>
            <a:endParaRPr sz="1800"/>
          </a:p>
        </p:txBody>
      </p:sp>
      <p:sp>
        <p:nvSpPr>
          <p:cNvPr id="132" name="Google Shape;132;gf00cd9d72e_0_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33" name="Google Shape;133;gf00cd9d72e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4925" y="2295800"/>
            <a:ext cx="75628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f00cd9d72e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1963" y="3681615"/>
            <a:ext cx="57626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f00cd9d72e_0_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4513" y="5564775"/>
            <a:ext cx="41814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2452662" y="28572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Les Conteneurs </a:t>
            </a:r>
            <a:endParaRPr/>
          </a:p>
        </p:txBody>
      </p:sp>
      <p:sp>
        <p:nvSpPr>
          <p:cNvPr id="141" name="Google Shape;14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287075" y="1335025"/>
            <a:ext cx="10915800" cy="54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Les </a:t>
            </a:r>
            <a:r>
              <a:rPr b="1" lang="fr-FR"/>
              <a:t>conteneurs </a:t>
            </a:r>
            <a:r>
              <a:rPr lang="fr-FR"/>
              <a:t>sont les classes renfermant les données manipulées par la </a:t>
            </a:r>
            <a:r>
              <a:rPr b="1" lang="fr-FR"/>
              <a:t>STL</a:t>
            </a:r>
            <a:r>
              <a:rPr lang="fr-FR"/>
              <a:t>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Un </a:t>
            </a:r>
            <a:r>
              <a:rPr b="1" lang="fr-FR"/>
              <a:t>conteneur</a:t>
            </a:r>
            <a:r>
              <a:rPr lang="fr-FR"/>
              <a:t> (container) est un </a:t>
            </a:r>
            <a:r>
              <a:rPr b="1" lang="fr-FR"/>
              <a:t>objet</a:t>
            </a:r>
            <a:r>
              <a:rPr lang="fr-FR"/>
              <a:t> qui contient d’autres </a:t>
            </a:r>
            <a:r>
              <a:rPr b="1" lang="fr-FR"/>
              <a:t>objets</a:t>
            </a:r>
            <a:r>
              <a:rPr lang="fr-FR"/>
              <a:t>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On distingue différents types de conteneurs :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u="sng"/>
              <a:t> Les conteneurs de séquence :</a:t>
            </a:r>
            <a:endParaRPr/>
          </a:p>
          <a:p>
            <a:pPr indent="-164465" lvl="0" marL="809625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➔"/>
            </a:pPr>
            <a:r>
              <a:rPr lang="fr-FR"/>
              <a:t>  </a:t>
            </a:r>
            <a:r>
              <a:rPr b="1" lang="fr-FR"/>
              <a:t>vector : accès direct à n’importe quel élément</a:t>
            </a:r>
            <a:endParaRPr b="1"/>
          </a:p>
          <a:p>
            <a:pPr indent="-327465" lvl="2" marL="1371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9374"/>
              <a:buChar char="●"/>
            </a:pPr>
            <a:r>
              <a:rPr lang="fr-FR" sz="1882"/>
              <a:t>Très proche des tableaux statiques (mémoire contiguë)</a:t>
            </a:r>
            <a:endParaRPr sz="1882"/>
          </a:p>
          <a:p>
            <a:pPr indent="-327465" lvl="2" marL="1371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9374"/>
              <a:buChar char="●"/>
            </a:pPr>
            <a:r>
              <a:rPr lang="fr-FR" sz="1882"/>
              <a:t>Pré-allouez de la place pour les futures éléments (size()/capacity()) </a:t>
            </a:r>
            <a:endParaRPr sz="1882"/>
          </a:p>
          <a:p>
            <a:pPr indent="-327465" lvl="2" marL="1371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9374"/>
              <a:buChar char="●"/>
            </a:pPr>
            <a:r>
              <a:rPr lang="fr-FR" sz="1882"/>
              <a:t>Très coûteux en insertion et suppression</a:t>
            </a:r>
            <a:endParaRPr sz="1882"/>
          </a:p>
          <a:p>
            <a:pPr indent="-327465" lvl="2" marL="1371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9374"/>
              <a:buChar char="●"/>
            </a:pPr>
            <a:r>
              <a:rPr lang="fr-FR" sz="1882"/>
              <a:t>Adapté pour la recherche d’un élément.</a:t>
            </a:r>
            <a:endParaRPr sz="1882"/>
          </a:p>
          <a:p>
            <a:pPr indent="-164465" lvl="0" marL="809625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➔"/>
            </a:pPr>
            <a:r>
              <a:rPr lang="fr-FR"/>
              <a:t>  </a:t>
            </a:r>
            <a:r>
              <a:rPr b="1" lang="fr-FR"/>
              <a:t>list : accès séquentiel avant arrière.</a:t>
            </a:r>
            <a:r>
              <a:rPr lang="fr-FR"/>
              <a:t> </a:t>
            </a:r>
            <a:endParaRPr/>
          </a:p>
          <a:p>
            <a:pPr indent="-327465" lvl="2" marL="1371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9374"/>
              <a:buChar char="●"/>
            </a:pPr>
            <a:r>
              <a:rPr lang="fr-FR" sz="1882"/>
              <a:t>Utilisant le principe de double chaîne ( chaque élément nécessite un espace pour les pointeurs vers les éléments suivant et précédent de la liste.)</a:t>
            </a:r>
            <a:endParaRPr sz="1882"/>
          </a:p>
          <a:p>
            <a:pPr indent="-327465" lvl="2" marL="1371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9374"/>
              <a:buChar char="●"/>
            </a:pPr>
            <a:r>
              <a:rPr lang="fr-FR" sz="1882"/>
              <a:t>Plus efficace pour les opérations d’insertion et de suppression</a:t>
            </a:r>
            <a:endParaRPr sz="1882"/>
          </a:p>
          <a:p>
            <a:pPr indent="-327465" lvl="2" marL="1371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9374"/>
              <a:buChar char="●"/>
            </a:pPr>
            <a:r>
              <a:rPr lang="fr-FR" sz="1882"/>
              <a:t>La recherche se fait dans un ordre séquentiel</a:t>
            </a:r>
            <a:endParaRPr sz="1882"/>
          </a:p>
          <a:p>
            <a:pPr indent="-164465" lvl="0" marL="809625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➔"/>
            </a:pPr>
            <a:r>
              <a:rPr lang="fr-FR"/>
              <a:t>  </a:t>
            </a:r>
            <a:r>
              <a:rPr b="1" lang="fr-FR"/>
              <a:t>Deque : associe les 2 précédents. </a:t>
            </a:r>
            <a:endParaRPr b="1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376" y="3049075"/>
            <a:ext cx="4061475" cy="11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0475" y="5178875"/>
            <a:ext cx="4298001" cy="16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00cd9d72e_0_9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Les Conteneurs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1" name="Google Shape;151;gf00cd9d72e_0_9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fr-FR" sz="2400" u="sng"/>
              <a:t>Les conteneurs associatifs :</a:t>
            </a:r>
            <a:endParaRPr b="1" sz="2400" u="sng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 sz="1800">
                <a:latin typeface="Noto Sans Symbols"/>
                <a:ea typeface="Noto Sans Symbols"/>
                <a:cs typeface="Noto Sans Symbols"/>
                <a:sym typeface="Noto Sans Symbols"/>
              </a:rPr>
              <a:t>❖</a:t>
            </a:r>
            <a:r>
              <a:rPr lang="fr-FR" sz="1800"/>
              <a:t> </a:t>
            </a:r>
            <a:r>
              <a:rPr b="1" lang="fr-FR" sz="1800"/>
              <a:t>map</a:t>
            </a:r>
            <a:r>
              <a:rPr lang="fr-FR" sz="1800"/>
              <a:t> : recherche rapide par clé: la clé unique et les éléments sont triés</a:t>
            </a:r>
            <a:endParaRPr sz="18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>
                <a:latin typeface="Noto Sans Symbols"/>
                <a:ea typeface="Noto Sans Symbols"/>
                <a:cs typeface="Noto Sans Symbols"/>
                <a:sym typeface="Noto Sans Symbols"/>
              </a:rPr>
              <a:t>❖</a:t>
            </a:r>
            <a:r>
              <a:rPr b="1" lang="fr-FR" sz="1800">
                <a:latin typeface="Noto Sans Symbols"/>
                <a:ea typeface="Noto Sans Symbols"/>
                <a:cs typeface="Noto Sans Symbols"/>
                <a:sym typeface="Noto Sans Symbols"/>
              </a:rPr>
              <a:t>multimap</a:t>
            </a:r>
            <a:r>
              <a:rPr lang="fr-FR" sz="1800">
                <a:latin typeface="Noto Sans Symbols"/>
                <a:ea typeface="Noto Sans Symbols"/>
                <a:cs typeface="Noto Sans Symbols"/>
                <a:sym typeface="Noto Sans Symbols"/>
              </a:rPr>
              <a:t> : une map avec possibilité de doublons pour la clé</a:t>
            </a:r>
            <a:endParaRPr sz="18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>
                <a:latin typeface="Noto Sans Symbols"/>
                <a:ea typeface="Noto Sans Symbols"/>
                <a:cs typeface="Noto Sans Symbols"/>
                <a:sym typeface="Noto Sans Symbols"/>
              </a:rPr>
              <a:t>❖</a:t>
            </a:r>
            <a:r>
              <a:rPr b="1" lang="fr-FR" sz="1800">
                <a:latin typeface="Noto Sans Symbols"/>
                <a:ea typeface="Noto Sans Symbols"/>
                <a:cs typeface="Noto Sans Symbols"/>
                <a:sym typeface="Noto Sans Symbols"/>
              </a:rPr>
              <a:t> set</a:t>
            </a:r>
            <a:r>
              <a:rPr lang="fr-FR" sz="1800">
                <a:latin typeface="Noto Sans Symbols"/>
                <a:ea typeface="Noto Sans Symbols"/>
                <a:cs typeface="Noto Sans Symbols"/>
                <a:sym typeface="Noto Sans Symbols"/>
              </a:rPr>
              <a:t> : </a:t>
            </a:r>
            <a:r>
              <a:rPr lang="fr-FR" sz="1800"/>
              <a:t>une map dont la clé= la valeur :recherche rapide, aucun doublon autorisé.</a:t>
            </a:r>
            <a:endParaRPr sz="18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>
                <a:latin typeface="Noto Sans Symbols"/>
                <a:ea typeface="Noto Sans Symbols"/>
                <a:cs typeface="Noto Sans Symbols"/>
                <a:sym typeface="Noto Sans Symbols"/>
              </a:rPr>
              <a:t>❖ </a:t>
            </a:r>
            <a:r>
              <a:rPr b="1" lang="fr-FR" sz="1600">
                <a:latin typeface="Noto Sans Symbols"/>
                <a:ea typeface="Noto Sans Symbols"/>
                <a:cs typeface="Noto Sans Symbols"/>
                <a:sym typeface="Noto Sans Symbols"/>
              </a:rPr>
              <a:t>multiset</a:t>
            </a:r>
            <a:r>
              <a:rPr lang="fr-FR" sz="1600">
                <a:latin typeface="Noto Sans Symbols"/>
                <a:ea typeface="Noto Sans Symbols"/>
                <a:cs typeface="Noto Sans Symbols"/>
                <a:sym typeface="Noto Sans Symbols"/>
              </a:rPr>
              <a:t> : un set avec possibilité de doublons pour la clé recherche rapide, doublons autorisés.</a:t>
            </a:r>
            <a:endParaRPr sz="2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2" name="Google Shape;152;gf00cd9d72e_0_9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3" name="Google Shape;153;gf00cd9d72e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1912" y="1690825"/>
            <a:ext cx="3800574" cy="15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f00cd9d72e_0_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8100" y="4269488"/>
            <a:ext cx="4762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f00cd9d72e_0_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05950" y="4321300"/>
            <a:ext cx="47625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type="title"/>
          </p:nvPr>
        </p:nvSpPr>
        <p:spPr>
          <a:xfrm>
            <a:off x="1481150" y="229125"/>
            <a:ext cx="860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Tableaux dynamiques(</a:t>
            </a:r>
            <a:r>
              <a:rPr b="1" lang="fr-FR" sz="20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Les Vecteurs) </a:t>
            </a:r>
            <a:endParaRPr/>
          </a:p>
        </p:txBody>
      </p:sp>
      <p:sp>
        <p:nvSpPr>
          <p:cNvPr id="161" name="Google Shape;16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590250" y="1180500"/>
            <a:ext cx="11070900" cy="58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vecteurs sont des tableaux génériques et dynamiques à une dimension. Ils constituent le modèle des conteneurs séquentiels. Pour l'utiliser, il faut inclure la bibliothèque </a:t>
            </a:r>
            <a:r>
              <a:rPr lang="fr-FR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&lt;vector&gt;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constructeurs de la classe Vector:</a:t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vector() :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constructeur par défaut, conteneur vide. Par exemple, voici un vecteur de double vide, zéro (0) élément : </a:t>
            </a:r>
            <a:r>
              <a:rPr lang="fr-FR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vector&lt;double&gt; vd;</a:t>
            </a:r>
            <a:endParaRPr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vector(nombre d'éléments)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crée un conteneur du nombre d'éléments indiqués, chaque élément est initialisé avec une valeur par défaut (en général 0). Par exemple, voici un vecteur de dix floats initialisés à 0 :</a:t>
            </a:r>
            <a:r>
              <a:rPr lang="fr-FR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vector&lt;float&gt; vf(10);</a:t>
            </a:r>
            <a:endParaRPr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vector(nombre d'éléments, valeur initialisation)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crée un conteneur du nombre d'éléments indiqués et initialisés avec la valeur donnée en second paramètre. Par exemple, vecteur de 15 int initialisé à 7 :</a:t>
            </a:r>
            <a:r>
              <a:rPr lang="fr-FR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vector&lt;int&gt;vi(15, 7);</a:t>
            </a:r>
            <a:endParaRPr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vector(liste en copie) :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vecteur initialisé avec la copie d'une liste ou d'une portion de liste. Par exemple, voici un vecteur initialisé avec une copie d'un autre vecteur :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vector&lt;int&gt;copievi(vi);</a:t>
            </a:r>
            <a:endParaRPr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Autre exemple avec la copie d'une portion d'un autre vecteur. Dans ce cas, les paramètres sont deux itérateurs, le premier donnant le début dans la liste à copier et le second la fin 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272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vector&lt;int&gt; portionvi(vi.begin()+5, vi.end()-5);</a:t>
            </a:r>
            <a:endParaRPr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F5F7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6fefbc59d_0_6"/>
          <p:cNvSpPr txBox="1"/>
          <p:nvPr>
            <p:ph type="title"/>
          </p:nvPr>
        </p:nvSpPr>
        <p:spPr>
          <a:xfrm>
            <a:off x="1481150" y="229125"/>
            <a:ext cx="860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Tableaux dynamiques(</a:t>
            </a:r>
            <a:r>
              <a:rPr b="1" lang="fr-FR" sz="20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Les Vecteurs) </a:t>
            </a:r>
            <a:endParaRPr/>
          </a:p>
        </p:txBody>
      </p:sp>
      <p:sp>
        <p:nvSpPr>
          <p:cNvPr id="168" name="Google Shape;168;g116fefbc59d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169" name="Google Shape;169;g116fefbc59d_0_6"/>
          <p:cNvGraphicFramePr/>
          <p:nvPr/>
        </p:nvGraphicFramePr>
        <p:xfrm>
          <a:off x="5595934" y="25003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{43E7A649-051F-4D06-BE5E-B6DC52F870D7}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Numéro 1" id="170" name="Google Shape;170;g116fefbc59d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24" y="1000100"/>
            <a:ext cx="642942" cy="64294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16fefbc59d_0_6"/>
          <p:cNvSpPr/>
          <p:nvPr/>
        </p:nvSpPr>
        <p:spPr>
          <a:xfrm>
            <a:off x="361882" y="1430344"/>
            <a:ext cx="3857700" cy="34290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#include&lt;vector&gt;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b="1" i="0" lang="fr-FR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&gt;montab;    // créer un tableau d'entiers vide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16fefbc59d_0_6"/>
          <p:cNvSpPr/>
          <p:nvPr/>
        </p:nvSpPr>
        <p:spPr>
          <a:xfrm>
            <a:off x="2952728" y="5072074"/>
            <a:ext cx="6501000" cy="928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montab.</a:t>
            </a:r>
            <a:r>
              <a:rPr b="1" i="0" lang="fr-FR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push_back</a:t>
            </a:r>
            <a:r>
              <a:rPr b="1" i="0" lang="fr-F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16fefbc59d_0_6"/>
          <p:cNvSpPr/>
          <p:nvPr/>
        </p:nvSpPr>
        <p:spPr>
          <a:xfrm>
            <a:off x="2952728" y="5214950"/>
            <a:ext cx="6501000" cy="928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montab.</a:t>
            </a:r>
            <a:r>
              <a:rPr b="1" i="0" lang="fr-FR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push_back</a:t>
            </a:r>
            <a:r>
              <a:rPr b="1" i="0" lang="fr-F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16fefbc59d_0_6"/>
          <p:cNvSpPr/>
          <p:nvPr/>
        </p:nvSpPr>
        <p:spPr>
          <a:xfrm>
            <a:off x="2952728" y="5500702"/>
            <a:ext cx="6501000" cy="928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montab.</a:t>
            </a:r>
            <a:r>
              <a:rPr b="1" i="0" lang="fr-FR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push_back</a:t>
            </a:r>
            <a:r>
              <a:rPr b="1" i="0" lang="fr-F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(3);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Google Shape;175;g116fefbc59d_0_6"/>
          <p:cNvGraphicFramePr/>
          <p:nvPr/>
        </p:nvGraphicFramePr>
        <p:xfrm>
          <a:off x="6810380" y="25003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{43E7A649-051F-4D06-BE5E-B6DC52F870D7}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Numéro 2" id="176" name="Google Shape;176;g116fefbc59d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25024" y="2000240"/>
            <a:ext cx="642942" cy="6429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7" name="Google Shape;177;g116fefbc59d_0_6"/>
          <p:cNvGraphicFramePr/>
          <p:nvPr/>
        </p:nvGraphicFramePr>
        <p:xfrm>
          <a:off x="8024826" y="25003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{43E7A649-051F-4D06-BE5E-B6DC52F870D7}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Numéro 3" id="178" name="Google Shape;178;g116fefbc59d_0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25024" y="3071810"/>
            <a:ext cx="642942" cy="642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2015-03-06T15:17:24Z</dcterms:created>
  <dc:creator>Hazar Chaabani</dc:creator>
</cp:coreProperties>
</file>