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embeddedFontLst>
    <p:embeddedFont>
      <p:font typeface="Quintessential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hW1OMHBBcy3Syl37KX0jzDZRfs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255A15-C210-4F4E-9F59-B9E9B66FBCB6}">
  <a:tblStyle styleId="{BA255A15-C210-4F4E-9F59-B9E9B66FBC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3D95FDE-C7E0-4014-BC2B-F15965F36A11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font" Target="fonts/Quintessential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4a7a214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f4a7a2145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57472bcb7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57472bcb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f57472bcb7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Le type de retour de la methode insert iterator ??</a:t>
            </a:r>
            <a:endParaRPr/>
          </a:p>
        </p:txBody>
      </p:sp>
      <p:sp>
        <p:nvSpPr>
          <p:cNvPr id="163" name="Google Shape;16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0" name="Google Shape;90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1" name="Google Shape;91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-222006" y="2666873"/>
            <a:ext cx="12003741" cy="897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Chapitre 4 : Les Conteneurs STL (partie 2)</a:t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919805" y="3183172"/>
            <a:ext cx="9664499" cy="2282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7"/>
              <a:buFont typeface="Arial"/>
              <a:buNone/>
            </a:pPr>
            <a:r>
              <a:t/>
            </a:r>
            <a:endParaRPr b="1" i="0" sz="1170" u="none" cap="none" strike="noStrike">
              <a:solidFill>
                <a:schemeClr val="dk1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indent="-228600" lvl="0" marL="22860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7"/>
              <a:buFont typeface="Arial"/>
              <a:buNone/>
            </a:pPr>
            <a:r>
              <a:t/>
            </a:r>
            <a:endParaRPr b="1" i="0" sz="910" u="none" cap="none" strike="noStrike">
              <a:solidFill>
                <a:schemeClr val="dk1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indent="-228600" lvl="0" marL="22860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i="0" lang="fr-FR" sz="191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Niveau : 2A / 2P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i="0" lang="fr-FR" sz="191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Equipe C++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i="0" lang="fr-FR" sz="191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Enseignantes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1917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i="0" lang="fr-FR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Mme </a:t>
            </a:r>
            <a:r>
              <a:rPr b="1" lang="fr-FR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Soumaya Nheri</a:t>
            </a:r>
            <a:endParaRPr b="1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Font typeface="Arial"/>
              <a:buNone/>
            </a:pPr>
            <a:r>
              <a:t/>
            </a:r>
            <a:endParaRPr b="1" i="0" sz="1917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Font typeface="Arial"/>
              <a:buNone/>
            </a:pPr>
            <a:r>
              <a:rPr b="1" i="0" lang="fr-FR" sz="191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Année universitaire :202</a:t>
            </a:r>
            <a:r>
              <a:rPr b="1" lang="fr-FR" sz="191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fr-FR" sz="191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-202</a:t>
            </a:r>
            <a:r>
              <a:rPr b="1" lang="fr-FR" sz="191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fr-FR" sz="191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917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Quintessential"/>
              <a:buNone/>
            </a:pPr>
            <a:r>
              <a:rPr b="1" lang="fr-FR">
                <a:solidFill>
                  <a:srgbClr val="C00000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Map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84" name="Google Shape;18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85" name="Google Shape;185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sz="2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 txBox="1"/>
          <p:nvPr/>
        </p:nvSpPr>
        <p:spPr>
          <a:xfrm>
            <a:off x="649357" y="1749412"/>
            <a:ext cx="10929730" cy="55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198" lvl="0" marL="817563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Arial"/>
              <a:buChar char="•"/>
            </a:pPr>
            <a:r>
              <a:rPr b="0" i="0" lang="fr-F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table associative map permet d’associer une clé à une donnée.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198" lvl="0" marL="817563" marR="0" rtl="0" algn="just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Arial"/>
              <a:buChar char="•"/>
            </a:pPr>
            <a:r>
              <a:rPr b="0" i="0" lang="fr-F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Elle prend au moins deux paramètres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58774" lvl="0" marL="360363" marR="0" rtl="0" algn="just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fr-F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le type de la clé (dans l’exemple ci-dessous), une chaîne de caractères string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358774" lvl="0" marL="360363" marR="0" rtl="0" algn="just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fr-F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le type de la donnée (dans l’exemple ci-dessous), un entier non signé unsigned 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8439" lvl="0" marL="719138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8439" lvl="0" marL="719138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8439" lvl="0" marL="719138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8439" lvl="0" marL="719138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8439" lvl="0" marL="719138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8439" lvl="0" marL="719138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7" name="Google Shape;187;p8"/>
          <p:cNvGraphicFramePr/>
          <p:nvPr/>
        </p:nvGraphicFramePr>
        <p:xfrm>
          <a:off x="4566399" y="56864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{E3D95FDE-C7E0-4014-BC2B-F15965F36A11}</a:tableStyleId>
              </a:tblPr>
              <a:tblGrid>
                <a:gridCol w="1228725"/>
              </a:tblGrid>
              <a:tr h="714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Valeur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88" name="Google Shape;188;p8"/>
          <p:cNvGraphicFramePr/>
          <p:nvPr/>
        </p:nvGraphicFramePr>
        <p:xfrm>
          <a:off x="5780845" y="56864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{E3D95FDE-C7E0-4014-BC2B-F15965F36A11}</a:tableStyleId>
              </a:tblPr>
              <a:tblGrid>
                <a:gridCol w="1228725"/>
              </a:tblGrid>
              <a:tr h="714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u="none" cap="none" strike="noStrike"/>
                        <a:t>Valeur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89" name="Google Shape;189;p8"/>
          <p:cNvGraphicFramePr/>
          <p:nvPr/>
        </p:nvGraphicFramePr>
        <p:xfrm>
          <a:off x="6995291" y="56864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{E3D95FDE-C7E0-4014-BC2B-F15965F36A11}</a:tableStyleId>
              </a:tblPr>
              <a:tblGrid>
                <a:gridCol w="1228725"/>
              </a:tblGrid>
              <a:tr h="714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u="none" cap="none" strike="noStrike"/>
                        <a:t>Valeur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0" name="Google Shape;190;p8"/>
          <p:cNvSpPr/>
          <p:nvPr/>
        </p:nvSpPr>
        <p:spPr>
          <a:xfrm>
            <a:off x="4723563" y="5114935"/>
            <a:ext cx="785818" cy="42862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6009447" y="5114935"/>
            <a:ext cx="785818" cy="42862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8"/>
          <p:cNvSpPr/>
          <p:nvPr/>
        </p:nvSpPr>
        <p:spPr>
          <a:xfrm>
            <a:off x="7152455" y="5114935"/>
            <a:ext cx="785818" cy="42862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Quintessential"/>
              <a:buNone/>
            </a:pPr>
            <a:r>
              <a:rPr b="1" lang="fr-FR">
                <a:solidFill>
                  <a:srgbClr val="C00000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Map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98" name="Google Shape;19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199" name="Google Shape;199;p9"/>
          <p:cNvGraphicFramePr/>
          <p:nvPr/>
        </p:nvGraphicFramePr>
        <p:xfrm>
          <a:off x="4238612" y="22859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{E3D95FDE-C7E0-4014-BC2B-F15965F36A11}</a:tableStyleId>
              </a:tblPr>
              <a:tblGrid>
                <a:gridCol w="1228725"/>
              </a:tblGrid>
              <a:tr h="714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31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0" name="Google Shape;200;p9"/>
          <p:cNvGraphicFramePr/>
          <p:nvPr/>
        </p:nvGraphicFramePr>
        <p:xfrm>
          <a:off x="5453058" y="22859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{E3D95FDE-C7E0-4014-BC2B-F15965F36A11}</a:tableStyleId>
              </a:tblPr>
              <a:tblGrid>
                <a:gridCol w="1228725"/>
              </a:tblGrid>
              <a:tr h="714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u="none" cap="none" strike="noStrike"/>
                        <a:t>29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1" name="Google Shape;201;p9"/>
          <p:cNvGraphicFramePr/>
          <p:nvPr/>
        </p:nvGraphicFramePr>
        <p:xfrm>
          <a:off x="6667504" y="22859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{E3D95FDE-C7E0-4014-BC2B-F15965F36A11}</a:tableStyleId>
              </a:tblPr>
              <a:tblGrid>
                <a:gridCol w="1228725"/>
              </a:tblGrid>
              <a:tr h="714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u="none" cap="none" strike="noStrike"/>
                        <a:t>31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2" name="Google Shape;202;p9"/>
          <p:cNvSpPr/>
          <p:nvPr/>
        </p:nvSpPr>
        <p:spPr>
          <a:xfrm>
            <a:off x="4310050" y="1714488"/>
            <a:ext cx="928694" cy="42862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Janvier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9"/>
          <p:cNvSpPr/>
          <p:nvPr/>
        </p:nvSpPr>
        <p:spPr>
          <a:xfrm>
            <a:off x="5681660" y="1714488"/>
            <a:ext cx="785818" cy="42862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Février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9"/>
          <p:cNvSpPr/>
          <p:nvPr/>
        </p:nvSpPr>
        <p:spPr>
          <a:xfrm>
            <a:off x="6824668" y="1714488"/>
            <a:ext cx="785818" cy="42862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9"/>
          <p:cNvSpPr/>
          <p:nvPr/>
        </p:nvSpPr>
        <p:spPr>
          <a:xfrm>
            <a:off x="476250" y="3429000"/>
            <a:ext cx="5543549" cy="3071834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#include&lt;map&gt;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r>
              <a:rPr b="1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1" i="0" lang="fr-FR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b="1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i="0" lang="fr-FR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unsigned int</a:t>
            </a:r>
            <a:r>
              <a:rPr b="1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b="1" i="0" lang="fr-FR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montab</a:t>
            </a:r>
            <a:r>
              <a:rPr b="1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créer une map d'entiers vide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9"/>
          <p:cNvSpPr/>
          <p:nvPr/>
        </p:nvSpPr>
        <p:spPr>
          <a:xfrm>
            <a:off x="6091237" y="3357562"/>
            <a:ext cx="4929222" cy="3214710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montab</a:t>
            </a:r>
            <a:r>
              <a:rPr b="1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["janvier"] = 31;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montab</a:t>
            </a:r>
            <a:r>
              <a:rPr b="1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["février"] = 28;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montab</a:t>
            </a:r>
            <a:r>
              <a:rPr b="1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["mars"] = 31;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montab</a:t>
            </a:r>
            <a:r>
              <a:rPr b="1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.size();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Quintessential"/>
              <a:buNone/>
            </a:pPr>
            <a:r>
              <a:rPr b="1" lang="fr-FR">
                <a:solidFill>
                  <a:srgbClr val="C00000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Map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212" name="Google Shape;21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13" name="Google Shape;21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214" name="Google Shape;214;p10"/>
          <p:cNvGraphicFramePr/>
          <p:nvPr/>
        </p:nvGraphicFramePr>
        <p:xfrm>
          <a:off x="4238612" y="22859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{E3D95FDE-C7E0-4014-BC2B-F15965F36A11}</a:tableStyleId>
              </a:tblPr>
              <a:tblGrid>
                <a:gridCol w="1228725"/>
              </a:tblGrid>
              <a:tr h="714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31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15" name="Google Shape;215;p10"/>
          <p:cNvGraphicFramePr/>
          <p:nvPr/>
        </p:nvGraphicFramePr>
        <p:xfrm>
          <a:off x="5453058" y="22859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{E3D95FDE-C7E0-4014-BC2B-F15965F36A11}</a:tableStyleId>
              </a:tblPr>
              <a:tblGrid>
                <a:gridCol w="1228725"/>
              </a:tblGrid>
              <a:tr h="714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u="none" cap="none" strike="noStrike"/>
                        <a:t>29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16" name="Google Shape;216;p10"/>
          <p:cNvGraphicFramePr/>
          <p:nvPr/>
        </p:nvGraphicFramePr>
        <p:xfrm>
          <a:off x="6667504" y="22859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{E3D95FDE-C7E0-4014-BC2B-F15965F36A11}</a:tableStyleId>
              </a:tblPr>
              <a:tblGrid>
                <a:gridCol w="1228725"/>
              </a:tblGrid>
              <a:tr h="714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u="none" cap="none" strike="noStrike"/>
                        <a:t>31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17" name="Google Shape;217;p10"/>
          <p:cNvSpPr/>
          <p:nvPr/>
        </p:nvSpPr>
        <p:spPr>
          <a:xfrm>
            <a:off x="4310050" y="1714488"/>
            <a:ext cx="928694" cy="42862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Janvier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0"/>
          <p:cNvSpPr/>
          <p:nvPr/>
        </p:nvSpPr>
        <p:spPr>
          <a:xfrm>
            <a:off x="5681660" y="1714488"/>
            <a:ext cx="785818" cy="42862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Février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0"/>
          <p:cNvSpPr/>
          <p:nvPr/>
        </p:nvSpPr>
        <p:spPr>
          <a:xfrm>
            <a:off x="6824668" y="1714488"/>
            <a:ext cx="785818" cy="42862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0"/>
          <p:cNvSpPr/>
          <p:nvPr/>
        </p:nvSpPr>
        <p:spPr>
          <a:xfrm>
            <a:off x="0" y="3857629"/>
            <a:ext cx="1219200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Noto Sans Symbols"/>
              <a:buChar char="❑"/>
            </a:pPr>
            <a:r>
              <a:rPr b="1" i="0" lang="fr-FR" sz="2800" u="sng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Parcour d’une map via un iterator</a:t>
            </a:r>
            <a:endParaRPr b="1" i="0" sz="2800" u="sng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2800" u="sng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</a:t>
            </a:r>
            <a:r>
              <a:rPr b="1" i="0" lang="fr-FR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map 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fr-FR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unsigned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:: </a:t>
            </a:r>
            <a:r>
              <a:rPr b="1" i="0" lang="fr-FR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iterator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it=montab.</a:t>
            </a:r>
            <a:r>
              <a:rPr b="1" i="0" lang="fr-FR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begin() </a:t>
            </a:r>
            <a:r>
              <a:rPr b="1" i="0" lang="fr-FR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it!=montab.</a:t>
            </a:r>
            <a:r>
              <a:rPr b="1" i="0" lang="fr-FR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end() </a:t>
            </a:r>
            <a:r>
              <a:rPr b="1" i="0" lang="fr-FR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++it)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cout &lt;&lt; it</a:t>
            </a:r>
            <a:r>
              <a:rPr b="1" i="0" lang="fr-FR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-&gt;first 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 " -&gt; \t" &lt;&lt; it</a:t>
            </a:r>
            <a:r>
              <a:rPr b="1" i="0" lang="fr-FR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-&gt;second 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 endl;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Quintessential"/>
              <a:buNone/>
            </a:pPr>
            <a:r>
              <a:rPr b="1" lang="fr-FR">
                <a:solidFill>
                  <a:srgbClr val="C00000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Map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226" name="Google Shape;2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27" name="Google Shape;22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228" name="Google Shape;228;p11"/>
          <p:cNvGraphicFramePr/>
          <p:nvPr/>
        </p:nvGraphicFramePr>
        <p:xfrm>
          <a:off x="4238612" y="22859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{E3D95FDE-C7E0-4014-BC2B-F15965F36A11}</a:tableStyleId>
              </a:tblPr>
              <a:tblGrid>
                <a:gridCol w="1228725"/>
              </a:tblGrid>
              <a:tr h="714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31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29" name="Google Shape;229;p11"/>
          <p:cNvGraphicFramePr/>
          <p:nvPr/>
        </p:nvGraphicFramePr>
        <p:xfrm>
          <a:off x="5453058" y="22859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{E3D95FDE-C7E0-4014-BC2B-F15965F36A11}</a:tableStyleId>
              </a:tblPr>
              <a:tblGrid>
                <a:gridCol w="1228725"/>
              </a:tblGrid>
              <a:tr h="714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u="none" cap="none" strike="noStrike"/>
                        <a:t>29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30" name="Google Shape;230;p11"/>
          <p:cNvGraphicFramePr/>
          <p:nvPr/>
        </p:nvGraphicFramePr>
        <p:xfrm>
          <a:off x="6667504" y="22859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{E3D95FDE-C7E0-4014-BC2B-F15965F36A11}</a:tableStyleId>
              </a:tblPr>
              <a:tblGrid>
                <a:gridCol w="1228725"/>
              </a:tblGrid>
              <a:tr h="714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u="none" cap="none" strike="noStrike"/>
                        <a:t>31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31" name="Google Shape;231;p11"/>
          <p:cNvSpPr/>
          <p:nvPr/>
        </p:nvSpPr>
        <p:spPr>
          <a:xfrm>
            <a:off x="4310050" y="1714488"/>
            <a:ext cx="928694" cy="42862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Janvier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1"/>
          <p:cNvSpPr/>
          <p:nvPr/>
        </p:nvSpPr>
        <p:spPr>
          <a:xfrm>
            <a:off x="5681660" y="1714488"/>
            <a:ext cx="785818" cy="42862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Février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1"/>
          <p:cNvSpPr/>
          <p:nvPr/>
        </p:nvSpPr>
        <p:spPr>
          <a:xfrm>
            <a:off x="6824668" y="1714488"/>
            <a:ext cx="785818" cy="42862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1"/>
          <p:cNvSpPr/>
          <p:nvPr/>
        </p:nvSpPr>
        <p:spPr>
          <a:xfrm>
            <a:off x="-123825" y="4163110"/>
            <a:ext cx="124967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cout &lt;&lt; " Le nombre de jours du mois de janvier est:" &lt;&lt; montab.</a:t>
            </a:r>
            <a:r>
              <a:rPr b="1" i="0" lang="fr-FR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find 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("janvier</a:t>
            </a: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")</a:t>
            </a:r>
            <a:r>
              <a:rPr b="1" i="0" lang="fr-FR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-&gt;second 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 endl;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Quintessential"/>
              <a:buNone/>
            </a:pPr>
            <a:r>
              <a:rPr b="1" lang="fr-FR">
                <a:solidFill>
                  <a:srgbClr val="C00000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Map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240" name="Google Shape;24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41" name="Google Shape;24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42" name="Google Shape;24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758" y="1967592"/>
            <a:ext cx="8061465" cy="4209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618" y="2822121"/>
            <a:ext cx="474345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3309918" y="142852"/>
            <a:ext cx="6400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fr-FR" sz="4000" u="none" cap="none" strike="noStrike">
                <a:solidFill>
                  <a:srgbClr val="C00000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Plan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3304707" y="5714389"/>
            <a:ext cx="6043500" cy="507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Les Maps</a:t>
            </a:r>
            <a:endParaRPr b="1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2"/>
          <p:cNvSpPr/>
          <p:nvPr/>
        </p:nvSpPr>
        <p:spPr>
          <a:xfrm rot="5400000">
            <a:off x="-874637" y="1455750"/>
            <a:ext cx="4824414" cy="4770414"/>
          </a:xfrm>
          <a:custGeom>
            <a:rect b="b" l="l" r="r" t="t"/>
            <a:pathLst>
              <a:path extrusionOk="0" h="21600" w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 flipH="1" rot="5400000">
            <a:off x="-385013" y="1908959"/>
            <a:ext cx="4032250" cy="3929063"/>
          </a:xfrm>
          <a:custGeom>
            <a:rect b="b" l="l" r="r" t="t"/>
            <a:pathLst>
              <a:path extrusionOk="0" h="21600" w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C0000">
              <a:alpha val="3529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Documents and Settings\aouatef\Bureau\GCON\images\Sans titre.bmp"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8282" y="2970213"/>
            <a:ext cx="1371600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/>
          <p:nvPr/>
        </p:nvSpPr>
        <p:spPr>
          <a:xfrm>
            <a:off x="4082075" y="4790128"/>
            <a:ext cx="5115000" cy="507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Suppression dans une liste </a:t>
            </a:r>
            <a:endParaRPr b="1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3922783" y="3047993"/>
            <a:ext cx="381000" cy="381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3922780" y="3992742"/>
            <a:ext cx="381000" cy="381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2905095" y="5714402"/>
            <a:ext cx="381000" cy="381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9919" y="1214422"/>
            <a:ext cx="6429375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/>
          <p:nvPr/>
        </p:nvSpPr>
        <p:spPr>
          <a:xfrm>
            <a:off x="3667102" y="4853631"/>
            <a:ext cx="381000" cy="381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4336905" y="3929245"/>
            <a:ext cx="5115000" cy="507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Insertion dans une liste </a:t>
            </a:r>
            <a:endParaRPr b="1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4382572" y="2891142"/>
            <a:ext cx="5115000" cy="507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Les listes </a:t>
            </a:r>
            <a:endParaRPr b="1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4010147" y="1941717"/>
            <a:ext cx="5115000" cy="507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Les </a:t>
            </a:r>
            <a:r>
              <a:rPr b="1" lang="fr-FR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itérateurs</a:t>
            </a:r>
            <a:endParaRPr b="1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3541783" y="2127393"/>
            <a:ext cx="381000" cy="381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4a7a21455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Quintessential"/>
              <a:buNone/>
            </a:pPr>
            <a:r>
              <a:rPr b="1" lang="fr-FR">
                <a:solidFill>
                  <a:srgbClr val="C00000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Itérateur</a:t>
            </a:r>
            <a:r>
              <a:rPr b="1" lang="fr-FR">
                <a:solidFill>
                  <a:srgbClr val="C00000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  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19" name="Google Shape;119;gf4a7a21455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20" name="Google Shape;120;gf4a7a21455_0_0"/>
          <p:cNvSpPr txBox="1"/>
          <p:nvPr>
            <p:ph idx="1" type="body"/>
          </p:nvPr>
        </p:nvSpPr>
        <p:spPr>
          <a:xfrm>
            <a:off x="1033670" y="1447800"/>
            <a:ext cx="10515600" cy="47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9685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fr-FR" sz="2300"/>
              <a:t>Les itérateurs (</a:t>
            </a:r>
            <a:r>
              <a:rPr b="1" i="1" lang="fr-FR" sz="2300"/>
              <a:t>iterator</a:t>
            </a:r>
            <a:r>
              <a:rPr lang="fr-FR" sz="2300"/>
              <a:t>) présentent une généralisation des pointeurs : ce sont </a:t>
            </a:r>
            <a:r>
              <a:rPr b="1" lang="fr-FR" sz="2300"/>
              <a:t>des objets</a:t>
            </a:r>
            <a:r>
              <a:rPr lang="fr-FR" sz="2300"/>
              <a:t> qui pointent sur </a:t>
            </a:r>
            <a:r>
              <a:rPr b="1" lang="fr-FR" sz="2300"/>
              <a:t>d'autres objets</a:t>
            </a:r>
            <a:r>
              <a:rPr lang="fr-FR" sz="2300"/>
              <a:t>.</a:t>
            </a:r>
            <a:endParaRPr sz="2300"/>
          </a:p>
          <a:p>
            <a:pPr indent="-19685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fr-FR" sz="2300"/>
              <a:t> Comme le nom utilisé indique, les itérateurs permettent de parcourir une série d'objets de sorte que si on incrémente l'itérateur, il désignera l'objet suivant de la série.</a:t>
            </a:r>
            <a:endParaRPr sz="2300"/>
          </a:p>
          <a:p>
            <a:pPr indent="-19685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fr-FR" sz="2300"/>
              <a:t>Accéder à un élément pointé par un </a:t>
            </a:r>
            <a:r>
              <a:rPr lang="fr-FR" sz="2300"/>
              <a:t>itérateur (it) se fait de la même manière que pour accéder à l’élément pointé par un pointeur(*it). </a:t>
            </a:r>
            <a:r>
              <a:rPr lang="fr-FR" sz="2300"/>
              <a:t> </a:t>
            </a:r>
            <a:endParaRPr sz="2300"/>
          </a:p>
          <a:p>
            <a:pPr indent="-13335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</a:pPr>
            <a:r>
              <a:rPr lang="fr-FR" sz="2300" u="sng"/>
              <a:t>Il existe deux types d’itérateurs:</a:t>
            </a:r>
            <a:endParaRPr sz="2300" u="sng"/>
          </a:p>
          <a:p>
            <a:pPr indent="-336550" lvl="1" marL="9144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b="1" lang="fr-FR" sz="2300"/>
              <a:t>iterator</a:t>
            </a:r>
            <a:r>
              <a:rPr lang="fr-FR" sz="2300"/>
              <a:t> ou </a:t>
            </a:r>
            <a:r>
              <a:rPr b="1" lang="fr-FR" sz="2300"/>
              <a:t>const_iterator</a:t>
            </a:r>
            <a:r>
              <a:rPr lang="fr-FR" sz="2300"/>
              <a:t>: parcours d’un conteneur du début à la fin.</a:t>
            </a:r>
            <a:endParaRPr sz="2300"/>
          </a:p>
          <a:p>
            <a:pPr indent="-336550" lvl="1" marL="9144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b="1" lang="fr-FR" sz="2300"/>
              <a:t>reverse_iterator</a:t>
            </a:r>
            <a:r>
              <a:rPr lang="fr-FR" sz="2300"/>
              <a:t> ou </a:t>
            </a:r>
            <a:r>
              <a:rPr b="1" lang="fr-FR" sz="2300"/>
              <a:t>const_reverse_iterator</a:t>
            </a:r>
            <a:r>
              <a:rPr lang="fr-FR" sz="2300"/>
              <a:t>:</a:t>
            </a:r>
            <a:r>
              <a:rPr lang="fr-FR" sz="2300"/>
              <a:t>parcours d’un conteneur de la fin au début.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57472bcb7_0_2"/>
          <p:cNvSpPr txBox="1"/>
          <p:nvPr>
            <p:ph type="title"/>
          </p:nvPr>
        </p:nvSpPr>
        <p:spPr>
          <a:xfrm>
            <a:off x="781600" y="82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Quintessential"/>
              <a:buNone/>
            </a:pPr>
            <a:r>
              <a:rPr b="1" lang="fr-FR">
                <a:solidFill>
                  <a:srgbClr val="C00000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Itérateur vs pointeur</a:t>
            </a:r>
            <a:endParaRPr/>
          </a:p>
        </p:txBody>
      </p:sp>
      <p:sp>
        <p:nvSpPr>
          <p:cNvPr id="127" name="Google Shape;127;gf57472bcb7_0_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128" name="Google Shape;128;gf57472bcb7_0_2"/>
          <p:cNvGraphicFramePr/>
          <p:nvPr/>
        </p:nvGraphicFramePr>
        <p:xfrm>
          <a:off x="629300" y="15484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{BA255A15-C210-4F4E-9F59-B9E9B66FBCB6}</a:tableStyleId>
              </a:tblPr>
              <a:tblGrid>
                <a:gridCol w="4079875"/>
                <a:gridCol w="6371075"/>
              </a:tblGrid>
              <a:tr h="47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900"/>
                        <a:t>Pointeur</a:t>
                      </a:r>
                      <a:endParaRPr b="1" sz="1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900"/>
                        <a:t>itérateur</a:t>
                      </a:r>
                      <a:endParaRPr b="1" sz="1900"/>
                    </a:p>
                  </a:txBody>
                  <a:tcPr marT="91425" marB="91425" marR="91425" marL="91425"/>
                </a:tc>
              </a:tr>
              <a:tr h="1239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Un pointeur contient une adresse en mémoire.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Un itérateur peut contenir un pointeur, mais cela peut être quelque chose de beaucoup plus complexe.Un bon exemple est un itérateur sur une liste chaînée, l’itérateur se déplacera à travers les éléments qui se trouvent aux nœuds de la liste dont les adresses dans la RAM peuvent être dispersées.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98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Nous pouvons effectuer une arithmétique simple sur des pointeurs comme incrémenter, décrémenter, ajouter un entier, etc.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Tous les itérateurs ne permettent pas ces opérations, par exemple, nous ne pouvons pas décrémenter un itérateur avant(it--), ou ajouter un entier à un itérateur à accès non aléatoire(it+6).</a:t>
                      </a:r>
                      <a:r>
                        <a:rPr b="1" lang="fr-FR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Solution</a:t>
                      </a:r>
                      <a:r>
                        <a:rPr lang="fr-FR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b="1" lang="fr-FR" sz="1100">
                          <a:solidFill>
                            <a:srgbClr val="5050A0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std::advance(it,6)</a:t>
                      </a:r>
                      <a:r>
                        <a:rPr lang="fr-FR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98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Un pointeur de type T* peut pointer sur n’importe quel objet de type T.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Un itérateur est plus restreint, par exemple, un vector::iterator ne peut faire référence qu’à des doubles qui se trouvent à l’intérieur d’un conteneur vectoriel.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98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Nous pouvons supprimer un pointeur en utilisant </a:t>
                      </a:r>
                      <a:r>
                        <a:rPr b="1" lang="fr-FR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delete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Comme un itérateur fait référence à des objets dans un conteneur, contrairement aux pointeurs, il n’y a pas de concept de </a:t>
                      </a:r>
                      <a:r>
                        <a:rPr b="1" lang="fr-FR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suppression</a:t>
                      </a:r>
                      <a:r>
                        <a:rPr lang="fr-FR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pour un itérateur. (Le conteneur est responsable de la gestion de la mémoire.)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Quintessential"/>
              <a:buNone/>
            </a:pPr>
            <a:r>
              <a:rPr b="1" lang="fr-FR">
                <a:solidFill>
                  <a:srgbClr val="C00000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Les Listes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35" name="Google Shape;13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36" name="Google Shape;136;p3"/>
          <p:cNvSpPr txBox="1"/>
          <p:nvPr/>
        </p:nvSpPr>
        <p:spPr>
          <a:xfrm>
            <a:off x="0" y="1466838"/>
            <a:ext cx="12192000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198" lvl="0" marL="817563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Arial"/>
              <a:buChar char="•"/>
            </a:pPr>
            <a:r>
              <a:rPr b="0" i="0" lang="fr-F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classe </a:t>
            </a:r>
            <a:r>
              <a:rPr b="1" i="0" lang="fr-F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r>
              <a:rPr b="0" i="0" lang="fr-F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fournit une structure générique de listes </a:t>
            </a:r>
            <a:r>
              <a:rPr b="1" i="0" lang="fr-F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doublement chaînées</a:t>
            </a:r>
            <a:r>
              <a:rPr b="0" i="0" lang="fr-F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(que l’on peut parcourir dans les deux sens) pouvant éventuellement contenir des doublons.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3852" y="2917762"/>
            <a:ext cx="9072273" cy="2662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Quintessential"/>
              <a:buNone/>
            </a:pPr>
            <a:r>
              <a:rPr b="1" lang="fr-FR">
                <a:solidFill>
                  <a:srgbClr val="C00000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Les Listes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44" name="Google Shape;14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45" name="Google Shape;14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sz="2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6" name="Google Shape;146;p4"/>
          <p:cNvSpPr txBox="1"/>
          <p:nvPr/>
        </p:nvSpPr>
        <p:spPr>
          <a:xfrm>
            <a:off x="1524000" y="1428737"/>
            <a:ext cx="8429684" cy="2877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8439" lvl="0" marL="7191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8439" lvl="0" marL="719138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8439" lvl="0" marL="719138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8439" lvl="0" marL="719138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8439" lvl="0" marL="719138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8439" lvl="0" marL="719138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123884" y="3938596"/>
            <a:ext cx="5781616" cy="2147889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#include&lt;list&gt;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r>
              <a:rPr b="1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</a:t>
            </a:r>
            <a:r>
              <a:rPr b="1" i="0" lang="fr-FR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b="1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1" i="0" lang="fr-FR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montab</a:t>
            </a:r>
            <a:r>
              <a:rPr b="1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// créer une liste d'entiers vide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6067421" y="3405186"/>
            <a:ext cx="4929222" cy="3214710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montab</a:t>
            </a:r>
            <a:r>
              <a:rPr b="1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.push_back( 5 );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montab</a:t>
            </a:r>
            <a:r>
              <a:rPr b="1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.size()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montab</a:t>
            </a:r>
            <a:r>
              <a:rPr b="1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.push_front(5)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montab</a:t>
            </a:r>
            <a:r>
              <a:rPr b="1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push_back(5)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3687" y="1371952"/>
            <a:ext cx="652462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Quintessential"/>
              <a:buNone/>
            </a:pPr>
            <a:r>
              <a:rPr b="1" lang="fr-FR">
                <a:solidFill>
                  <a:srgbClr val="C00000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Les Listes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56" name="Google Shape;15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57" name="Google Shape;15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sz="2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8" name="Google Shape;158;p5"/>
          <p:cNvSpPr txBox="1"/>
          <p:nvPr/>
        </p:nvSpPr>
        <p:spPr>
          <a:xfrm>
            <a:off x="1524000" y="1428737"/>
            <a:ext cx="8429684" cy="2877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8439" lvl="0" marL="7191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8439" lvl="0" marL="719138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8439" lvl="0" marL="719138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8439" lvl="0" marL="719138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8439" lvl="0" marL="719138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8439" lvl="0" marL="719138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0387" y="1542376"/>
            <a:ext cx="6524625" cy="19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5"/>
          <p:cNvSpPr/>
          <p:nvPr/>
        </p:nvSpPr>
        <p:spPr>
          <a:xfrm>
            <a:off x="0" y="4001294"/>
            <a:ext cx="121920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Noto Sans Symbols"/>
              <a:buChar char="❑"/>
            </a:pPr>
            <a:r>
              <a:rPr b="1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fr-FR" sz="2800" u="sng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Parcourir la liste via à un iterator</a:t>
            </a:r>
            <a:endParaRPr b="1" i="0" sz="2800" u="sng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</a:t>
            </a:r>
            <a:r>
              <a:rPr b="1" i="0" lang="fr-FR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&lt;int&gt; :: </a:t>
            </a:r>
            <a:r>
              <a:rPr b="1" i="0" lang="fr-FR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iterator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= montab.</a:t>
            </a:r>
            <a:r>
              <a:rPr b="1" i="0" lang="fr-FR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begin() </a:t>
            </a:r>
            <a:r>
              <a:rPr b="1" i="0" lang="fr-FR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!= montab.</a:t>
            </a:r>
            <a:r>
              <a:rPr b="1" i="0" lang="fr-FR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end() </a:t>
            </a:r>
            <a:r>
              <a:rPr b="1" i="0" lang="fr-FR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++it)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cout &lt;&lt; ’ ’ &lt;&lt; </a:t>
            </a:r>
            <a:r>
              <a:rPr b="1" i="0" lang="fr-FR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*it 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Quintessential"/>
              <a:buNone/>
            </a:pPr>
            <a:r>
              <a:rPr b="1" lang="fr-FR">
                <a:solidFill>
                  <a:srgbClr val="C00000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Insertion dans une liste</a:t>
            </a:r>
            <a:endParaRPr/>
          </a:p>
        </p:txBody>
      </p:sp>
      <p:sp>
        <p:nvSpPr>
          <p:cNvPr id="166" name="Google Shape;16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67" name="Google Shape;16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2601" y="4033206"/>
            <a:ext cx="1643074" cy="86803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6"/>
          <p:cNvSpPr/>
          <p:nvPr/>
        </p:nvSpPr>
        <p:spPr>
          <a:xfrm>
            <a:off x="990600" y="1394988"/>
            <a:ext cx="6793655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br>
              <a:rPr b="1" i="0" lang="fr-F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fr-FR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iterator</a:t>
            </a: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fr-FR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insert</a:t>
            </a: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0" i="0" lang="fr-FR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iterator</a:t>
            </a: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i, value_type valeur);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7055" y="2358011"/>
            <a:ext cx="4980895" cy="368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/>
          <p:nvPr>
            <p:ph type="title"/>
          </p:nvPr>
        </p:nvSpPr>
        <p:spPr>
          <a:xfrm>
            <a:off x="4953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Quintessential"/>
              <a:buNone/>
            </a:pPr>
            <a:r>
              <a:rPr b="1" lang="fr-FR">
                <a:solidFill>
                  <a:srgbClr val="C00000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Suppression dans une Liste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75" name="Google Shape;17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76" name="Google Shape;176;p7"/>
          <p:cNvSpPr/>
          <p:nvPr/>
        </p:nvSpPr>
        <p:spPr>
          <a:xfrm>
            <a:off x="1181107" y="1900207"/>
            <a:ext cx="60960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iterator</a:t>
            </a: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fr-FR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erase</a:t>
            </a: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 </a:t>
            </a:r>
            <a:r>
              <a:rPr b="0" i="0" lang="fr-FR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iterator</a:t>
            </a: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pos );</a:t>
            </a:r>
            <a:b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7676" y="3110806"/>
            <a:ext cx="8367350" cy="2269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2015-03-06T15:17:24Z</dcterms:created>
  <dc:creator>Hazar Chaabani</dc:creator>
</cp:coreProperties>
</file>