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0" r:id="rId2"/>
    <p:sldId id="271" r:id="rId3"/>
    <p:sldId id="317" r:id="rId4"/>
    <p:sldId id="355" r:id="rId5"/>
    <p:sldId id="318" r:id="rId6"/>
    <p:sldId id="362" r:id="rId7"/>
    <p:sldId id="319" r:id="rId8"/>
    <p:sldId id="320" r:id="rId9"/>
    <p:sldId id="321" r:id="rId10"/>
    <p:sldId id="326" r:id="rId11"/>
    <p:sldId id="363" r:id="rId12"/>
    <p:sldId id="322" r:id="rId13"/>
    <p:sldId id="331" r:id="rId14"/>
    <p:sldId id="364" r:id="rId15"/>
    <p:sldId id="369" r:id="rId16"/>
    <p:sldId id="365" r:id="rId17"/>
    <p:sldId id="361" r:id="rId18"/>
    <p:sldId id="351" r:id="rId19"/>
    <p:sldId id="360" r:id="rId20"/>
    <p:sldId id="366" r:id="rId21"/>
    <p:sldId id="358" r:id="rId22"/>
    <p:sldId id="324" r:id="rId23"/>
    <p:sldId id="335" r:id="rId24"/>
    <p:sldId id="367" r:id="rId25"/>
    <p:sldId id="336" r:id="rId26"/>
    <p:sldId id="339" r:id="rId27"/>
    <p:sldId id="346" r:id="rId28"/>
    <p:sldId id="347" r:id="rId29"/>
    <p:sldId id="354" r:id="rId30"/>
    <p:sldId id="348" r:id="rId31"/>
    <p:sldId id="356" r:id="rId32"/>
    <p:sldId id="357" r:id="rId33"/>
    <p:sldId id="36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70"/>
            <p14:sldId id="271"/>
            <p14:sldId id="317"/>
            <p14:sldId id="355"/>
            <p14:sldId id="318"/>
            <p14:sldId id="362"/>
            <p14:sldId id="319"/>
            <p14:sldId id="320"/>
            <p14:sldId id="321"/>
            <p14:sldId id="326"/>
            <p14:sldId id="363"/>
            <p14:sldId id="322"/>
            <p14:sldId id="331"/>
            <p14:sldId id="364"/>
            <p14:sldId id="369"/>
            <p14:sldId id="365"/>
            <p14:sldId id="361"/>
            <p14:sldId id="351"/>
            <p14:sldId id="360"/>
            <p14:sldId id="366"/>
            <p14:sldId id="358"/>
            <p14:sldId id="324"/>
            <p14:sldId id="335"/>
            <p14:sldId id="367"/>
            <p14:sldId id="336"/>
            <p14:sldId id="339"/>
            <p14:sldId id="346"/>
            <p14:sldId id="347"/>
            <p14:sldId id="354"/>
            <p14:sldId id="348"/>
            <p14:sldId id="356"/>
            <p14:sldId id="35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CD0"/>
    <a:srgbClr val="B71C1C"/>
    <a:srgbClr val="9F463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146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dirty="0">
              <a:latin typeface="Calibri"/>
              <a:ea typeface="Calibri"/>
              <a:cs typeface="Times New Roman"/>
            </a:rPr>
            <a:t>Introduction</a:t>
          </a:r>
          <a:endParaRPr lang="fr-FR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B7AA222C-973C-4F09-8801-D0226D1255E1}" type="parTrans" cxnId="{FEEFEB6C-8CAA-4D35-8F3E-1038869B5B67}">
      <dgm:prSet/>
      <dgm:spPr/>
      <dgm:t>
        <a:bodyPr/>
        <a:lstStyle/>
        <a:p>
          <a:endParaRPr lang="fr-FR"/>
        </a:p>
      </dgm:t>
    </dgm:pt>
    <dgm:pt modelId="{A0EF1539-8621-4C6F-83B8-038E1729AF21}" type="sibTrans" cxnId="{FEEFEB6C-8CAA-4D35-8F3E-1038869B5B67}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/>
        </a:p>
      </dgm:t>
    </dgm:pt>
    <dgm:pt modelId="{F23A16C1-2644-4475-B06A-DEE858A11572}">
      <dgm:prSet phldrT="[Texte]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dirty="0">
              <a:latin typeface="Calibri"/>
              <a:ea typeface="Calibri"/>
              <a:cs typeface="Times New Roman"/>
            </a:rPr>
            <a:t>Héritage</a:t>
          </a:r>
          <a:endParaRPr lang="fr-FR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AE41DD2-93F6-4D40-8634-1387C04CCB4B}" type="parTrans" cxnId="{DEE6A777-D001-47FE-B919-F8BD06A590CE}">
      <dgm:prSet/>
      <dgm:spPr/>
      <dgm:t>
        <a:bodyPr/>
        <a:lstStyle/>
        <a:p>
          <a:endParaRPr lang="fr-FR"/>
        </a:p>
      </dgm:t>
    </dgm:pt>
    <dgm:pt modelId="{DE336B24-92A3-4174-9136-43DA6A3EE7AD}" type="sibTrans" cxnId="{DEE6A777-D001-47FE-B919-F8BD06A590CE}">
      <dgm:prSet/>
      <dgm:spPr/>
      <dgm:t>
        <a:bodyPr/>
        <a:lstStyle/>
        <a:p>
          <a:endParaRPr lang="fr-FR"/>
        </a:p>
      </dgm:t>
    </dgm:pt>
    <dgm:pt modelId="{7DCE2948-1778-43B2-9BC5-CE9458DED9DC}">
      <dgm:prSet phldrT="[Texte]"/>
      <dgm:spPr>
        <a:xfrm>
          <a:off x="920631" y="1903623"/>
          <a:ext cx="9535243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dirty="0">
              <a:latin typeface="Calibri"/>
              <a:ea typeface="Calibri"/>
              <a:cs typeface="Times New Roman"/>
            </a:rPr>
            <a:t>Héritage et Constructeur</a:t>
          </a:r>
          <a:endParaRPr lang="fr-FR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53BF246C-BDA5-4796-B86C-5629FD530DC5}" type="parTrans" cxnId="{70949797-93F8-47DD-B09D-B2C549D37F37}">
      <dgm:prSet/>
      <dgm:spPr/>
      <dgm:t>
        <a:bodyPr/>
        <a:lstStyle/>
        <a:p>
          <a:endParaRPr lang="fr-FR"/>
        </a:p>
      </dgm:t>
    </dgm:pt>
    <dgm:pt modelId="{30A9FF11-B739-4351-B5E1-A1281DFC834F}" type="sibTrans" cxnId="{70949797-93F8-47DD-B09D-B2C549D37F37}">
      <dgm:prSet/>
      <dgm:spPr/>
      <dgm:t>
        <a:bodyPr/>
        <a:lstStyle/>
        <a:p>
          <a:endParaRPr lang="fr-FR"/>
        </a:p>
      </dgm:t>
    </dgm:pt>
    <dgm:pt modelId="{8F1CAF42-3670-412A-9C63-6A00CB15D4DC}">
      <dgm:prSet/>
      <dgm:spPr>
        <a:solidFill>
          <a:srgbClr val="C00000"/>
        </a:solidFill>
        <a:ln>
          <a:solidFill>
            <a:srgbClr val="CC0000"/>
          </a:solidFill>
        </a:ln>
      </dgm:spPr>
      <dgm:t>
        <a:bodyPr/>
        <a:lstStyle/>
        <a:p>
          <a:r>
            <a:rPr lang="fr-CA" b="0" dirty="0">
              <a:latin typeface="+mn-lt"/>
              <a:cs typeface="Aharoni" pitchFamily="2" charset="-79"/>
            </a:rPr>
            <a:t>Redéfinition</a:t>
          </a:r>
          <a:endParaRPr lang="fr-FR" b="0" dirty="0">
            <a:latin typeface="+mn-lt"/>
          </a:endParaRPr>
        </a:p>
      </dgm:t>
    </dgm:pt>
    <dgm:pt modelId="{C4E59F5E-94D1-4839-A4EE-DE19773285E1}" type="parTrans" cxnId="{CA92B7E9-52AF-42F4-BEB1-E9C699E22E5E}">
      <dgm:prSet/>
      <dgm:spPr/>
      <dgm:t>
        <a:bodyPr/>
        <a:lstStyle/>
        <a:p>
          <a:endParaRPr lang="fr-FR"/>
        </a:p>
      </dgm:t>
    </dgm:pt>
    <dgm:pt modelId="{D1DA2C42-AAF7-46E4-A472-13124D046024}" type="sibTrans" cxnId="{CA92B7E9-52AF-42F4-BEB1-E9C699E22E5E}">
      <dgm:prSet/>
      <dgm:spPr/>
      <dgm:t>
        <a:bodyPr/>
        <a:lstStyle/>
        <a:p>
          <a:endParaRPr lang="fr-FR"/>
        </a:p>
      </dgm:t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4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0DE9BB7-1064-4E27-AC01-07DB1767267A}" type="pres">
      <dgm:prSet presAssocID="{53AB6E99-7212-4FC3-9094-F6743F0CC7BE}" presName="extraNode" presStyleLbl="node1" presStyleIdx="0" presStyleCnt="4"/>
      <dgm:spPr/>
    </dgm:pt>
    <dgm:pt modelId="{543924F9-8955-484B-8BAC-D3AD10A33436}" type="pres">
      <dgm:prSet presAssocID="{53AB6E99-7212-4FC3-9094-F6743F0CC7BE}" presName="dstNode" presStyleLbl="node1" presStyleIdx="0" presStyleCnt="4"/>
      <dgm:spPr/>
    </dgm:pt>
    <dgm:pt modelId="{2F47640D-9871-49EB-8DE4-9B1CF4390A99}" type="pres">
      <dgm:prSet presAssocID="{1D636A2B-0767-4E6D-9000-015BB600B67C}" presName="text_1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9E271FB-6647-4581-8A80-93720B97487F}" type="pres">
      <dgm:prSet presAssocID="{1D636A2B-0767-4E6D-9000-015BB600B67C}" presName="accent_1" presStyleCnt="0"/>
      <dgm:spPr/>
    </dgm:pt>
    <dgm:pt modelId="{A2B9A23E-BA8F-466E-8CFE-8E89114B6E4A}" type="pres">
      <dgm:prSet presAssocID="{1D636A2B-0767-4E6D-9000-015BB600B67C}" presName="accentRepeatNode" presStyleLbl="solidFgAcc1" presStyleIdx="0" presStyleCnt="4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AD330846-1D36-4788-8800-984DA3EE3433}" type="pres">
      <dgm:prSet presAssocID="{F23A16C1-2644-4475-B06A-DEE858A11572}" presName="text_2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2EFB7633-3CE0-4B7C-8C35-847797F399DD}" type="pres">
      <dgm:prSet presAssocID="{F23A16C1-2644-4475-B06A-DEE858A11572}" presName="accent_2" presStyleCnt="0"/>
      <dgm:spPr/>
    </dgm:pt>
    <dgm:pt modelId="{5C641A9C-0850-4724-9C3A-419DDAB5AE3D}" type="pres">
      <dgm:prSet presAssocID="{F23A16C1-2644-4475-B06A-DEE858A11572}" presName="accentRepeatNode" presStyleLbl="solidFgAcc1" presStyleIdx="1" presStyleCnt="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F200CD45-39F5-42FC-9C6E-7CDC790E3869}" type="pres">
      <dgm:prSet presAssocID="{7DCE2948-1778-43B2-9BC5-CE9458DED9DC}" presName="text_3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3E6966BF-7C84-4809-828E-B2C01D02CF09}" type="pres">
      <dgm:prSet presAssocID="{7DCE2948-1778-43B2-9BC5-CE9458DED9DC}" presName="accent_3" presStyleCnt="0"/>
      <dgm:spPr/>
    </dgm:pt>
    <dgm:pt modelId="{0C9B4E06-F04E-488B-9530-2D5EDD44B9C0}" type="pres">
      <dgm:prSet presAssocID="{7DCE2948-1778-43B2-9BC5-CE9458DED9DC}" presName="accentRepeatNode" presStyleLbl="solidFgAcc1" presStyleIdx="2" presStyleCnt="4"/>
      <dgm:spPr>
        <a:xfrm>
          <a:off x="580574" y="1835611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DDAB6350-6A81-4E2D-AB40-25D7ABD20E0C}" type="pres">
      <dgm:prSet presAssocID="{8F1CAF42-3670-412A-9C63-6A00CB15D4D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58E765-E4AC-4BDE-A328-F07CE8187FD8}" type="pres">
      <dgm:prSet presAssocID="{8F1CAF42-3670-412A-9C63-6A00CB15D4DC}" presName="accent_4" presStyleCnt="0"/>
      <dgm:spPr/>
    </dgm:pt>
    <dgm:pt modelId="{FF52B32D-DB8F-40FF-A6CF-EDDDB68DC2C9}" type="pres">
      <dgm:prSet presAssocID="{8F1CAF42-3670-412A-9C63-6A00CB15D4DC}" presName="accentRepeatNode" presStyleLbl="solidFgAcc1" presStyleIdx="3" presStyleCnt="4"/>
      <dgm:spPr>
        <a:ln>
          <a:solidFill>
            <a:srgbClr val="B71C1C"/>
          </a:solidFill>
        </a:ln>
      </dgm:spPr>
    </dgm:pt>
  </dgm:ptLst>
  <dgm:cxnLst>
    <dgm:cxn modelId="{DEE6A777-D001-47FE-B919-F8BD06A590CE}" srcId="{53AB6E99-7212-4FC3-9094-F6743F0CC7BE}" destId="{F23A16C1-2644-4475-B06A-DEE858A11572}" srcOrd="1" destOrd="0" parTransId="{2AE41DD2-93F6-4D40-8634-1387C04CCB4B}" sibTransId="{DE336B24-92A3-4174-9136-43DA6A3EE7AD}"/>
    <dgm:cxn modelId="{7AD5527C-17E4-4A27-9D6D-3D49BAF8BBA6}" type="presOf" srcId="{A0EF1539-8621-4C6F-83B8-038E1729AF21}" destId="{AD25936F-05B0-4F23-A88D-120BC98197A2}" srcOrd="0" destOrd="0" presId="urn:microsoft.com/office/officeart/2008/layout/VerticalCurvedList"/>
    <dgm:cxn modelId="{FEA93103-F5AF-404D-93B9-4A9B5DD8F3B6}" type="presOf" srcId="{53AB6E99-7212-4FC3-9094-F6743F0CC7BE}" destId="{644EA5C4-5B25-4E8D-B40C-AA0ED2C5721C}" srcOrd="0" destOrd="0" presId="urn:microsoft.com/office/officeart/2008/layout/VerticalCurvedList"/>
    <dgm:cxn modelId="{70949797-93F8-47DD-B09D-B2C549D37F37}" srcId="{53AB6E99-7212-4FC3-9094-F6743F0CC7BE}" destId="{7DCE2948-1778-43B2-9BC5-CE9458DED9DC}" srcOrd="2" destOrd="0" parTransId="{53BF246C-BDA5-4796-B86C-5629FD530DC5}" sibTransId="{30A9FF11-B739-4351-B5E1-A1281DFC834F}"/>
    <dgm:cxn modelId="{2F3D5ED3-0B13-42E3-893F-135E1A43F43B}" type="presOf" srcId="{1D636A2B-0767-4E6D-9000-015BB600B67C}" destId="{2F47640D-9871-49EB-8DE4-9B1CF4390A99}" srcOrd="0" destOrd="0" presId="urn:microsoft.com/office/officeart/2008/layout/VerticalCurvedList"/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66A70793-EBBF-4441-ADFF-A320DCE2156D}" type="presOf" srcId="{F23A16C1-2644-4475-B06A-DEE858A11572}" destId="{AD330846-1D36-4788-8800-984DA3EE3433}" srcOrd="0" destOrd="0" presId="urn:microsoft.com/office/officeart/2008/layout/VerticalCurvedList"/>
    <dgm:cxn modelId="{DFB214F8-C6FE-40E7-B38D-B20A164B57B8}" type="presOf" srcId="{7DCE2948-1778-43B2-9BC5-CE9458DED9DC}" destId="{F200CD45-39F5-42FC-9C6E-7CDC790E3869}" srcOrd="0" destOrd="0" presId="urn:microsoft.com/office/officeart/2008/layout/VerticalCurvedList"/>
    <dgm:cxn modelId="{CA92B7E9-52AF-42F4-BEB1-E9C699E22E5E}" srcId="{53AB6E99-7212-4FC3-9094-F6743F0CC7BE}" destId="{8F1CAF42-3670-412A-9C63-6A00CB15D4DC}" srcOrd="3" destOrd="0" parTransId="{C4E59F5E-94D1-4839-A4EE-DE19773285E1}" sibTransId="{D1DA2C42-AAF7-46E4-A472-13124D046024}"/>
    <dgm:cxn modelId="{DC1ABEE3-B0C9-44C3-8511-5AD15A2D1508}" type="presOf" srcId="{8F1CAF42-3670-412A-9C63-6A00CB15D4DC}" destId="{DDAB6350-6A81-4E2D-AB40-25D7ABD20E0C}" srcOrd="0" destOrd="0" presId="urn:microsoft.com/office/officeart/2008/layout/VerticalCurvedList"/>
    <dgm:cxn modelId="{C39F62A9-9E88-497F-A47F-25EC6E92569C}" type="presParOf" srcId="{644EA5C4-5B25-4E8D-B40C-AA0ED2C5721C}" destId="{2C5922C6-7614-4F1D-AF65-401C18ADFCD5}" srcOrd="0" destOrd="0" presId="urn:microsoft.com/office/officeart/2008/layout/VerticalCurvedList"/>
    <dgm:cxn modelId="{7AA09D3E-59E0-453D-AF81-F8B7E83398D1}" type="presParOf" srcId="{2C5922C6-7614-4F1D-AF65-401C18ADFCD5}" destId="{1BD5B1DB-4361-496C-BA23-FA993C8506F1}" srcOrd="0" destOrd="0" presId="urn:microsoft.com/office/officeart/2008/layout/VerticalCurvedList"/>
    <dgm:cxn modelId="{5FC0D81F-1D92-4D30-AAA4-76202F6110C0}" type="presParOf" srcId="{1BD5B1DB-4361-496C-BA23-FA993C8506F1}" destId="{699AF529-FAC0-4334-B8B4-CA47772FE597}" srcOrd="0" destOrd="0" presId="urn:microsoft.com/office/officeart/2008/layout/VerticalCurvedList"/>
    <dgm:cxn modelId="{B238D56C-3469-41E8-A514-201632916DE5}" type="presParOf" srcId="{1BD5B1DB-4361-496C-BA23-FA993C8506F1}" destId="{AD25936F-05B0-4F23-A88D-120BC98197A2}" srcOrd="1" destOrd="0" presId="urn:microsoft.com/office/officeart/2008/layout/VerticalCurvedList"/>
    <dgm:cxn modelId="{E5F9D85C-C11B-4402-A103-B8440F36A5C2}" type="presParOf" srcId="{1BD5B1DB-4361-496C-BA23-FA993C8506F1}" destId="{D0DE9BB7-1064-4E27-AC01-07DB1767267A}" srcOrd="2" destOrd="0" presId="urn:microsoft.com/office/officeart/2008/layout/VerticalCurvedList"/>
    <dgm:cxn modelId="{16F7345B-AC38-46F4-BC10-EAC3E7359F12}" type="presParOf" srcId="{1BD5B1DB-4361-496C-BA23-FA993C8506F1}" destId="{543924F9-8955-484B-8BAC-D3AD10A33436}" srcOrd="3" destOrd="0" presId="urn:microsoft.com/office/officeart/2008/layout/VerticalCurvedList"/>
    <dgm:cxn modelId="{E261C65A-2A16-4746-BA84-DDE592BAD2A4}" type="presParOf" srcId="{2C5922C6-7614-4F1D-AF65-401C18ADFCD5}" destId="{2F47640D-9871-49EB-8DE4-9B1CF4390A99}" srcOrd="1" destOrd="0" presId="urn:microsoft.com/office/officeart/2008/layout/VerticalCurvedList"/>
    <dgm:cxn modelId="{C3FA86DE-24FA-45B5-9EE1-07689E8FB780}" type="presParOf" srcId="{2C5922C6-7614-4F1D-AF65-401C18ADFCD5}" destId="{C9E271FB-6647-4581-8A80-93720B97487F}" srcOrd="2" destOrd="0" presId="urn:microsoft.com/office/officeart/2008/layout/VerticalCurvedList"/>
    <dgm:cxn modelId="{E797EFF8-6FD7-4976-9584-07B9FB6D09FA}" type="presParOf" srcId="{C9E271FB-6647-4581-8A80-93720B97487F}" destId="{A2B9A23E-BA8F-466E-8CFE-8E89114B6E4A}" srcOrd="0" destOrd="0" presId="urn:microsoft.com/office/officeart/2008/layout/VerticalCurvedList"/>
    <dgm:cxn modelId="{312E71ED-C0B3-4CEA-9020-3785BF13BBBD}" type="presParOf" srcId="{2C5922C6-7614-4F1D-AF65-401C18ADFCD5}" destId="{AD330846-1D36-4788-8800-984DA3EE3433}" srcOrd="3" destOrd="0" presId="urn:microsoft.com/office/officeart/2008/layout/VerticalCurvedList"/>
    <dgm:cxn modelId="{6A048582-1DEA-4341-BDB5-7C72DBB2C7F2}" type="presParOf" srcId="{2C5922C6-7614-4F1D-AF65-401C18ADFCD5}" destId="{2EFB7633-3CE0-4B7C-8C35-847797F399DD}" srcOrd="4" destOrd="0" presId="urn:microsoft.com/office/officeart/2008/layout/VerticalCurvedList"/>
    <dgm:cxn modelId="{53F7A558-3141-47AD-A132-2ECC358D70CA}" type="presParOf" srcId="{2EFB7633-3CE0-4B7C-8C35-847797F399DD}" destId="{5C641A9C-0850-4724-9C3A-419DDAB5AE3D}" srcOrd="0" destOrd="0" presId="urn:microsoft.com/office/officeart/2008/layout/VerticalCurvedList"/>
    <dgm:cxn modelId="{DCB72FE3-8726-4A72-81AE-14CFCE42DCE4}" type="presParOf" srcId="{2C5922C6-7614-4F1D-AF65-401C18ADFCD5}" destId="{F200CD45-39F5-42FC-9C6E-7CDC790E3869}" srcOrd="5" destOrd="0" presId="urn:microsoft.com/office/officeart/2008/layout/VerticalCurvedList"/>
    <dgm:cxn modelId="{E3D1A934-50B7-4220-94B9-B3017521326A}" type="presParOf" srcId="{2C5922C6-7614-4F1D-AF65-401C18ADFCD5}" destId="{3E6966BF-7C84-4809-828E-B2C01D02CF09}" srcOrd="6" destOrd="0" presId="urn:microsoft.com/office/officeart/2008/layout/VerticalCurvedList"/>
    <dgm:cxn modelId="{8B206085-A063-432D-ABEC-7858DA7FFC97}" type="presParOf" srcId="{3E6966BF-7C84-4809-828E-B2C01D02CF09}" destId="{0C9B4E06-F04E-488B-9530-2D5EDD44B9C0}" srcOrd="0" destOrd="0" presId="urn:microsoft.com/office/officeart/2008/layout/VerticalCurvedList"/>
    <dgm:cxn modelId="{600D2D29-48D3-4132-A16D-23494E7943EF}" type="presParOf" srcId="{2C5922C6-7614-4F1D-AF65-401C18ADFCD5}" destId="{DDAB6350-6A81-4E2D-AB40-25D7ABD20E0C}" srcOrd="7" destOrd="0" presId="urn:microsoft.com/office/officeart/2008/layout/VerticalCurvedList"/>
    <dgm:cxn modelId="{C7EA89A3-8F06-4FE9-BD42-19ACE8636CE7}" type="presParOf" srcId="{2C5922C6-7614-4F1D-AF65-401C18ADFCD5}" destId="{E958E765-E4AC-4BDE-A328-F07CE8187FD8}" srcOrd="8" destOrd="0" presId="urn:microsoft.com/office/officeart/2008/layout/VerticalCurvedList"/>
    <dgm:cxn modelId="{301D0119-0E3A-4E58-955E-D9A425975295}" type="presParOf" srcId="{E958E765-E4AC-4BDE-A328-F07CE8187FD8}" destId="{FF52B32D-DB8F-40FF-A6CF-EDDDB68DC2C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6222087" y="-951869"/>
          <a:ext cx="7406467" cy="7406467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640D-9871-49EB-8DE4-9B1CF4390A99}">
      <dsp:nvSpPr>
        <dsp:cNvPr id="0" name=""/>
        <dsp:cNvSpPr/>
      </dsp:nvSpPr>
      <dsp:spPr>
        <a:xfrm>
          <a:off x="619836" y="423049"/>
          <a:ext cx="9817853" cy="84653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94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>
              <a:latin typeface="Calibri"/>
              <a:ea typeface="Calibri"/>
              <a:cs typeface="Times New Roman"/>
            </a:rPr>
            <a:t>Introduction</a:t>
          </a:r>
          <a:endParaRPr lang="fr-FR" sz="4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619836" y="423049"/>
        <a:ext cx="9817853" cy="846539"/>
      </dsp:txXfrm>
    </dsp:sp>
    <dsp:sp modelId="{A2B9A23E-BA8F-466E-8CFE-8E89114B6E4A}">
      <dsp:nvSpPr>
        <dsp:cNvPr id="0" name=""/>
        <dsp:cNvSpPr/>
      </dsp:nvSpPr>
      <dsp:spPr>
        <a:xfrm>
          <a:off x="90748" y="317232"/>
          <a:ext cx="1058174" cy="105817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330846-1D36-4788-8800-984DA3EE3433}">
      <dsp:nvSpPr>
        <dsp:cNvPr id="0" name=""/>
        <dsp:cNvSpPr/>
      </dsp:nvSpPr>
      <dsp:spPr>
        <a:xfrm>
          <a:off x="1105176" y="1693079"/>
          <a:ext cx="9332513" cy="84653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94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>
              <a:latin typeface="Calibri"/>
              <a:ea typeface="Calibri"/>
              <a:cs typeface="Times New Roman"/>
            </a:rPr>
            <a:t>Héritage</a:t>
          </a:r>
          <a:endParaRPr lang="fr-FR" sz="4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1105176" y="1693079"/>
        <a:ext cx="9332513" cy="846539"/>
      </dsp:txXfrm>
    </dsp:sp>
    <dsp:sp modelId="{5C641A9C-0850-4724-9C3A-419DDAB5AE3D}">
      <dsp:nvSpPr>
        <dsp:cNvPr id="0" name=""/>
        <dsp:cNvSpPr/>
      </dsp:nvSpPr>
      <dsp:spPr>
        <a:xfrm>
          <a:off x="576089" y="1587262"/>
          <a:ext cx="1058174" cy="105817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00CD45-39F5-42FC-9C6E-7CDC790E3869}">
      <dsp:nvSpPr>
        <dsp:cNvPr id="0" name=""/>
        <dsp:cNvSpPr/>
      </dsp:nvSpPr>
      <dsp:spPr>
        <a:xfrm>
          <a:off x="1105176" y="2963109"/>
          <a:ext cx="9332513" cy="846539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94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>
              <a:latin typeface="Calibri"/>
              <a:ea typeface="Calibri"/>
              <a:cs typeface="Times New Roman"/>
            </a:rPr>
            <a:t>Héritage et Constructeur</a:t>
          </a:r>
          <a:endParaRPr lang="fr-FR" sz="4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1105176" y="2963109"/>
        <a:ext cx="9332513" cy="846539"/>
      </dsp:txXfrm>
    </dsp:sp>
    <dsp:sp modelId="{0C9B4E06-F04E-488B-9530-2D5EDD44B9C0}">
      <dsp:nvSpPr>
        <dsp:cNvPr id="0" name=""/>
        <dsp:cNvSpPr/>
      </dsp:nvSpPr>
      <dsp:spPr>
        <a:xfrm>
          <a:off x="576089" y="2857292"/>
          <a:ext cx="1058174" cy="105817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B6350-6A81-4E2D-AB40-25D7ABD20E0C}">
      <dsp:nvSpPr>
        <dsp:cNvPr id="0" name=""/>
        <dsp:cNvSpPr/>
      </dsp:nvSpPr>
      <dsp:spPr>
        <a:xfrm>
          <a:off x="619836" y="4233139"/>
          <a:ext cx="9817853" cy="846539"/>
        </a:xfrm>
        <a:prstGeom prst="rect">
          <a:avLst/>
        </a:prstGeom>
        <a:solidFill>
          <a:srgbClr val="C00000"/>
        </a:solidFill>
        <a:ln>
          <a:solidFill>
            <a:srgbClr val="CC0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94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4400" b="0" kern="1200" dirty="0">
              <a:latin typeface="+mn-lt"/>
              <a:cs typeface="Aharoni" pitchFamily="2" charset="-79"/>
            </a:rPr>
            <a:t>Redéfinition</a:t>
          </a:r>
          <a:endParaRPr lang="fr-FR" sz="4400" b="0" kern="1200" dirty="0">
            <a:latin typeface="+mn-lt"/>
          </a:endParaRPr>
        </a:p>
      </dsp:txBody>
      <dsp:txXfrm>
        <a:off x="619836" y="4233139"/>
        <a:ext cx="9817853" cy="846539"/>
      </dsp:txXfrm>
    </dsp:sp>
    <dsp:sp modelId="{FF52B32D-DB8F-40FF-A6CF-EDDDB68DC2C9}">
      <dsp:nvSpPr>
        <dsp:cNvPr id="0" name=""/>
        <dsp:cNvSpPr/>
      </dsp:nvSpPr>
      <dsp:spPr>
        <a:xfrm>
          <a:off x="90748" y="4127321"/>
          <a:ext cx="1058174" cy="1058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B71C1C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C1933-18F5-4246-B1F0-35A4DD3AC935}" type="datetimeFigureOut">
              <a:rPr lang="fr-FR" smtClean="0"/>
              <a:pPr/>
              <a:t>26/10/2020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279F-DFAE-4657-A800-A8C38FC41E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0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8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93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73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38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3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33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33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1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8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06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22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4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0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53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67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6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6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11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4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4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  <a:pPr/>
              <a:t>26/10/2020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6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1.png"/><Relationship Id="rId4" Type="http://schemas.microsoft.com/office/2007/relationships/hdphoto" Target="../media/hdphoto10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3.png"/><Relationship Id="rId4" Type="http://schemas.microsoft.com/office/2007/relationships/hdphoto" Target="../media/hdphoto1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8.wdp"/><Relationship Id="rId5" Type="http://schemas.openxmlformats.org/officeDocument/2006/relationships/image" Target="../media/image31.png"/><Relationship Id="rId4" Type="http://schemas.microsoft.com/office/2007/relationships/hdphoto" Target="../media/hdphoto17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lagout.org/programmation/C/cours_cpp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94;p1">
            <a:extLst>
              <a:ext uri="{FF2B5EF4-FFF2-40B4-BE49-F238E27FC236}">
                <a16:creationId xmlns:a16="http://schemas.microsoft.com/office/drawing/2014/main" xmlns="" id="{C8DA3DC4-61CA-4042-AED8-33292E3EA043}"/>
              </a:ext>
            </a:extLst>
          </p:cNvPr>
          <p:cNvSpPr txBox="1"/>
          <p:nvPr/>
        </p:nvSpPr>
        <p:spPr>
          <a:xfrm>
            <a:off x="-293126" y="2677033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5 : </a:t>
            </a:r>
            <a:r>
              <a:rPr lang="fr-F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Héritage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95;p1">
            <a:extLst>
              <a:ext uri="{FF2B5EF4-FFF2-40B4-BE49-F238E27FC236}">
                <a16:creationId xmlns:a16="http://schemas.microsoft.com/office/drawing/2014/main" xmlns="" id="{029529F0-5D11-44D0-854D-864B20FE9746}"/>
              </a:ext>
            </a:extLst>
          </p:cNvPr>
          <p:cNvSpPr txBox="1"/>
          <p:nvPr/>
        </p:nvSpPr>
        <p:spPr>
          <a:xfrm>
            <a:off x="848685" y="3193332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91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dirty="0"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Enseignantes :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>
              <a:lnSpc>
                <a:spcPct val="70000"/>
              </a:lnSpc>
              <a:spcBef>
                <a:spcPts val="1000"/>
              </a:spcBef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</a:t>
            </a:r>
            <a:r>
              <a:rPr lang="fr-FR" sz="2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Hanen</a:t>
            </a:r>
            <a:r>
              <a:rPr lang="fr-FR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Jabnoun</a:t>
            </a:r>
            <a:r>
              <a:rPr lang="fr-FR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fr-FR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Soumaya Argoubi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</a:t>
            </a:r>
            <a:r>
              <a:rPr lang="fr-FR" sz="1917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2020-2021 </a:t>
            </a:r>
            <a:endParaRPr sz="191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10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2900" y="1690688"/>
            <a:ext cx="11478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Représentation graphique en UML (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Unified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88489"/>
              </p:ext>
            </p:extLst>
          </p:nvPr>
        </p:nvGraphicFramePr>
        <p:xfrm>
          <a:off x="1052286" y="2465735"/>
          <a:ext cx="3307443" cy="25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721">
                <a:tc>
                  <a:txBody>
                    <a:bodyPr/>
                    <a:lstStyle/>
                    <a:p>
                      <a:r>
                        <a:rPr lang="fr-FR" dirty="0"/>
                        <a:t>Classe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06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attribut_A1: 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arrtibut_A2:type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619">
                <a:tc>
                  <a:txBody>
                    <a:bodyPr/>
                    <a:lstStyle/>
                    <a:p>
                      <a:r>
                        <a:rPr lang="fr-FR" dirty="0"/>
                        <a:t>+ méthode_A1(): type de retour</a:t>
                      </a:r>
                    </a:p>
                    <a:p>
                      <a:r>
                        <a:rPr lang="fr-FR" dirty="0"/>
                        <a:t>+méthode_A2(): type de retour</a:t>
                      </a:r>
                    </a:p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26002"/>
              </p:ext>
            </p:extLst>
          </p:nvPr>
        </p:nvGraphicFramePr>
        <p:xfrm>
          <a:off x="6544129" y="2471177"/>
          <a:ext cx="3307443" cy="253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r>
                        <a:rPr lang="fr-FR" dirty="0"/>
                        <a:t>Classe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42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attribut_B1: 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arrtibut_B2:type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5040">
                <a:tc>
                  <a:txBody>
                    <a:bodyPr/>
                    <a:lstStyle/>
                    <a:p>
                      <a:r>
                        <a:rPr lang="fr-FR" dirty="0"/>
                        <a:t>+ méthode_B1(): type de retour</a:t>
                      </a:r>
                    </a:p>
                    <a:p>
                      <a:r>
                        <a:rPr lang="fr-FR" dirty="0"/>
                        <a:t>+méthode_B2(): type de retour</a:t>
                      </a:r>
                    </a:p>
                    <a:p>
                      <a:r>
                        <a:rPr lang="fr-FR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Flèche droite 10"/>
          <p:cNvSpPr/>
          <p:nvPr/>
        </p:nvSpPr>
        <p:spPr>
          <a:xfrm rot="10800000">
            <a:off x="4294414" y="3362597"/>
            <a:ext cx="2237014" cy="440872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2900" y="5366657"/>
            <a:ext cx="1147898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Classe A: </a:t>
            </a:r>
            <a:r>
              <a:rPr lang="fr-FR" sz="2000" dirty="0"/>
              <a:t>classe de base, classe mère de B</a:t>
            </a:r>
            <a:br>
              <a:rPr lang="fr-FR" sz="2000" dirty="0"/>
            </a:br>
            <a:r>
              <a:rPr lang="fr-FR" sz="2000" b="1" dirty="0"/>
              <a:t>Classe B: </a:t>
            </a:r>
            <a:r>
              <a:rPr lang="fr-FR" sz="2000" dirty="0"/>
              <a:t>classe dérivée, classe fille de A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6264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97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11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170" y="1437351"/>
            <a:ext cx="674790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Les sous-classes héritent des caractéristiques de leurs classes parents.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La classe fille hérite les attributs et les méthodes déclarées dans la classe mère. </a:t>
            </a:r>
          </a:p>
          <a:p>
            <a:pPr marL="7429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Ä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Créer facilement de nouvelles classes à partir de classes existantes (réutilisation du code)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46264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02710"/>
              </p:ext>
            </p:extLst>
          </p:nvPr>
        </p:nvGraphicFramePr>
        <p:xfrm>
          <a:off x="8615681" y="1851774"/>
          <a:ext cx="19456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43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 Mère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4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47365"/>
              </p:ext>
            </p:extLst>
          </p:nvPr>
        </p:nvGraphicFramePr>
        <p:xfrm>
          <a:off x="8661400" y="3510378"/>
          <a:ext cx="19456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5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43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 Fille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4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Flèche courbée vers la gauche 5"/>
          <p:cNvSpPr/>
          <p:nvPr/>
        </p:nvSpPr>
        <p:spPr>
          <a:xfrm>
            <a:off x="10591800" y="2405494"/>
            <a:ext cx="1554480" cy="1877437"/>
          </a:xfrm>
          <a:prstGeom prst="curved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 rot="10800000">
            <a:off x="7001071" y="2347747"/>
            <a:ext cx="1554480" cy="18774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99960" y="315320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Généralisation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61320" y="3101799"/>
            <a:ext cx="1404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Spécification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170" y="5207615"/>
            <a:ext cx="10551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Ä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Une classe peut hérité soit d’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 seule classe (Héritage simple) 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soit de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plusieurs classes (Héritage multiple)</a:t>
            </a:r>
          </a:p>
        </p:txBody>
      </p:sp>
    </p:spTree>
    <p:extLst>
      <p:ext uri="{BB962C8B-B14F-4D97-AF65-F5344CB8AC3E}">
        <p14:creationId xmlns:p14="http://schemas.microsoft.com/office/powerpoint/2010/main" val="27167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/>
      <p:bldP spid="1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12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8363" y="3422639"/>
            <a:ext cx="4155077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/>
              <a:t>class </a:t>
            </a:r>
            <a:r>
              <a:rPr lang="fr-FR" sz="2400" b="1" i="1" dirty="0" err="1"/>
              <a:t>C_Mere</a:t>
            </a:r>
            <a:endParaRPr lang="fr-FR" sz="2400" b="1" i="1" dirty="0"/>
          </a:p>
          <a:p>
            <a:r>
              <a:rPr lang="fr-FR" sz="2400" b="1" i="1" dirty="0"/>
              <a:t>{</a:t>
            </a:r>
          </a:p>
          <a:p>
            <a:r>
              <a:rPr lang="fr-FR" sz="2400" b="1" i="1" dirty="0"/>
              <a:t>//</a:t>
            </a:r>
          </a:p>
          <a:p>
            <a:r>
              <a:rPr lang="fr-FR" sz="2400" b="1" i="1" dirty="0"/>
              <a:t>};</a:t>
            </a:r>
          </a:p>
          <a:p>
            <a:r>
              <a:rPr lang="fr-FR" sz="2400" b="1" i="1" dirty="0"/>
              <a:t>class </a:t>
            </a:r>
            <a:r>
              <a:rPr lang="fr-FR" sz="2400" b="1" i="1" dirty="0" err="1"/>
              <a:t>C_Fille</a:t>
            </a:r>
            <a:r>
              <a:rPr lang="fr-FR" sz="2400" b="1" i="1" dirty="0"/>
              <a:t>: &lt;</a:t>
            </a:r>
            <a:r>
              <a:rPr lang="fr-FR" sz="2400" b="1" i="1" dirty="0">
                <a:solidFill>
                  <a:srgbClr val="B71C1C"/>
                </a:solidFill>
              </a:rPr>
              <a:t>mode</a:t>
            </a:r>
            <a:r>
              <a:rPr lang="fr-FR" sz="2400" b="1" i="1" dirty="0"/>
              <a:t>&gt; </a:t>
            </a:r>
            <a:r>
              <a:rPr lang="fr-FR" sz="2400" b="1" i="1" dirty="0" err="1"/>
              <a:t>C_Mere</a:t>
            </a:r>
            <a:r>
              <a:rPr lang="fr-FR" sz="2400" b="1" i="1" dirty="0"/>
              <a:t/>
            </a:r>
            <a:br>
              <a:rPr lang="fr-FR" sz="2400" b="1" i="1" dirty="0"/>
            </a:br>
            <a:r>
              <a:rPr lang="fr-FR" sz="2400" b="1" i="1" dirty="0"/>
              <a:t>{</a:t>
            </a:r>
          </a:p>
          <a:p>
            <a:r>
              <a:rPr lang="fr-FR" sz="2400" b="1" i="1" dirty="0"/>
              <a:t>//</a:t>
            </a:r>
          </a:p>
          <a:p>
            <a:r>
              <a:rPr lang="fr-FR" sz="2400" b="1" i="1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8260" y="3597363"/>
            <a:ext cx="64846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fr-FR" sz="2400" b="1" i="1" dirty="0">
                <a:solidFill>
                  <a:srgbClr val="B71C1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</a:t>
            </a:r>
            <a:r>
              <a:rPr lang="fr-FR" sz="24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fr-FR" sz="2400" b="1" i="1" dirty="0">
                <a:latin typeface="Agency FB" panose="020B0503020202020204" pitchFamily="34" charset="0"/>
                <a:ea typeface="SimSun" panose="02010600030101010101" pitchFamily="2" charset="-122"/>
              </a:rPr>
              <a:t> 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optionnel permet d’indiquer la nature de l’héritage : </a:t>
            </a:r>
            <a:r>
              <a:rPr lang="fr-FR" sz="24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private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fr-FR" sz="2400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protected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ou</a:t>
            </a:r>
            <a:r>
              <a:rPr lang="fr-FR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fr-FR" sz="24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public</a:t>
            </a:r>
            <a:r>
              <a:rPr lang="fr-FR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fr-FR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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fr-FR" sz="2400" dirty="0">
                <a:solidFill>
                  <a:srgbClr val="B71C1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 aucun mode n’est indiqué alors l’héritage est privé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42900" y="1568768"/>
            <a:ext cx="11498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Héritage (simple)</a:t>
            </a:r>
          </a:p>
          <a:p>
            <a:r>
              <a:rPr lang="fr-FR" sz="2400" i="1" dirty="0"/>
              <a:t>La classe dérivée hérite les attributs et les méthodes d’</a:t>
            </a:r>
            <a:r>
              <a:rPr lang="fr-FR" sz="2400" b="1" i="1" dirty="0"/>
              <a:t>une seule classe mère</a:t>
            </a:r>
            <a:r>
              <a:rPr lang="fr-FR" sz="2400" i="1" dirty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2900" y="2444698"/>
            <a:ext cx="1081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Exemple: </a:t>
            </a:r>
          </a:p>
          <a:p>
            <a:r>
              <a:rPr lang="fr-FR" sz="2400" dirty="0"/>
              <a:t>Un Ouvrier est un employé avec des caractéristiques en plus</a:t>
            </a:r>
          </a:p>
        </p:txBody>
      </p:sp>
    </p:spTree>
    <p:extLst>
      <p:ext uri="{BB962C8B-B14F-4D97-AF65-F5344CB8AC3E}">
        <p14:creationId xmlns:p14="http://schemas.microsoft.com/office/powerpoint/2010/main" val="5484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13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2900" y="1568768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Contrôle d’accès pendant l'héritage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342899" y="2076153"/>
            <a:ext cx="11478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Statut des membres de la classe dérivée en fonction du statut des membres de la classe de base et du mode de dérivation 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9090"/>
              </p:ext>
            </p:extLst>
          </p:nvPr>
        </p:nvGraphicFramePr>
        <p:xfrm>
          <a:off x="788125" y="3149206"/>
          <a:ext cx="10352315" cy="33571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68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9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8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94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66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8198">
                <a:tc rowSpan="2" gridSpan="2"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</a:rPr>
                        <a:t>Statut des membres de la classe de base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19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Public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Protected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Private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395">
                <a:tc row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</a:rPr>
                        <a:t>Mode de dérivation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Public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Public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Protected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Inaccessible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1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Protected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Protected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Protected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Inaccessible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1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Private</a:t>
                      </a:r>
                      <a:endParaRPr lang="fr-FR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Private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Private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B71C1C"/>
                          </a:solidFill>
                          <a:effectLst/>
                        </a:rPr>
                        <a:t>Inaccessible</a:t>
                      </a:r>
                      <a:endParaRPr lang="fr-FR" sz="2000" b="1" dirty="0">
                        <a:solidFill>
                          <a:srgbClr val="B71C1C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56263" y="4376057"/>
            <a:ext cx="8360228" cy="6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6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2.08333E-7 0.1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12847 L 0.00117 0.218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14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2900" y="139113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2899" y="1837033"/>
            <a:ext cx="892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Exemple: On propose les deux classes suivantes </a:t>
            </a:r>
            <a:r>
              <a:rPr lang="fr-FR" sz="2400" dirty="0" err="1"/>
              <a:t>Employe</a:t>
            </a:r>
            <a:r>
              <a:rPr lang="fr-FR" sz="2400" dirty="0"/>
              <a:t> et Ouvrier avec la fonction principale main: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3839"/>
              </p:ext>
            </p:extLst>
          </p:nvPr>
        </p:nvGraphicFramePr>
        <p:xfrm>
          <a:off x="425162" y="2954229"/>
          <a:ext cx="3307443" cy="320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721">
                <a:tc>
                  <a:txBody>
                    <a:bodyPr/>
                    <a:lstStyle/>
                    <a:p>
                      <a:r>
                        <a:rPr lang="fr-FR" dirty="0" err="1"/>
                        <a:t>Employe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06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400" dirty="0"/>
                        <a:t>Nom: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400" dirty="0" err="1"/>
                        <a:t>Prenom</a:t>
                      </a:r>
                      <a:r>
                        <a:rPr lang="fr-FR" sz="2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400" dirty="0" err="1"/>
                        <a:t>salaireBase</a:t>
                      </a:r>
                      <a:r>
                        <a:rPr lang="fr-FR" sz="2400" dirty="0"/>
                        <a:t>: </a:t>
                      </a:r>
                      <a:r>
                        <a:rPr lang="fr-FR" sz="2400" dirty="0" err="1"/>
                        <a:t>float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619">
                <a:tc>
                  <a:txBody>
                    <a:bodyPr/>
                    <a:lstStyle/>
                    <a:p>
                      <a:r>
                        <a:rPr lang="fr-FR" sz="2400" dirty="0"/>
                        <a:t>+ </a:t>
                      </a:r>
                      <a:r>
                        <a:rPr lang="fr-FR" sz="2400" dirty="0" err="1"/>
                        <a:t>Employe</a:t>
                      </a:r>
                      <a:r>
                        <a:rPr lang="fr-FR" sz="2400" dirty="0"/>
                        <a:t>()</a:t>
                      </a:r>
                    </a:p>
                    <a:p>
                      <a:r>
                        <a:rPr lang="fr-FR" sz="2400" dirty="0"/>
                        <a:t>+~</a:t>
                      </a:r>
                      <a:r>
                        <a:rPr lang="fr-FR" sz="2400" dirty="0" err="1"/>
                        <a:t>Employe</a:t>
                      </a:r>
                      <a:r>
                        <a:rPr lang="fr-FR" sz="2400" dirty="0"/>
                        <a:t>()</a:t>
                      </a:r>
                    </a:p>
                    <a:p>
                      <a:r>
                        <a:rPr lang="fr-FR" sz="2400" dirty="0"/>
                        <a:t>+saisir():</a:t>
                      </a:r>
                      <a:r>
                        <a:rPr lang="fr-FR" sz="2400" dirty="0" err="1"/>
                        <a:t>void</a:t>
                      </a:r>
                      <a:endParaRPr lang="fr-FR" sz="2400" dirty="0"/>
                    </a:p>
                    <a:p>
                      <a:r>
                        <a:rPr lang="fr-FR" sz="2400" dirty="0"/>
                        <a:t>+afficher():</a:t>
                      </a:r>
                      <a:r>
                        <a:rPr lang="fr-FR" sz="2400" dirty="0" err="1"/>
                        <a:t>void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60838"/>
              </p:ext>
            </p:extLst>
          </p:nvPr>
        </p:nvGraphicFramePr>
        <p:xfrm>
          <a:off x="4682565" y="3104415"/>
          <a:ext cx="3307443" cy="238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Ouvrier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42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400" dirty="0" err="1"/>
                        <a:t>heureSupp</a:t>
                      </a:r>
                      <a:r>
                        <a:rPr lang="fr-FR" sz="2400" dirty="0"/>
                        <a:t>:</a:t>
                      </a:r>
                      <a:r>
                        <a:rPr lang="fr-FR" sz="2400" baseline="0" dirty="0"/>
                        <a:t> </a:t>
                      </a:r>
                      <a:r>
                        <a:rPr lang="fr-FR" sz="2400" baseline="0" dirty="0" err="1"/>
                        <a:t>int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5040">
                <a:tc>
                  <a:txBody>
                    <a:bodyPr/>
                    <a:lstStyle/>
                    <a:p>
                      <a:r>
                        <a:rPr lang="fr-FR" sz="2400" dirty="0"/>
                        <a:t>+ Ouvrier()</a:t>
                      </a:r>
                    </a:p>
                    <a:p>
                      <a:r>
                        <a:rPr lang="fr-FR" sz="2400" dirty="0"/>
                        <a:t>+~Ouvrier()</a:t>
                      </a:r>
                    </a:p>
                    <a:p>
                      <a:r>
                        <a:rPr lang="fr-FR" sz="2400" dirty="0"/>
                        <a:t>+</a:t>
                      </a:r>
                      <a:r>
                        <a:rPr lang="fr-FR" sz="2400" dirty="0" err="1"/>
                        <a:t>setHeureSupp</a:t>
                      </a:r>
                      <a:r>
                        <a:rPr lang="fr-FR" sz="2400" dirty="0"/>
                        <a:t>(</a:t>
                      </a:r>
                      <a:r>
                        <a:rPr lang="fr-FR" sz="2400" dirty="0" err="1"/>
                        <a:t>int</a:t>
                      </a:r>
                      <a:r>
                        <a:rPr lang="fr-FR" sz="2400" dirty="0"/>
                        <a:t>):</a:t>
                      </a:r>
                      <a:r>
                        <a:rPr lang="fr-FR" sz="2400" dirty="0" err="1"/>
                        <a:t>void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Flèche droite 17"/>
          <p:cNvSpPr/>
          <p:nvPr/>
        </p:nvSpPr>
        <p:spPr>
          <a:xfrm rot="10800000">
            <a:off x="3667290" y="3851089"/>
            <a:ext cx="1011390" cy="440874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955" y="2985676"/>
            <a:ext cx="3958590" cy="32322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42899" y="6308209"/>
            <a:ext cx="1135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Implémentez  les deux classes suivantes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Employe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et Ouvrier et testez la fonction principale main</a:t>
            </a:r>
          </a:p>
        </p:txBody>
      </p:sp>
    </p:spTree>
    <p:extLst>
      <p:ext uri="{BB962C8B-B14F-4D97-AF65-F5344CB8AC3E}">
        <p14:creationId xmlns:p14="http://schemas.microsoft.com/office/powerpoint/2010/main" val="272880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15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2900" y="139113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2899" y="1837033"/>
            <a:ext cx="65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Exemple: On propose les deux classes suivantes </a:t>
            </a:r>
            <a:r>
              <a:rPr lang="fr-FR" dirty="0" err="1"/>
              <a:t>Employe</a:t>
            </a:r>
            <a:r>
              <a:rPr lang="fr-FR" dirty="0"/>
              <a:t> et Ouvrier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0534" y="503297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Employe.h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26802" y="6123543"/>
            <a:ext cx="16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Employe.cpp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77" y="2271736"/>
            <a:ext cx="4708361" cy="38726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119" y="4184582"/>
            <a:ext cx="3370379" cy="25452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ZoneTexte 20"/>
          <p:cNvSpPr txBox="1"/>
          <p:nvPr/>
        </p:nvSpPr>
        <p:spPr>
          <a:xfrm>
            <a:off x="9064452" y="3740362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Ouvrier.h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872694" y="621458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02309CF-44C4-46A9-B4C5-D2647F987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4" y="2540318"/>
            <a:ext cx="2838710" cy="22810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9353" y="1852799"/>
            <a:ext cx="2935697" cy="19402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04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900" y="139113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42899" y="1837033"/>
            <a:ext cx="963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Exemple: fonction main pour tester la classe Ouvrier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6518" y="3520440"/>
            <a:ext cx="3777663" cy="30845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502" y="3876778"/>
            <a:ext cx="4197393" cy="23274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5442227" y="5700090"/>
            <a:ext cx="2293064" cy="6854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63093" y="2486531"/>
            <a:ext cx="1069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Appel de fonction afficher héritée de la classe Mère</a:t>
            </a:r>
          </a:p>
          <a:p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 Pas d’information sur le nombre des heures supplémentaires de l’ouvrier</a:t>
            </a:r>
            <a:r>
              <a:rPr lang="fr-FR" sz="2400" dirty="0"/>
              <a:t>.</a:t>
            </a:r>
          </a:p>
        </p:txBody>
      </p:sp>
      <p:sp>
        <p:nvSpPr>
          <p:cNvPr id="22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16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900" y="139113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462643" y="2402378"/>
            <a:ext cx="11729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ym typeface="Wingdings" panose="05000000000000000000" pitchFamily="2" charset="2"/>
              </a:rPr>
              <a:t> </a:t>
            </a:r>
            <a:r>
              <a:rPr lang="fr-FR" sz="2400" dirty="0"/>
              <a:t>Une première façon d’améliorer cette situation consiste à écrire une nouvelle fonction membre public  d’affichage de la classe Ouvrier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339364"/>
            <a:ext cx="8023270" cy="13969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Ellipse 16"/>
          <p:cNvSpPr/>
          <p:nvPr/>
        </p:nvSpPr>
        <p:spPr>
          <a:xfrm>
            <a:off x="1445029" y="3718560"/>
            <a:ext cx="6669682" cy="36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11" y="4273482"/>
            <a:ext cx="5608956" cy="9257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462643" y="5269942"/>
            <a:ext cx="11359242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/>
              <a:t>Trois alternatives sont possibles pour résoudre ce conflit:</a:t>
            </a:r>
          </a:p>
          <a:p>
            <a:r>
              <a:rPr lang="fr-FR" sz="2400" i="1" dirty="0">
                <a:sym typeface="Wingdings" panose="05000000000000000000" pitchFamily="2" charset="2"/>
              </a:rPr>
              <a:t>1- </a:t>
            </a:r>
            <a:r>
              <a:rPr lang="fr-FR" sz="2400" i="1" dirty="0"/>
              <a:t>Faire appel à la fonction d’affichage membre de la classe mère.</a:t>
            </a:r>
          </a:p>
          <a:p>
            <a:r>
              <a:rPr lang="fr-FR" sz="2400" i="1" dirty="0"/>
              <a:t>2- Faire appel aux getters des attributs hérités de la classe mère.</a:t>
            </a:r>
          </a:p>
          <a:p>
            <a:r>
              <a:rPr lang="fr-FR" sz="2400" i="1" dirty="0">
                <a:solidFill>
                  <a:srgbClr val="002060"/>
                </a:solidFill>
              </a:rPr>
              <a:t>3- Rendre les attributs de la classe mère </a:t>
            </a:r>
            <a:r>
              <a:rPr lang="fr-FR" sz="2400" b="1" i="1" dirty="0" err="1">
                <a:solidFill>
                  <a:srgbClr val="002060"/>
                </a:solidFill>
              </a:rPr>
              <a:t>protected</a:t>
            </a:r>
            <a:r>
              <a:rPr lang="fr-FR" sz="2400" b="1" i="1" dirty="0">
                <a:solidFill>
                  <a:srgbClr val="002060"/>
                </a:solidFill>
              </a:rPr>
              <a:t> (accessibles pour les classes dérivées)</a:t>
            </a:r>
          </a:p>
        </p:txBody>
      </p:sp>
      <p:sp>
        <p:nvSpPr>
          <p:cNvPr id="20" name="Flèche courbée vers le bas 19"/>
          <p:cNvSpPr/>
          <p:nvPr/>
        </p:nvSpPr>
        <p:spPr>
          <a:xfrm rot="4723780">
            <a:off x="11147712" y="4302933"/>
            <a:ext cx="1203569" cy="866848"/>
          </a:xfrm>
          <a:prstGeom prst="curvedDownArrow">
            <a:avLst>
              <a:gd name="adj1" fmla="val 25000"/>
              <a:gd name="adj2" fmla="val 35992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51870" y="3530192"/>
            <a:ext cx="20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42899" y="1837033"/>
            <a:ext cx="963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Exemple: fonction main pour tester la classe Ouvrier</a:t>
            </a:r>
          </a:p>
        </p:txBody>
      </p:sp>
      <p:sp>
        <p:nvSpPr>
          <p:cNvPr id="23" name="Espace réservé du numéro de diapositive 7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17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18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2900" y="145985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342900" y="1921519"/>
            <a:ext cx="1101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>
                <a:sym typeface="Wingdings" panose="05000000000000000000" pitchFamily="2" charset="2"/>
              </a:rPr>
              <a:t>1- </a:t>
            </a:r>
            <a:r>
              <a:rPr lang="fr-FR" sz="2000" b="1" i="1" dirty="0"/>
              <a:t>Faire appel à la fonction d’affichage membre de la classe mère</a:t>
            </a:r>
            <a:endParaRPr lang="fr-F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7" y="2623733"/>
            <a:ext cx="5454041" cy="1528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188580" y="4181964"/>
            <a:ext cx="218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54" y="4952374"/>
            <a:ext cx="3822310" cy="168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54" y="2505897"/>
            <a:ext cx="3421965" cy="2391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9197664" y="4470698"/>
            <a:ext cx="215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main.cpp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887448B-E616-454B-AD97-73999A9C0658}"/>
              </a:ext>
            </a:extLst>
          </p:cNvPr>
          <p:cNvSpPr/>
          <p:nvPr/>
        </p:nvSpPr>
        <p:spPr>
          <a:xfrm>
            <a:off x="1223161" y="2955288"/>
            <a:ext cx="1834832" cy="3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901" y="1459854"/>
            <a:ext cx="6256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236220" y="2309120"/>
            <a:ext cx="6240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2- Faire appel aux getters des attributs hérités de la classe mère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470910" y="3017006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Employe.h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20" y="520979"/>
            <a:ext cx="5641450" cy="6230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7799379" y="162797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Employe.cpp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88" y="3017007"/>
            <a:ext cx="4234198" cy="39573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107440" y="5799137"/>
            <a:ext cx="3749046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34988" y="5090159"/>
            <a:ext cx="4496891" cy="166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19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     </a:t>
            </a:r>
            <a:r>
              <a:rPr lang="fr-CA" sz="4000" dirty="0">
                <a:latin typeface="Aharoni" pitchFamily="2" charset="-79"/>
                <a:cs typeface="Aharoni" pitchFamily="2" charset="-79"/>
              </a:rPr>
              <a:t>Plan</a:t>
            </a: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783106"/>
              </p:ext>
            </p:extLst>
          </p:nvPr>
        </p:nvGraphicFramePr>
        <p:xfrm>
          <a:off x="838200" y="1143000"/>
          <a:ext cx="10515600" cy="550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900" y="145985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342900" y="1831829"/>
            <a:ext cx="1101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2- Faire appel aux getters des attributs hérités de la classe mère.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7" y="2221609"/>
            <a:ext cx="6712863" cy="455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462126" y="2479548"/>
            <a:ext cx="16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E582DF-595A-461C-9546-3E60E3D2AD20}"/>
              </a:ext>
            </a:extLst>
          </p:cNvPr>
          <p:cNvSpPr/>
          <p:nvPr/>
        </p:nvSpPr>
        <p:spPr>
          <a:xfrm>
            <a:off x="2052149" y="5894593"/>
            <a:ext cx="929152" cy="2612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1E68BC6-BE1D-4F6E-988E-DAD53E4DA4B3}"/>
              </a:ext>
            </a:extLst>
          </p:cNvPr>
          <p:cNvSpPr/>
          <p:nvPr/>
        </p:nvSpPr>
        <p:spPr>
          <a:xfrm>
            <a:off x="3307080" y="5902868"/>
            <a:ext cx="1132320" cy="2612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7330700-A722-4122-8B02-8116BECD2670}"/>
              </a:ext>
            </a:extLst>
          </p:cNvPr>
          <p:cNvSpPr/>
          <p:nvPr/>
        </p:nvSpPr>
        <p:spPr>
          <a:xfrm>
            <a:off x="4975660" y="5919968"/>
            <a:ext cx="1867100" cy="37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20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900" y="1391134"/>
            <a:ext cx="1147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Utilisation des membres de la classe de base dans une classe dérivée 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36813" y="1852799"/>
            <a:ext cx="1058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3- Rendre les attributs de la classe mère </a:t>
            </a:r>
            <a:r>
              <a:rPr lang="fr-FR" sz="2000" b="1" i="1" dirty="0" err="1">
                <a:solidFill>
                  <a:srgbClr val="C00000"/>
                </a:solidFill>
              </a:rPr>
              <a:t>protected</a:t>
            </a:r>
            <a:r>
              <a:rPr lang="fr-FR" sz="2000" b="1" i="1" dirty="0">
                <a:solidFill>
                  <a:srgbClr val="C00000"/>
                </a:solidFill>
              </a:rPr>
              <a:t> </a:t>
            </a:r>
            <a:r>
              <a:rPr lang="fr-FR" sz="2000" b="1" i="1" dirty="0"/>
              <a:t>(accessibles pour les classes dérivées)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10947" y="647205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Employe.h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45" y="3114257"/>
            <a:ext cx="7690101" cy="1764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7888794" y="522634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" y="3213549"/>
            <a:ext cx="3268980" cy="943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998" y="2817228"/>
            <a:ext cx="3991526" cy="36463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767774" y="3797695"/>
            <a:ext cx="5839266" cy="47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7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21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</p:spPr>
        <p:txBody>
          <a:bodyPr/>
          <a:lstStyle/>
          <a:p>
            <a:pPr algn="ctr"/>
            <a:r>
              <a:rPr lang="fr-CA" b="1" dirty="0">
                <a:latin typeface="Aharoni" pitchFamily="2" charset="-79"/>
                <a:cs typeface="Aharoni" pitchFamily="2" charset="-79"/>
              </a:rPr>
              <a:t>Héritage et Constructeur</a:t>
            </a: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22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23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 et Constructeur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6280" y="2450586"/>
            <a:ext cx="1045464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algn="just">
              <a:lnSpc>
                <a:spcPct val="150000"/>
              </a:lnSpc>
              <a:spcBef>
                <a:spcPts val="600"/>
              </a:spcBef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Si la classe mère contient un constructeur dont </a:t>
            </a:r>
            <a:r>
              <a:rPr lang="fr-FR" sz="2400" b="1" dirty="0"/>
              <a:t>l’appel est obligatoire </a:t>
            </a:r>
          </a:p>
          <a:p>
            <a:pPr marL="7429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Ä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le constructeur de la classe dérivée doit obligatoirement appeler celui de la classe mère.</a:t>
            </a:r>
          </a:p>
          <a:p>
            <a:pPr marL="7429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Ä"/>
            </a:pPr>
            <a:r>
              <a:rPr lang="fr-FR" sz="2400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Il faut spécifier le nom et les paramètres du constructeur de la classe mère après le prototype du constructeur de la classe fille</a:t>
            </a:r>
          </a:p>
        </p:txBody>
      </p:sp>
    </p:spTree>
    <p:extLst>
      <p:ext uri="{BB962C8B-B14F-4D97-AF65-F5344CB8AC3E}">
        <p14:creationId xmlns:p14="http://schemas.microsoft.com/office/powerpoint/2010/main" val="121629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24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 et Constructeur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69492" y="5983673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Employe.cpp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9730" y="1581858"/>
            <a:ext cx="5487761" cy="6013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ZoneTexte 12"/>
          <p:cNvSpPr txBox="1"/>
          <p:nvPr/>
        </p:nvSpPr>
        <p:spPr>
          <a:xfrm>
            <a:off x="7849946" y="2120484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Ouvrier.h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6852" y="2489815"/>
            <a:ext cx="6026978" cy="39967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8327212" y="6486593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67" y="1615166"/>
            <a:ext cx="5874261" cy="43893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2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54" y="3156591"/>
            <a:ext cx="4858470" cy="3174137"/>
          </a:xfrm>
          <a:prstGeom prst="rect">
            <a:avLst/>
          </a:prstGeom>
        </p:spPr>
      </p:pic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25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FR" dirty="0"/>
              <a:t>Héritage et Constructeur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1434" y="1394006"/>
            <a:ext cx="115091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b="1" u="sng" dirty="0">
                <a:solidFill>
                  <a:srgbClr val="B71C1C"/>
                </a:solidFill>
              </a:rPr>
              <a:t>Hiérarchisation des appels: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créer un objet de type Ouvrier:</a:t>
            </a:r>
          </a:p>
          <a:p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dirty="0"/>
              <a:t>Appel du constructeur de classe </a:t>
            </a:r>
            <a:r>
              <a:rPr lang="fr-FR" sz="2000" dirty="0" err="1"/>
              <a:t>Employe</a:t>
            </a:r>
            <a:r>
              <a:rPr lang="fr-FR" sz="2000" dirty="0"/>
              <a:t>, puis faire appel au constructeur de classe Ouvrier.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Pour détruire un objet de type Ouvrier: appel  automatique du destructeur de Ouvrier, puis appel de celui d’</a:t>
            </a:r>
            <a:r>
              <a:rPr lang="fr-FR" sz="2000" dirty="0" err="1"/>
              <a:t>Employe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649428" y="2920109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main.cpp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991" y="6296858"/>
            <a:ext cx="10189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 Le</a:t>
            </a:r>
            <a:r>
              <a:rPr lang="fr-FR" sz="2000" b="1" dirty="0">
                <a:solidFill>
                  <a:srgbClr val="C00000"/>
                </a:solidFill>
              </a:rPr>
              <a:t>s destructeurs sont appelés dans l’ordre inverse de l’appel des constructeurs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654" y="3001938"/>
            <a:ext cx="3134951" cy="31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</p:spPr>
        <p:txBody>
          <a:bodyPr/>
          <a:lstStyle/>
          <a:p>
            <a:pPr algn="ctr"/>
            <a:r>
              <a:rPr lang="fr-CA" b="1" dirty="0">
                <a:latin typeface="Aharoni" pitchFamily="2" charset="-79"/>
                <a:cs typeface="Aharoni" pitchFamily="2" charset="-79"/>
              </a:rPr>
              <a:t>Redéfinition </a:t>
            </a: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26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846" y="3914727"/>
            <a:ext cx="8686800" cy="150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3200" b="1" dirty="0">
                <a:latin typeface="Aharoni" pitchFamily="2" charset="-79"/>
                <a:cs typeface="Aharoni" pitchFamily="2" charset="-79"/>
              </a:rPr>
              <a:t>Redéfinition des données membres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3200" b="1" dirty="0">
                <a:latin typeface="Aharoni" pitchFamily="2" charset="-79"/>
                <a:cs typeface="Aharoni" pitchFamily="2" charset="-79"/>
              </a:rPr>
              <a:t>Redéfinition des fonctions membres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40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27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FR" dirty="0"/>
              <a:t>     Redéfinition dans une classe dérivée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108" y="1527409"/>
            <a:ext cx="115003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Redéfinition des </a:t>
            </a:r>
            <a:r>
              <a:rPr lang="fr-FR" sz="2000" b="1" u="sng" dirty="0">
                <a:solidFill>
                  <a:srgbClr val="FF0000"/>
                </a:solidFill>
              </a:rPr>
              <a:t>données</a:t>
            </a:r>
            <a:r>
              <a:rPr lang="fr-FR" sz="2000" b="1" dirty="0">
                <a:solidFill>
                  <a:srgbClr val="0070C0"/>
                </a:solidFill>
              </a:rPr>
              <a:t> membres</a:t>
            </a:r>
          </a:p>
          <a:p>
            <a:endParaRPr lang="fr-FR" b="1" dirty="0">
              <a:solidFill>
                <a:srgbClr val="B71C1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108" y="2019851"/>
            <a:ext cx="104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Exemple: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8695" y="2397773"/>
            <a:ext cx="594905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Pour un objet  </a:t>
            </a:r>
            <a:r>
              <a:rPr lang="fr-FR" b="1" dirty="0" err="1"/>
              <a:t>Obj</a:t>
            </a:r>
            <a:r>
              <a:rPr lang="fr-FR" b="1" dirty="0"/>
              <a:t> de type </a:t>
            </a:r>
            <a:r>
              <a:rPr lang="fr-FR" b="1" dirty="0" err="1"/>
              <a:t>C_Fille</a:t>
            </a:r>
            <a:r>
              <a:rPr lang="fr-FR" dirty="0"/>
              <a:t>,  </a:t>
            </a:r>
            <a:r>
              <a:rPr lang="fr-FR" b="1" i="1" dirty="0" err="1">
                <a:solidFill>
                  <a:srgbClr val="002060"/>
                </a:solidFill>
              </a:rPr>
              <a:t>Obj.</a:t>
            </a:r>
            <a:r>
              <a:rPr lang="fr-FR" b="1" dirty="0" err="1">
                <a:solidFill>
                  <a:srgbClr val="002060"/>
                </a:solidFill>
              </a:rPr>
              <a:t>x</a:t>
            </a:r>
            <a:r>
              <a:rPr lang="fr-FR" dirty="0"/>
              <a:t> fera référence au donnée membre </a:t>
            </a:r>
            <a:r>
              <a:rPr lang="fr-FR" b="1" i="1" dirty="0">
                <a:solidFill>
                  <a:srgbClr val="002060"/>
                </a:solidFill>
              </a:rPr>
              <a:t>x</a:t>
            </a:r>
            <a:r>
              <a:rPr lang="fr-FR" b="1" dirty="0">
                <a:solidFill>
                  <a:srgbClr val="002060"/>
                </a:solidFill>
              </a:rPr>
              <a:t> de type </a:t>
            </a:r>
            <a:r>
              <a:rPr lang="fr-FR" b="1" i="1" dirty="0" err="1">
                <a:solidFill>
                  <a:srgbClr val="002060"/>
                </a:solidFill>
              </a:rPr>
              <a:t>float</a:t>
            </a:r>
            <a:r>
              <a:rPr lang="fr-FR" b="1" dirty="0">
                <a:solidFill>
                  <a:srgbClr val="002060"/>
                </a:solidFill>
              </a:rPr>
              <a:t> de </a:t>
            </a:r>
            <a:r>
              <a:rPr lang="fr-FR" b="1" dirty="0" err="1">
                <a:solidFill>
                  <a:srgbClr val="002060"/>
                </a:solidFill>
              </a:rPr>
              <a:t>C_Fille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.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Pour accéder au membre </a:t>
            </a:r>
            <a:r>
              <a:rPr lang="fr-FR" b="1" dirty="0">
                <a:solidFill>
                  <a:srgbClr val="002060"/>
                </a:solidFill>
              </a:rPr>
              <a:t>x de type </a:t>
            </a:r>
            <a:r>
              <a:rPr lang="fr-FR" b="1" i="1" dirty="0" err="1">
                <a:solidFill>
                  <a:srgbClr val="002060"/>
                </a:solidFill>
              </a:rPr>
              <a:t>int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(hérité de </a:t>
            </a:r>
            <a:r>
              <a:rPr lang="fr-FR" i="1" dirty="0" err="1"/>
              <a:t>C_Mere</a:t>
            </a:r>
            <a:r>
              <a:rPr lang="fr-FR" dirty="0"/>
              <a:t>)  on utilise </a:t>
            </a:r>
            <a:r>
              <a:rPr lang="fr-FR" b="1" i="1" dirty="0" err="1">
                <a:solidFill>
                  <a:srgbClr val="002060"/>
                </a:solidFill>
              </a:rPr>
              <a:t>C_Fille.C_Mere</a:t>
            </a:r>
            <a:r>
              <a:rPr lang="fr-FR" b="1" i="1" dirty="0">
                <a:solidFill>
                  <a:srgbClr val="002060"/>
                </a:solidFill>
              </a:rPr>
              <a:t> ::x</a:t>
            </a:r>
            <a:r>
              <a:rPr lang="fr-FR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2060"/>
                </a:solidFill>
              </a:rPr>
              <a:t>le membre </a:t>
            </a:r>
            <a:r>
              <a:rPr lang="fr-FR" b="1" i="1" dirty="0">
                <a:solidFill>
                  <a:srgbClr val="002060"/>
                </a:solidFill>
              </a:rPr>
              <a:t>x </a:t>
            </a:r>
            <a:r>
              <a:rPr lang="fr-FR" b="1" dirty="0">
                <a:solidFill>
                  <a:srgbClr val="002060"/>
                </a:solidFill>
              </a:rPr>
              <a:t>défini dans </a:t>
            </a:r>
            <a:r>
              <a:rPr lang="fr-FR" b="1" dirty="0" err="1">
                <a:solidFill>
                  <a:srgbClr val="002060"/>
                </a:solidFill>
              </a:rPr>
              <a:t>C_Fille</a:t>
            </a:r>
            <a:r>
              <a:rPr lang="fr-FR" b="1" dirty="0">
                <a:solidFill>
                  <a:srgbClr val="002060"/>
                </a:solidFill>
              </a:rPr>
              <a:t> s’ajoute au membre  </a:t>
            </a:r>
            <a:r>
              <a:rPr lang="fr-FR" b="1" i="1" dirty="0">
                <a:solidFill>
                  <a:srgbClr val="002060"/>
                </a:solidFill>
              </a:rPr>
              <a:t>x </a:t>
            </a:r>
            <a:r>
              <a:rPr lang="fr-FR" b="1" dirty="0">
                <a:solidFill>
                  <a:srgbClr val="002060"/>
                </a:solidFill>
              </a:rPr>
              <a:t>hérité de </a:t>
            </a:r>
            <a:r>
              <a:rPr lang="fr-FR" b="1" i="1" dirty="0" err="1">
                <a:solidFill>
                  <a:srgbClr val="002060"/>
                </a:solidFill>
              </a:rPr>
              <a:t>C_Mere</a:t>
            </a:r>
            <a:r>
              <a:rPr lang="fr-FR" dirty="0">
                <a:solidFill>
                  <a:srgbClr val="002060"/>
                </a:solidFill>
              </a:rPr>
              <a:t>  </a:t>
            </a:r>
            <a:r>
              <a:rPr lang="fr-FR" dirty="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fr-FR" dirty="0"/>
              <a:t>il ne le remplace pas.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4" y="2430127"/>
            <a:ext cx="4366474" cy="3256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28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FR" dirty="0"/>
              <a:t>     Redéfinition dans une classe dérivée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108" y="1527409"/>
            <a:ext cx="115003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Redéfinition des </a:t>
            </a:r>
            <a:r>
              <a:rPr lang="fr-FR" sz="2000" b="1" u="sng" dirty="0">
                <a:solidFill>
                  <a:srgbClr val="FF0000"/>
                </a:solidFill>
              </a:rPr>
              <a:t>fonctions</a:t>
            </a:r>
            <a:r>
              <a:rPr lang="fr-FR" sz="2000" b="1" dirty="0">
                <a:solidFill>
                  <a:srgbClr val="0070C0"/>
                </a:solidFill>
              </a:rPr>
              <a:t> membres</a:t>
            </a:r>
          </a:p>
          <a:p>
            <a:endParaRPr lang="fr-FR" b="1" dirty="0">
              <a:solidFill>
                <a:srgbClr val="B71C1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108" y="1917811"/>
            <a:ext cx="1150033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Exemple des  classes </a:t>
            </a:r>
            <a:r>
              <a:rPr lang="fr-FR" sz="2000" b="1" dirty="0" err="1"/>
              <a:t>Employe</a:t>
            </a:r>
            <a:r>
              <a:rPr lang="fr-FR" sz="2000" b="1" dirty="0"/>
              <a:t> er </a:t>
            </a:r>
            <a:r>
              <a:rPr lang="fr-FR" sz="2000" b="1" i="1" dirty="0"/>
              <a:t>Ouvrier:</a:t>
            </a:r>
          </a:p>
          <a:p>
            <a:endParaRPr lang="fr-FR" sz="2000" b="1" dirty="0"/>
          </a:p>
          <a:p>
            <a:pPr lvl="0">
              <a:lnSpc>
                <a:spcPct val="150000"/>
              </a:lnSpc>
            </a:pPr>
            <a:r>
              <a:rPr lang="fr-FR" sz="2000" dirty="0"/>
              <a:t>Dans </a:t>
            </a:r>
            <a:r>
              <a:rPr lang="fr-FR" sz="2000" b="1" i="1" dirty="0" err="1"/>
              <a:t>Employe</a:t>
            </a:r>
            <a:r>
              <a:rPr lang="fr-FR" sz="2000" i="1" dirty="0"/>
              <a:t> : </a:t>
            </a:r>
            <a:r>
              <a:rPr lang="fr-FR" sz="2000" dirty="0"/>
              <a:t>une fonction membre nommée </a:t>
            </a:r>
            <a:r>
              <a:rPr lang="fr-FR" sz="2000" b="1" i="1" dirty="0"/>
              <a:t>afficher()</a:t>
            </a:r>
            <a:r>
              <a:rPr lang="fr-FR" sz="2000" b="1" dirty="0"/>
              <a:t>.</a:t>
            </a:r>
          </a:p>
          <a:p>
            <a:pPr lvl="0">
              <a:lnSpc>
                <a:spcPct val="150000"/>
              </a:lnSpc>
            </a:pPr>
            <a:endParaRPr lang="fr-FR" sz="2000" dirty="0"/>
          </a:p>
          <a:p>
            <a:pPr lvl="0">
              <a:lnSpc>
                <a:spcPct val="150000"/>
              </a:lnSpc>
            </a:pPr>
            <a:endParaRPr lang="fr-FR" sz="2000" dirty="0"/>
          </a:p>
          <a:p>
            <a:pPr lvl="0">
              <a:lnSpc>
                <a:spcPct val="150000"/>
              </a:lnSpc>
            </a:pPr>
            <a:r>
              <a:rPr lang="fr-FR" sz="2000" dirty="0"/>
              <a:t>Dans </a:t>
            </a:r>
            <a:r>
              <a:rPr lang="fr-FR" sz="2000" b="1" i="1" dirty="0"/>
              <a:t>Ouvrier</a:t>
            </a:r>
            <a:r>
              <a:rPr lang="fr-FR" sz="2000" i="1" dirty="0"/>
              <a:t> </a:t>
            </a:r>
            <a:r>
              <a:rPr lang="fr-FR" sz="2000" dirty="0"/>
              <a:t>: une fonction membre nommée </a:t>
            </a:r>
            <a:r>
              <a:rPr lang="fr-FR" sz="2000" b="1" i="1" dirty="0" err="1"/>
              <a:t>afficherO</a:t>
            </a:r>
            <a:r>
              <a:rPr lang="fr-FR" sz="2000" b="1" i="1" dirty="0"/>
              <a:t>.</a:t>
            </a:r>
          </a:p>
          <a:p>
            <a:pPr lvl="0"/>
            <a:endParaRPr lang="fr-FR" sz="2000" b="1" dirty="0"/>
          </a:p>
          <a:p>
            <a:pPr lvl="0"/>
            <a:endParaRPr lang="fr-FR" sz="2000" b="1" dirty="0"/>
          </a:p>
          <a:p>
            <a:pPr>
              <a:lnSpc>
                <a:spcPct val="150000"/>
              </a:lnSpc>
            </a:pPr>
            <a:r>
              <a:rPr lang="fr-FR" sz="2000" dirty="0"/>
              <a:t>Deux méthodes font la même action (afficher les données d’un objet) 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b="1" dirty="0">
                <a:sym typeface="Wingdings" panose="05000000000000000000" pitchFamily="2" charset="2"/>
              </a:rPr>
              <a:t>Est-il possible de garder le même nom??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ym typeface="Wingdings" panose="05000000000000000000" pitchFamily="2" charset="2"/>
              </a:rPr>
              <a:t> Oui c’est </a:t>
            </a:r>
            <a:r>
              <a:rPr lang="fr-FR" sz="2000" dirty="0"/>
              <a:t>possible en C++ de </a:t>
            </a:r>
            <a:r>
              <a:rPr lang="fr-FR" sz="2000" b="1" dirty="0">
                <a:solidFill>
                  <a:srgbClr val="C00000"/>
                </a:solidFill>
              </a:rPr>
              <a:t>redéfinir une fonction</a:t>
            </a:r>
            <a:r>
              <a:rPr lang="fr-FR" sz="2000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291" y="3612740"/>
            <a:ext cx="4282377" cy="1401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0880" y="2329810"/>
            <a:ext cx="5431271" cy="9276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5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29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FR" dirty="0"/>
              <a:t>     Redéfinition dans une classe dérivée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108" y="1527409"/>
            <a:ext cx="115003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Redéfinition des </a:t>
            </a:r>
            <a:r>
              <a:rPr lang="fr-FR" sz="2000" b="1" u="sng" dirty="0">
                <a:solidFill>
                  <a:srgbClr val="FF0000"/>
                </a:solidFill>
              </a:rPr>
              <a:t>fonctions</a:t>
            </a:r>
            <a:r>
              <a:rPr lang="fr-FR" sz="2000" b="1" dirty="0">
                <a:solidFill>
                  <a:srgbClr val="0070C0"/>
                </a:solidFill>
              </a:rPr>
              <a:t> membres</a:t>
            </a:r>
          </a:p>
          <a:p>
            <a:endParaRPr lang="fr-FR" b="1" dirty="0">
              <a:solidFill>
                <a:srgbClr val="B71C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08" y="2262100"/>
            <a:ext cx="11500338" cy="169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</a:rPr>
              <a:t>Une redéfinition : </a:t>
            </a:r>
            <a:r>
              <a:rPr lang="fr-FR" sz="2400" dirty="0"/>
              <a:t>fournir une nouvelle définition d'une méthode d'une classe ascendante.</a:t>
            </a:r>
            <a:endParaRPr lang="fr-FR" sz="2400" dirty="0">
              <a:highlight>
                <a:srgbClr val="FF0000"/>
              </a:highlight>
            </a:endParaRPr>
          </a:p>
          <a:p>
            <a:pPr lvl="0">
              <a:lnSpc>
                <a:spcPct val="150000"/>
              </a:lnSpc>
            </a:pPr>
            <a:r>
              <a:rPr lang="fr-FR" sz="2400" dirty="0"/>
              <a:t>La fonction aura </a:t>
            </a:r>
            <a:r>
              <a:rPr lang="fr-FR" sz="2400" b="1" dirty="0"/>
              <a:t>le même nom que la méthode  de la classe mère </a:t>
            </a:r>
            <a:r>
              <a:rPr lang="fr-FR" sz="2400" dirty="0"/>
              <a:t>et surtout </a:t>
            </a:r>
            <a:r>
              <a:rPr lang="fr-FR" sz="2400" b="1" dirty="0">
                <a:solidFill>
                  <a:srgbClr val="FF0000"/>
                </a:solidFill>
              </a:rPr>
              <a:t>la même signature </a:t>
            </a:r>
            <a:r>
              <a:rPr lang="fr-FR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108" y="4177079"/>
            <a:ext cx="11500338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38824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b="1" u="sng" dirty="0"/>
              <a:t>Attention:</a:t>
            </a:r>
            <a:r>
              <a:rPr lang="fr-FR" sz="2400" b="1" dirty="0"/>
              <a:t> Il Faut distinguer entre une  redéfinition et une surdéfinition. </a:t>
            </a:r>
          </a:p>
          <a:p>
            <a:pPr lvl="0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</a:rPr>
              <a:t>Une </a:t>
            </a:r>
            <a:r>
              <a:rPr lang="fr-FR" sz="2400" b="1" dirty="0" err="1">
                <a:solidFill>
                  <a:srgbClr val="C00000"/>
                </a:solidFill>
              </a:rPr>
              <a:t>surdéfinition</a:t>
            </a:r>
            <a:r>
              <a:rPr lang="fr-FR" sz="2400" b="1" dirty="0">
                <a:solidFill>
                  <a:srgbClr val="C00000"/>
                </a:solidFill>
              </a:rPr>
              <a:t> (ou surcharge) : </a:t>
            </a:r>
            <a:r>
              <a:rPr lang="fr-FR" sz="2400" dirty="0"/>
              <a:t>permet d'utiliser plusieurs méthodes qui portent le même nom </a:t>
            </a:r>
            <a:r>
              <a:rPr lang="fr-FR" sz="2400" b="1" i="1" dirty="0"/>
              <a:t>au sein d'une même classe</a:t>
            </a:r>
            <a:r>
              <a:rPr lang="fr-FR" sz="2400" dirty="0"/>
              <a:t>, avec des </a:t>
            </a:r>
            <a:r>
              <a:rPr lang="fr-FR" sz="2400" b="1" dirty="0">
                <a:solidFill>
                  <a:srgbClr val="FF0000"/>
                </a:solidFill>
              </a:rPr>
              <a:t>signatures différentes</a:t>
            </a:r>
            <a:r>
              <a:rPr lang="fr-FR" sz="2400" dirty="0"/>
              <a:t>, pour que le système puisse faire la distinction lors de l’appel.</a:t>
            </a:r>
          </a:p>
        </p:txBody>
      </p:sp>
    </p:spTree>
    <p:extLst>
      <p:ext uri="{BB962C8B-B14F-4D97-AF65-F5344CB8AC3E}">
        <p14:creationId xmlns:p14="http://schemas.microsoft.com/office/powerpoint/2010/main" val="35985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</p:spPr>
        <p:txBody>
          <a:bodyPr/>
          <a:lstStyle/>
          <a:p>
            <a:pPr algn="ctr"/>
            <a:r>
              <a:rPr lang="fr-CA" b="1" dirty="0">
                <a:latin typeface="Aharoni" pitchFamily="2" charset="-79"/>
                <a:cs typeface="Aharoni" pitchFamily="2" charset="-79"/>
              </a:rPr>
              <a:t>Introduction</a:t>
            </a:r>
            <a:endParaRPr lang="fr-CA" sz="4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30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FR" dirty="0"/>
              <a:t>     Redéfinition dans une classe dérivée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107" y="1527409"/>
            <a:ext cx="115003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Redéfinition des </a:t>
            </a:r>
            <a:r>
              <a:rPr lang="fr-FR" sz="2000" b="1" u="sng" dirty="0">
                <a:solidFill>
                  <a:srgbClr val="FF0000"/>
                </a:solidFill>
              </a:rPr>
              <a:t>fonctions</a:t>
            </a:r>
            <a:r>
              <a:rPr lang="fr-FR" sz="2000" b="1" dirty="0">
                <a:solidFill>
                  <a:srgbClr val="0070C0"/>
                </a:solidFill>
              </a:rPr>
              <a:t> membres</a:t>
            </a:r>
          </a:p>
          <a:p>
            <a:endParaRPr lang="fr-FR" b="1" dirty="0">
              <a:solidFill>
                <a:srgbClr val="B71C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107" y="1996119"/>
            <a:ext cx="8305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Exemple: </a:t>
            </a:r>
            <a:r>
              <a:rPr lang="fr-FR" b="1" dirty="0"/>
              <a:t>Redéfinition de la méthode afficher() dans la classe fille Ouvrier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9" y="5035888"/>
            <a:ext cx="9433561" cy="830997"/>
          </a:xfrm>
          <a:prstGeom prst="rect">
            <a:avLst/>
          </a:prstGeom>
          <a:solidFill>
            <a:srgbClr val="FF0000">
              <a:alpha val="38824"/>
            </a:srgb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sym typeface="Wingdings" panose="05000000000000000000" pitchFamily="2" charset="2"/>
              </a:rPr>
              <a:t> A</a:t>
            </a:r>
            <a:r>
              <a:rPr lang="fr-FR" sz="2400" b="1" dirty="0"/>
              <a:t>ppel de la méthode </a:t>
            </a:r>
            <a:r>
              <a:rPr lang="fr-FR" sz="2400" b="1" i="1" dirty="0"/>
              <a:t>afficher</a:t>
            </a:r>
            <a:r>
              <a:rPr lang="fr-FR" sz="2400" b="1" dirty="0"/>
              <a:t>() de la classe mère dans la méthode afficher () de la classe fille.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21" y="2446648"/>
            <a:ext cx="6308564" cy="1635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98" y="2478388"/>
            <a:ext cx="4831662" cy="16350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1933976" y="4167054"/>
            <a:ext cx="162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Ouvrier.cpp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068016"/>
            <a:ext cx="3108960" cy="426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A Retenir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055046"/>
            <a:ext cx="12192000" cy="96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2000" dirty="0"/>
              <a:t>Une classe fille peut </a:t>
            </a:r>
            <a:r>
              <a:rPr lang="fr-FR" sz="2000" b="1" dirty="0">
                <a:solidFill>
                  <a:srgbClr val="FF0000"/>
                </a:solidFill>
              </a:rPr>
              <a:t>redéfinir</a:t>
            </a:r>
            <a:r>
              <a:rPr lang="fr-FR" sz="2000" dirty="0"/>
              <a:t> une méthode de la classe mère: </a:t>
            </a:r>
            <a:r>
              <a:rPr lang="fr-FR" sz="2000" b="1" dirty="0"/>
              <a:t>garder la même signature et modifier l’implémentation de la fonction.</a:t>
            </a:r>
            <a:endParaRPr lang="fr-FR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84943"/>
            <a:ext cx="12192000" cy="96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i="1" dirty="0">
                <a:solidFill>
                  <a:srgbClr val="C00000"/>
                </a:solidFill>
              </a:rPr>
              <a:t>L’Héritage: 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dirty="0"/>
              <a:t>une technique permettant de construire une classe à partir d’une classe existante en ajoutant un ou plusieurs autres caractéristiques (attributs, méthodes).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86616"/>
            <a:ext cx="12192000" cy="1415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Une classe fille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hérite</a:t>
            </a:r>
            <a:r>
              <a:rPr lang="fr-FR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 les attributs et les méthodes de sa classe mère.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fr-FR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 Il est recommander de déclarés les attributs de la classe mère en tant que « 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protected</a:t>
            </a:r>
            <a:r>
              <a:rPr lang="fr-FR" b="1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 » </a:t>
            </a:r>
            <a:r>
              <a:rPr lang="fr-FR" dirty="0"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sinon il faut passer par les méthodes pour pouvoir les manipuler.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121557"/>
            <a:ext cx="12192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dirty="0"/>
              <a:t>Si la classe mère contient un </a:t>
            </a:r>
            <a:r>
              <a:rPr lang="fr-FR" b="1" dirty="0"/>
              <a:t>constructeur avec paramètres </a:t>
            </a:r>
            <a:r>
              <a:rPr lang="fr-FR" dirty="0"/>
              <a:t>dont </a:t>
            </a:r>
            <a:r>
              <a:rPr lang="fr-FR" b="1" dirty="0"/>
              <a:t>l’appel est obligatoire,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/>
              <a:t>le constructeur de la classe dérivée doit </a:t>
            </a:r>
            <a:r>
              <a:rPr lang="fr-FR" b="1" dirty="0"/>
              <a:t>obligatoirement appeler celui de la classe mère</a:t>
            </a:r>
            <a:r>
              <a:rPr lang="fr-FR" dirty="0"/>
              <a:t>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31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FR" dirty="0"/>
              <a:t>       Références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43" y="1903033"/>
            <a:ext cx="10225344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Cours de C/C++, Christian </a:t>
            </a:r>
            <a:r>
              <a:rPr lang="fr-FR" sz="2000" dirty="0" err="1"/>
              <a:t>Casteyde</a:t>
            </a:r>
            <a:r>
              <a:rPr lang="fr-FR" sz="2000" dirty="0"/>
              <a:t> 2003, </a:t>
            </a:r>
            <a:r>
              <a:rPr lang="fr-FR" sz="2000" dirty="0">
                <a:hlinkClick r:id="rId2"/>
              </a:rPr>
              <a:t>https://doc.lagout.org/programmation/C/cours_cpp.pdf</a:t>
            </a: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Cours C++, BEN ROMDHANE Mourad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7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32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5400" dirty="0">
                <a:solidFill>
                  <a:srgbClr val="FF0000"/>
                </a:solidFill>
              </a:rPr>
              <a:t>Exercice </a:t>
            </a:r>
            <a:r>
              <a:rPr lang="fr-FR" sz="5400" dirty="0" smtClean="0">
                <a:solidFill>
                  <a:srgbClr val="FF0000"/>
                </a:solidFill>
              </a:rPr>
              <a:t>1: </a:t>
            </a:r>
            <a:r>
              <a:rPr lang="fr-FR" sz="5400" dirty="0">
                <a:solidFill>
                  <a:srgbClr val="FF0000"/>
                </a:solidFill>
              </a:rPr>
              <a:t>TD5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33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4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CA" sz="4000" dirty="0"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643" y="1690688"/>
            <a:ext cx="11317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Objectifs: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Savoir mettre en pratique l’héritage simple en POO et l’appliquer en C++.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Introduire les droits d’accès d’une classe dérivée aux membres de la classe de base.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Manipuler la construction d’un objet dérivé.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fr-F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5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CA" sz="4000" dirty="0"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643" y="1690688"/>
            <a:ext cx="114550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des employés d’une entreprise: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employé </a:t>
            </a:r>
            <a:r>
              <a:rPr lang="fr-FR" sz="2400" b="1" dirty="0">
                <a:solidFill>
                  <a:srgbClr val="9F4637"/>
                </a:solidFill>
              </a:rPr>
              <a:t>peut être 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ouvrier, un ingénieur  ou un chef de service.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Classes: Ouvrier, Ingénieur, </a:t>
            </a:r>
            <a:r>
              <a:rPr lang="fr-FR" sz="240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Chef_Service</a:t>
            </a: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2585" y="3376590"/>
            <a:ext cx="6741170" cy="32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6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CA" sz="4000" dirty="0"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621" y="1295400"/>
            <a:ext cx="6816379" cy="50444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803" y="1720216"/>
            <a:ext cx="746215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Les 3 classes ont des attributs et méthodes en commun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Généralisation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 une classe qui regroupe les champs et méthodes en communs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fr-FR" sz="2400" b="1" dirty="0">
                <a:solidFill>
                  <a:srgbClr val="9F4637"/>
                </a:solidFill>
                <a:sym typeface="Wingdings" panose="05000000000000000000" pitchFamily="2" charset="2"/>
              </a:rPr>
              <a:t>Un seul niveau d’hiérarchie</a:t>
            </a:r>
          </a:p>
        </p:txBody>
      </p:sp>
    </p:spTree>
    <p:extLst>
      <p:ext uri="{BB962C8B-B14F-4D97-AF65-F5344CB8AC3E}">
        <p14:creationId xmlns:p14="http://schemas.microsoft.com/office/powerpoint/2010/main" val="28311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7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62643" y="365125"/>
            <a:ext cx="10515600" cy="1325563"/>
          </a:xfrm>
        </p:spPr>
        <p:txBody>
          <a:bodyPr/>
          <a:lstStyle/>
          <a:p>
            <a:r>
              <a:rPr lang="fr-CA" dirty="0"/>
              <a:t>      </a:t>
            </a:r>
            <a:r>
              <a:rPr lang="fr-CA" sz="4000" dirty="0"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644" y="1690688"/>
            <a:ext cx="546223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fr-FR" sz="2400" dirty="0"/>
              <a:t>Possibilité d’appliquer une autre fois la généralisation en factorisant le </a:t>
            </a:r>
            <a:r>
              <a:rPr lang="fr-FR" sz="2400" b="1" dirty="0"/>
              <a:t>prime</a:t>
            </a:r>
            <a:r>
              <a:rPr lang="fr-FR" sz="2400" dirty="0"/>
              <a:t> de classe ingénieur et chef de service.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fr-FR" sz="2400" dirty="0"/>
              <a:t>On peut dire qu’un ingénieur </a:t>
            </a:r>
            <a:r>
              <a:rPr lang="fr-FR" sz="2400" b="1" dirty="0">
                <a:solidFill>
                  <a:srgbClr val="9F4637"/>
                </a:solidFill>
              </a:rPr>
              <a:t>est un </a:t>
            </a:r>
            <a:r>
              <a:rPr lang="fr-FR" sz="2400" dirty="0"/>
              <a:t>cadre et aussi bien le  chef de service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4878" y="975360"/>
            <a:ext cx="5970091" cy="5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5556" y="2716440"/>
            <a:ext cx="11462657" cy="1325563"/>
          </a:xfrm>
        </p:spPr>
        <p:txBody>
          <a:bodyPr/>
          <a:lstStyle/>
          <a:p>
            <a:pPr algn="ctr"/>
            <a:r>
              <a:rPr lang="fr-CA" b="1" dirty="0">
                <a:latin typeface="Aharoni" pitchFamily="2" charset="-79"/>
                <a:cs typeface="Aharoni" pitchFamily="2" charset="-79"/>
              </a:rPr>
              <a:t>Héritage</a:t>
            </a: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8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9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43" y="2266126"/>
            <a:ext cx="114093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800" dirty="0">
                <a:solidFill>
                  <a:srgbClr val="5B9BD5">
                    <a:lumMod val="50000"/>
                  </a:srgbClr>
                </a:solidFill>
              </a:rPr>
              <a:t>Définition</a:t>
            </a:r>
            <a:endParaRPr lang="fr-FR" sz="2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sz="2400" i="1" dirty="0">
                <a:solidFill>
                  <a:srgbClr val="C00000"/>
                </a:solidFill>
              </a:rPr>
              <a:t>Héritage: 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une technique permettant de construire une classe à partir d’une ou des plusieurs autres classes dites : </a:t>
            </a:r>
            <a:r>
              <a:rPr lang="fr-FR" sz="2000" b="1" i="1" dirty="0"/>
              <a:t>classe mère</a:t>
            </a:r>
            <a:r>
              <a:rPr lang="fr-FR" sz="2000" b="1" dirty="0"/>
              <a:t> </a:t>
            </a:r>
            <a:r>
              <a:rPr lang="fr-FR" sz="2000" dirty="0"/>
              <a:t>ou </a:t>
            </a:r>
            <a:r>
              <a:rPr lang="fr-FR" sz="2000" b="1" i="1" dirty="0"/>
              <a:t>superclasse</a:t>
            </a:r>
            <a:r>
              <a:rPr lang="fr-FR" sz="2000" i="1" dirty="0"/>
              <a:t> </a:t>
            </a:r>
            <a:r>
              <a:rPr lang="fr-FR" sz="2000" dirty="0"/>
              <a:t>ou</a:t>
            </a:r>
            <a:r>
              <a:rPr lang="fr-FR" sz="2000" i="1" dirty="0"/>
              <a:t> </a:t>
            </a:r>
            <a:r>
              <a:rPr lang="fr-FR" sz="2000" b="1" i="1" dirty="0"/>
              <a:t>classe de base</a:t>
            </a:r>
            <a:r>
              <a:rPr lang="fr-FR" sz="2000" i="1" dirty="0"/>
              <a:t>.</a:t>
            </a:r>
            <a:endParaRPr lang="fr-FR" sz="2000" dirty="0"/>
          </a:p>
          <a:p>
            <a:pPr lvl="0">
              <a:lnSpc>
                <a:spcPct val="150000"/>
              </a:lnSpc>
            </a:pPr>
            <a:r>
              <a:rPr lang="fr-FR" sz="2000" dirty="0"/>
              <a:t>La classe dérivée est appelée: </a:t>
            </a:r>
            <a:r>
              <a:rPr lang="fr-FR" sz="2000" b="1" i="1" dirty="0"/>
              <a:t>Classe fille</a:t>
            </a:r>
            <a:r>
              <a:rPr lang="fr-FR" sz="2000" b="1" dirty="0"/>
              <a:t> </a:t>
            </a:r>
            <a:r>
              <a:rPr lang="fr-FR" sz="2000" dirty="0"/>
              <a:t>ou </a:t>
            </a:r>
            <a:r>
              <a:rPr lang="fr-FR" sz="2000" b="1" i="1" dirty="0"/>
              <a:t>sous-classe</a:t>
            </a:r>
            <a:r>
              <a:rPr lang="fr-FR" sz="2000" i="1" dirty="0"/>
              <a:t> ou  </a:t>
            </a:r>
            <a:r>
              <a:rPr lang="fr-FR" sz="2000" b="1" i="1" dirty="0"/>
              <a:t>classe dérivée</a:t>
            </a:r>
            <a:endParaRPr lang="fr-FR" sz="2000" b="1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46264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      </a:t>
            </a:r>
            <a:r>
              <a:rPr lang="fr-FR" dirty="0"/>
              <a:t>Héritage</a:t>
            </a:r>
            <a:endParaRPr lang="fr-CA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9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13490</TotalTime>
  <Words>1381</Words>
  <Application>Microsoft Office PowerPoint</Application>
  <PresentationFormat>Grand écran</PresentationFormat>
  <Paragraphs>276</Paragraphs>
  <Slides>33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4" baseType="lpstr">
      <vt:lpstr>SimSun</vt:lpstr>
      <vt:lpstr>SimSun</vt:lpstr>
      <vt:lpstr>Agency FB</vt:lpstr>
      <vt:lpstr>Aharoni</vt:lpstr>
      <vt:lpstr>Aparajita</vt:lpstr>
      <vt:lpstr>Arial</vt:lpstr>
      <vt:lpstr>Calibri</vt:lpstr>
      <vt:lpstr>Calibri Light</vt:lpstr>
      <vt:lpstr>Times New Roman</vt:lpstr>
      <vt:lpstr>Wingdings</vt:lpstr>
      <vt:lpstr>Office Theme</vt:lpstr>
      <vt:lpstr>Présentation PowerPoint</vt:lpstr>
      <vt:lpstr>      Plan</vt:lpstr>
      <vt:lpstr>Introduction</vt:lpstr>
      <vt:lpstr>      Introduction</vt:lpstr>
      <vt:lpstr>      Introduction</vt:lpstr>
      <vt:lpstr>      Introduction</vt:lpstr>
      <vt:lpstr>      Introduction</vt:lpstr>
      <vt:lpstr>Héritage</vt:lpstr>
      <vt:lpstr>Présentation PowerPoint</vt:lpstr>
      <vt:lpstr>Présentation PowerPoint</vt:lpstr>
      <vt:lpstr>Présentation PowerPoint</vt:lpstr>
      <vt:lpstr>      Héritage</vt:lpstr>
      <vt:lpstr>      Héritage</vt:lpstr>
      <vt:lpstr>      Héritage</vt:lpstr>
      <vt:lpstr>      Héritage</vt:lpstr>
      <vt:lpstr>      Héritage</vt:lpstr>
      <vt:lpstr>      Héritage</vt:lpstr>
      <vt:lpstr>      Héritage</vt:lpstr>
      <vt:lpstr>      Héritage</vt:lpstr>
      <vt:lpstr>      Héritage</vt:lpstr>
      <vt:lpstr>      Héritage</vt:lpstr>
      <vt:lpstr>Héritage et Constructeur</vt:lpstr>
      <vt:lpstr>      Héritage et Constructeur</vt:lpstr>
      <vt:lpstr>      Héritage et Constructeur</vt:lpstr>
      <vt:lpstr>      Héritage et Constructeur</vt:lpstr>
      <vt:lpstr>Redéfinition </vt:lpstr>
      <vt:lpstr>     Redéfinition dans une classe dérivée</vt:lpstr>
      <vt:lpstr>     Redéfinition dans une classe dérivée</vt:lpstr>
      <vt:lpstr>     Redéfinition dans une classe dérivée</vt:lpstr>
      <vt:lpstr>     Redéfinition dans une classe dérivée</vt:lpstr>
      <vt:lpstr>    A Retenir</vt:lpstr>
      <vt:lpstr>       Références</vt:lpstr>
      <vt:lpstr>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Module C++</dc:title>
  <dc:creator>HANEN</dc:creator>
  <cp:lastModifiedBy>Packard Bell</cp:lastModifiedBy>
  <cp:revision>957</cp:revision>
  <dcterms:created xsi:type="dcterms:W3CDTF">2015-03-06T15:17:24Z</dcterms:created>
  <dcterms:modified xsi:type="dcterms:W3CDTF">2020-10-26T17:59:59Z</dcterms:modified>
</cp:coreProperties>
</file>