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  <p:sldMasterId id="2147483672" r:id="rId6"/>
  </p:sldMasterIdLst>
  <p:notesMasterIdLst>
    <p:notesMasterId r:id="rId26"/>
  </p:notesMasterIdLst>
  <p:sldIdLst>
    <p:sldId id="257" r:id="rId7"/>
    <p:sldId id="301" r:id="rId8"/>
    <p:sldId id="327" r:id="rId9"/>
    <p:sldId id="322" r:id="rId10"/>
    <p:sldId id="341" r:id="rId11"/>
    <p:sldId id="323" r:id="rId12"/>
    <p:sldId id="340" r:id="rId13"/>
    <p:sldId id="326" r:id="rId14"/>
    <p:sldId id="324" r:id="rId15"/>
    <p:sldId id="331" r:id="rId16"/>
    <p:sldId id="345" r:id="rId17"/>
    <p:sldId id="344" r:id="rId18"/>
    <p:sldId id="337" r:id="rId19"/>
    <p:sldId id="336" r:id="rId20"/>
    <p:sldId id="339" r:id="rId21"/>
    <p:sldId id="342" r:id="rId22"/>
    <p:sldId id="343" r:id="rId23"/>
    <p:sldId id="316" r:id="rId24"/>
    <p:sldId id="32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D09"/>
    <a:srgbClr val="FCB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3255" autoAdjust="0"/>
  </p:normalViewPr>
  <p:slideViewPr>
    <p:cSldViewPr>
      <p:cViewPr varScale="1">
        <p:scale>
          <a:sx n="63" d="100"/>
          <a:sy n="63" d="100"/>
        </p:scale>
        <p:origin x="1328" y="6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B6E99-7212-4FC3-9094-F6743F0CC7B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636A2B-0767-4E6D-9000-015BB600B67C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Introduction 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B7AA222C-973C-4F09-8801-D0226D1255E1}" type="parTrans" cxnId="{FEEFEB6C-8CAA-4D35-8F3E-1038869B5B67}">
      <dgm:prSet/>
      <dgm:spPr/>
      <dgm:t>
        <a:bodyPr/>
        <a:lstStyle/>
        <a:p>
          <a:endParaRPr lang="fr-FR" sz="2000" b="0"/>
        </a:p>
      </dgm:t>
    </dgm:pt>
    <dgm:pt modelId="{A0EF1539-8621-4C6F-83B8-038E1729AF21}" type="sibTrans" cxnId="{FEEFEB6C-8CAA-4D35-8F3E-1038869B5B67}">
      <dgm:prSet/>
      <dgm:spPr>
        <a:xfrm>
          <a:off x="-4919424" y="-753830"/>
          <a:ext cx="5858998" cy="5858998"/>
        </a:xfrm>
        <a:noFill/>
        <a:ln w="12700" cap="flat" cmpd="sng" algn="ctr">
          <a:solidFill>
            <a:srgbClr val="AD0101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gm:spPr>
      <dgm:t>
        <a:bodyPr/>
        <a:lstStyle/>
        <a:p>
          <a:endParaRPr lang="fr-FR" sz="2000" b="0"/>
        </a:p>
      </dgm:t>
    </dgm:pt>
    <dgm:pt modelId="{F23A16C1-2644-4475-B06A-DEE858A11572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Résolution statique des liens</a:t>
          </a:r>
        </a:p>
      </dgm:t>
    </dgm:pt>
    <dgm:pt modelId="{2AE41DD2-93F6-4D40-8634-1387C04CCB4B}" type="par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DE336B24-92A3-4174-9136-43DA6A3EE7AD}" type="sibTrans" cxnId="{DEE6A777-D001-47FE-B919-F8BD06A590CE}">
      <dgm:prSet/>
      <dgm:spPr/>
      <dgm:t>
        <a:bodyPr/>
        <a:lstStyle/>
        <a:p>
          <a:endParaRPr lang="fr-FR" sz="2000" b="0"/>
        </a:p>
      </dgm:t>
    </dgm:pt>
    <dgm:pt modelId="{78C8134A-ECA2-4419-98E4-2AA1A42CFFC9}">
      <dgm:prSet phldrT="[Texte]" custT="1"/>
      <dgm:spPr>
        <a:xfrm>
          <a:off x="411090" y="271871"/>
          <a:ext cx="1004478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Héritage de type</a:t>
          </a:r>
          <a:endParaRPr lang="fr-FR" sz="2000" b="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7C29E89-5EF9-4F5A-BA4F-CFB466268A8A}" type="parTrans" cxnId="{C661A50D-E728-4B1E-84DB-41A92F32E384}">
      <dgm:prSet/>
      <dgm:spPr/>
      <dgm:t>
        <a:bodyPr/>
        <a:lstStyle/>
        <a:p>
          <a:endParaRPr lang="fr-FR" sz="2000" b="0"/>
        </a:p>
      </dgm:t>
    </dgm:pt>
    <dgm:pt modelId="{F7BE2A41-32A6-47A7-A4E7-5FE7E9C66D74}" type="sibTrans" cxnId="{C661A50D-E728-4B1E-84DB-41A92F32E384}">
      <dgm:prSet/>
      <dgm:spPr>
        <a:prstGeom prst="blockArc">
          <a:avLst>
            <a:gd name="adj1" fmla="val 18900000"/>
            <a:gd name="adj2" fmla="val 2700000"/>
            <a:gd name="adj3" fmla="val 369"/>
          </a:avLst>
        </a:prstGeom>
      </dgm:spPr>
      <dgm:t>
        <a:bodyPr/>
        <a:lstStyle/>
        <a:p>
          <a:endParaRPr lang="fr-FR" sz="2000" b="0"/>
        </a:p>
      </dgm:t>
    </dgm:pt>
    <dgm:pt modelId="{1150ADD2-C509-4E55-B63B-AACF32F97810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Collection d’objets polymorphes</a:t>
          </a:r>
        </a:p>
      </dgm:t>
    </dgm:pt>
    <dgm:pt modelId="{27008D59-15E0-44F5-87AB-EA86114A6408}" type="parTrans" cxnId="{2AB83D6B-E49A-43E3-8DE3-F4AC456320AF}">
      <dgm:prSet/>
      <dgm:spPr/>
      <dgm:t>
        <a:bodyPr/>
        <a:lstStyle/>
        <a:p>
          <a:endParaRPr lang="fr-FR" sz="2000" b="0"/>
        </a:p>
      </dgm:t>
    </dgm:pt>
    <dgm:pt modelId="{F9601507-0E1D-4105-BBE2-79DC98BF43B6}" type="sibTrans" cxnId="{2AB83D6B-E49A-43E3-8DE3-F4AC456320AF}">
      <dgm:prSet/>
      <dgm:spPr/>
      <dgm:t>
        <a:bodyPr/>
        <a:lstStyle/>
        <a:p>
          <a:endParaRPr lang="fr-FR" sz="2000" b="0"/>
        </a:p>
      </dgm:t>
    </dgm:pt>
    <dgm:pt modelId="{8397A5A6-5A79-4D3F-BA6C-457E10DAB9CE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Classes abstraites</a:t>
          </a:r>
        </a:p>
      </dgm:t>
    </dgm:pt>
    <dgm:pt modelId="{815C04A3-BACE-4ABA-A373-C0BE788EFCB6}" type="parTrans" cxnId="{7DB918BF-BDF8-4A30-A20A-E6F624DF9C08}">
      <dgm:prSet/>
      <dgm:spPr/>
      <dgm:t>
        <a:bodyPr/>
        <a:lstStyle/>
        <a:p>
          <a:endParaRPr lang="fr-FR" sz="2000" b="0"/>
        </a:p>
      </dgm:t>
    </dgm:pt>
    <dgm:pt modelId="{C329D050-C4E4-41E2-86A3-9A405F87B73C}" type="sibTrans" cxnId="{7DB918BF-BDF8-4A30-A20A-E6F624DF9C08}">
      <dgm:prSet/>
      <dgm:spPr/>
      <dgm:t>
        <a:bodyPr/>
        <a:lstStyle/>
        <a:p>
          <a:endParaRPr lang="fr-FR" sz="2000" b="0"/>
        </a:p>
      </dgm:t>
    </dgm:pt>
    <dgm:pt modelId="{EF6DC157-A48E-4EF5-A31C-13E1433F5466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Méthodes virtuelles et virtuelles pures</a:t>
          </a:r>
        </a:p>
      </dgm:t>
    </dgm:pt>
    <dgm:pt modelId="{0CF694E7-BFE2-4BCA-819C-79E4E3F22C55}" type="parTrans" cxnId="{54B5D31C-A531-488C-9314-C2E10A097491}">
      <dgm:prSet/>
      <dgm:spPr/>
      <dgm:t>
        <a:bodyPr/>
        <a:lstStyle/>
        <a:p>
          <a:endParaRPr lang="en-US" sz="2000" b="0"/>
        </a:p>
      </dgm:t>
    </dgm:pt>
    <dgm:pt modelId="{90DF54D6-8130-45B6-B383-0438CCAEE051}" type="sibTrans" cxnId="{54B5D31C-A531-488C-9314-C2E10A097491}">
      <dgm:prSet/>
      <dgm:spPr/>
      <dgm:t>
        <a:bodyPr/>
        <a:lstStyle/>
        <a:p>
          <a:endParaRPr lang="en-US" sz="2000" b="0"/>
        </a:p>
      </dgm:t>
    </dgm:pt>
    <dgm:pt modelId="{5C94A2C1-A701-4C0C-8E2D-A11727E53FD1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Résolution dynamique des liens</a:t>
          </a:r>
        </a:p>
      </dgm:t>
    </dgm:pt>
    <dgm:pt modelId="{2C41BD98-278B-4E2F-A025-4849339C75E2}" type="parTrans" cxnId="{E1EDA664-B20E-4000-88EC-F52CFF16EBEA}">
      <dgm:prSet/>
      <dgm:spPr/>
      <dgm:t>
        <a:bodyPr/>
        <a:lstStyle/>
        <a:p>
          <a:endParaRPr lang="en-US" sz="2000" b="0"/>
        </a:p>
      </dgm:t>
    </dgm:pt>
    <dgm:pt modelId="{5D421CFB-BC6B-4F97-82C3-AD6320DECCBD}" type="sibTrans" cxnId="{E1EDA664-B20E-4000-88EC-F52CFF16EBEA}">
      <dgm:prSet/>
      <dgm:spPr/>
      <dgm:t>
        <a:bodyPr/>
        <a:lstStyle/>
        <a:p>
          <a:endParaRPr lang="en-US" sz="2000" b="0"/>
        </a:p>
      </dgm:t>
    </dgm:pt>
    <dgm:pt modelId="{25F33030-96FD-4456-AAB8-AFEA5881EFC7}">
      <dgm:prSet phldrT="[Texte]" custT="1"/>
      <dgm:spPr>
        <a:xfrm>
          <a:off x="800969" y="1087747"/>
          <a:ext cx="9654905" cy="544091"/>
        </a:xfr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fr-FR" sz="2000" b="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Résumé</a:t>
          </a:r>
        </a:p>
      </dgm:t>
    </dgm:pt>
    <dgm:pt modelId="{37C0A5B8-72FD-4074-A040-E8D9FB94A38F}" type="parTrans" cxnId="{27F0E88F-7808-4E84-8889-4C573B9A55C7}">
      <dgm:prSet/>
      <dgm:spPr/>
      <dgm:t>
        <a:bodyPr/>
        <a:lstStyle/>
        <a:p>
          <a:endParaRPr lang="en-US" sz="2000" b="0"/>
        </a:p>
      </dgm:t>
    </dgm:pt>
    <dgm:pt modelId="{C622B4F1-AC4E-4A28-A1E6-EFDF18185D60}" type="sibTrans" cxnId="{27F0E88F-7808-4E84-8889-4C573B9A55C7}">
      <dgm:prSet/>
      <dgm:spPr/>
      <dgm:t>
        <a:bodyPr/>
        <a:lstStyle/>
        <a:p>
          <a:endParaRPr lang="en-US" sz="2000" b="0"/>
        </a:p>
      </dgm:t>
    </dgm:pt>
    <dgm:pt modelId="{0B9592C7-1FCC-4468-A94B-CBD5885D592A}" type="pres">
      <dgm:prSet presAssocID="{53AB6E99-7212-4FC3-9094-F6743F0CC7BE}" presName="linearFlow" presStyleCnt="0">
        <dgm:presLayoutVars>
          <dgm:dir/>
          <dgm:resizeHandles val="exact"/>
        </dgm:presLayoutVars>
      </dgm:prSet>
      <dgm:spPr/>
    </dgm:pt>
    <dgm:pt modelId="{CE76BE24-67FD-4B06-AE1F-DF6AF25872B4}" type="pres">
      <dgm:prSet presAssocID="{1D636A2B-0767-4E6D-9000-015BB600B67C}" presName="composite" presStyleCnt="0"/>
      <dgm:spPr/>
    </dgm:pt>
    <dgm:pt modelId="{0F29E3B1-7C9D-49D9-A66E-909C6EEB489F}" type="pres">
      <dgm:prSet presAssocID="{1D636A2B-0767-4E6D-9000-015BB600B67C}" presName="imgShp" presStyleLbl="fgImgPlace1" presStyleIdx="0" presStyleCnt="8"/>
      <dgm:spPr>
        <a:solidFill>
          <a:srgbClr val="FCB0A6"/>
        </a:solidFill>
      </dgm:spPr>
    </dgm:pt>
    <dgm:pt modelId="{D563804F-F40C-4464-B2ED-B134333AF618}" type="pres">
      <dgm:prSet presAssocID="{1D636A2B-0767-4E6D-9000-015BB600B67C}" presName="txShp" presStyleLbl="node1" presStyleIdx="0" presStyleCnt="8">
        <dgm:presLayoutVars>
          <dgm:bulletEnabled val="1"/>
        </dgm:presLayoutVars>
      </dgm:prSet>
      <dgm:spPr/>
    </dgm:pt>
    <dgm:pt modelId="{6130149E-BDE4-4080-9049-5ED3F15078B6}" type="pres">
      <dgm:prSet presAssocID="{A0EF1539-8621-4C6F-83B8-038E1729AF21}" presName="spacing" presStyleCnt="0"/>
      <dgm:spPr/>
    </dgm:pt>
    <dgm:pt modelId="{4CB5ABCD-AA6B-440A-B7B5-611F58332ADC}" type="pres">
      <dgm:prSet presAssocID="{78C8134A-ECA2-4419-98E4-2AA1A42CFFC9}" presName="composite" presStyleCnt="0"/>
      <dgm:spPr/>
    </dgm:pt>
    <dgm:pt modelId="{DFE66B12-49A6-451B-88B7-9E02FAE084D0}" type="pres">
      <dgm:prSet presAssocID="{78C8134A-ECA2-4419-98E4-2AA1A42CFFC9}" presName="imgShp" presStyleLbl="fgImgPlace1" presStyleIdx="1" presStyleCnt="8"/>
      <dgm:spPr>
        <a:solidFill>
          <a:srgbClr val="FCB0A6"/>
        </a:solidFill>
      </dgm:spPr>
    </dgm:pt>
    <dgm:pt modelId="{62A16686-FC10-4E8E-B966-391C8B2988A2}" type="pres">
      <dgm:prSet presAssocID="{78C8134A-ECA2-4419-98E4-2AA1A42CFFC9}" presName="txShp" presStyleLbl="node1" presStyleIdx="1" presStyleCnt="8">
        <dgm:presLayoutVars>
          <dgm:bulletEnabled val="1"/>
        </dgm:presLayoutVars>
      </dgm:prSet>
      <dgm:spPr/>
    </dgm:pt>
    <dgm:pt modelId="{3788C6BD-F04C-4105-A95E-6716E255B7E9}" type="pres">
      <dgm:prSet presAssocID="{F7BE2A41-32A6-47A7-A4E7-5FE7E9C66D74}" presName="spacing" presStyleCnt="0"/>
      <dgm:spPr/>
    </dgm:pt>
    <dgm:pt modelId="{2B4C1830-F5EC-4CA7-9EF0-F32ACAEAC6A9}" type="pres">
      <dgm:prSet presAssocID="{F23A16C1-2644-4475-B06A-DEE858A11572}" presName="composite" presStyleCnt="0"/>
      <dgm:spPr/>
    </dgm:pt>
    <dgm:pt modelId="{1C06D572-24A7-4688-8286-8FCDE53D10B1}" type="pres">
      <dgm:prSet presAssocID="{F23A16C1-2644-4475-B06A-DEE858A11572}" presName="imgShp" presStyleLbl="fgImgPlace1" presStyleIdx="2" presStyleCnt="8"/>
      <dgm:spPr>
        <a:solidFill>
          <a:srgbClr val="FCB0A6"/>
        </a:solidFill>
      </dgm:spPr>
    </dgm:pt>
    <dgm:pt modelId="{DCB1C9C9-9FA2-4F1F-BEA8-FC906B32EE15}" type="pres">
      <dgm:prSet presAssocID="{F23A16C1-2644-4475-B06A-DEE858A11572}" presName="txShp" presStyleLbl="node1" presStyleIdx="2" presStyleCnt="8">
        <dgm:presLayoutVars>
          <dgm:bulletEnabled val="1"/>
        </dgm:presLayoutVars>
      </dgm:prSet>
      <dgm:spPr/>
    </dgm:pt>
    <dgm:pt modelId="{6F2ED8EC-025C-40A2-BC14-A35A7E42AD4E}" type="pres">
      <dgm:prSet presAssocID="{DE336B24-92A3-4174-9136-43DA6A3EE7AD}" presName="spacing" presStyleCnt="0"/>
      <dgm:spPr/>
    </dgm:pt>
    <dgm:pt modelId="{BAE2313D-43F4-43BA-9941-BE4C5841155C}" type="pres">
      <dgm:prSet presAssocID="{EF6DC157-A48E-4EF5-A31C-13E1433F5466}" presName="composite" presStyleCnt="0"/>
      <dgm:spPr/>
    </dgm:pt>
    <dgm:pt modelId="{CF504592-2C49-45AB-8FB7-30D7EE5DA4C3}" type="pres">
      <dgm:prSet presAssocID="{EF6DC157-A48E-4EF5-A31C-13E1433F5466}" presName="imgShp" presStyleLbl="fgImgPlace1" presStyleIdx="3" presStyleCnt="8"/>
      <dgm:spPr>
        <a:solidFill>
          <a:srgbClr val="FCB0A6"/>
        </a:solidFill>
      </dgm:spPr>
    </dgm:pt>
    <dgm:pt modelId="{C8DF6A4C-B429-4B5E-8A64-F67597E64B31}" type="pres">
      <dgm:prSet presAssocID="{EF6DC157-A48E-4EF5-A31C-13E1433F5466}" presName="txShp" presStyleLbl="node1" presStyleIdx="3" presStyleCnt="8">
        <dgm:presLayoutVars>
          <dgm:bulletEnabled val="1"/>
        </dgm:presLayoutVars>
      </dgm:prSet>
      <dgm:spPr/>
    </dgm:pt>
    <dgm:pt modelId="{1A77932A-7694-44AB-8EB9-50DB8518C11E}" type="pres">
      <dgm:prSet presAssocID="{90DF54D6-8130-45B6-B383-0438CCAEE051}" presName="spacing" presStyleCnt="0"/>
      <dgm:spPr/>
    </dgm:pt>
    <dgm:pt modelId="{541E1F63-11BC-4349-AF42-E3EEA5B21F5E}" type="pres">
      <dgm:prSet presAssocID="{5C94A2C1-A701-4C0C-8E2D-A11727E53FD1}" presName="composite" presStyleCnt="0"/>
      <dgm:spPr/>
    </dgm:pt>
    <dgm:pt modelId="{1F5AA9AE-C6A6-429F-B890-61E0808B739A}" type="pres">
      <dgm:prSet presAssocID="{5C94A2C1-A701-4C0C-8E2D-A11727E53FD1}" presName="imgShp" presStyleLbl="fgImgPlace1" presStyleIdx="4" presStyleCnt="8"/>
      <dgm:spPr>
        <a:solidFill>
          <a:srgbClr val="FCB0A6"/>
        </a:solidFill>
      </dgm:spPr>
    </dgm:pt>
    <dgm:pt modelId="{59DADA21-4ABF-4F0F-8472-B20A0ACD455C}" type="pres">
      <dgm:prSet presAssocID="{5C94A2C1-A701-4C0C-8E2D-A11727E53FD1}" presName="txShp" presStyleLbl="node1" presStyleIdx="4" presStyleCnt="8">
        <dgm:presLayoutVars>
          <dgm:bulletEnabled val="1"/>
        </dgm:presLayoutVars>
      </dgm:prSet>
      <dgm:spPr/>
    </dgm:pt>
    <dgm:pt modelId="{7723BEE7-AF90-465C-A64C-D0135E29BEEC}" type="pres">
      <dgm:prSet presAssocID="{5D421CFB-BC6B-4F97-82C3-AD6320DECCBD}" presName="spacing" presStyleCnt="0"/>
      <dgm:spPr/>
    </dgm:pt>
    <dgm:pt modelId="{10EE83B4-5B7D-4693-93F9-FEFBA101E1F4}" type="pres">
      <dgm:prSet presAssocID="{1150ADD2-C509-4E55-B63B-AACF32F97810}" presName="composite" presStyleCnt="0"/>
      <dgm:spPr/>
    </dgm:pt>
    <dgm:pt modelId="{E986C468-FDF3-4789-8388-326A406F0A37}" type="pres">
      <dgm:prSet presAssocID="{1150ADD2-C509-4E55-B63B-AACF32F97810}" presName="imgShp" presStyleLbl="fgImgPlace1" presStyleIdx="5" presStyleCnt="8"/>
      <dgm:spPr>
        <a:solidFill>
          <a:srgbClr val="FCB0A6"/>
        </a:solidFill>
      </dgm:spPr>
    </dgm:pt>
    <dgm:pt modelId="{6B71228A-58BA-446B-9121-F57E666BBCE8}" type="pres">
      <dgm:prSet presAssocID="{1150ADD2-C509-4E55-B63B-AACF32F97810}" presName="txShp" presStyleLbl="node1" presStyleIdx="5" presStyleCnt="8">
        <dgm:presLayoutVars>
          <dgm:bulletEnabled val="1"/>
        </dgm:presLayoutVars>
      </dgm:prSet>
      <dgm:spPr/>
    </dgm:pt>
    <dgm:pt modelId="{F75EAF6E-C52D-42C4-8F9E-6851CDB6F4F2}" type="pres">
      <dgm:prSet presAssocID="{F9601507-0E1D-4105-BBE2-79DC98BF43B6}" presName="spacing" presStyleCnt="0"/>
      <dgm:spPr/>
    </dgm:pt>
    <dgm:pt modelId="{B2746D89-DF0C-4A54-9951-B0ABAE32C041}" type="pres">
      <dgm:prSet presAssocID="{8397A5A6-5A79-4D3F-BA6C-457E10DAB9CE}" presName="composite" presStyleCnt="0"/>
      <dgm:spPr/>
    </dgm:pt>
    <dgm:pt modelId="{AF14B70D-192B-4477-AE2C-976E8866235A}" type="pres">
      <dgm:prSet presAssocID="{8397A5A6-5A79-4D3F-BA6C-457E10DAB9CE}" presName="imgShp" presStyleLbl="fgImgPlace1" presStyleIdx="6" presStyleCnt="8"/>
      <dgm:spPr>
        <a:solidFill>
          <a:srgbClr val="FCB0A6"/>
        </a:solidFill>
      </dgm:spPr>
    </dgm:pt>
    <dgm:pt modelId="{FAF2BDBE-415F-4E69-B0EF-5E60D7D05D95}" type="pres">
      <dgm:prSet presAssocID="{8397A5A6-5A79-4D3F-BA6C-457E10DAB9CE}" presName="txShp" presStyleLbl="node1" presStyleIdx="6" presStyleCnt="8">
        <dgm:presLayoutVars>
          <dgm:bulletEnabled val="1"/>
        </dgm:presLayoutVars>
      </dgm:prSet>
      <dgm:spPr/>
    </dgm:pt>
    <dgm:pt modelId="{0E149805-FDE9-4575-8CFC-539C369839A8}" type="pres">
      <dgm:prSet presAssocID="{C329D050-C4E4-41E2-86A3-9A405F87B73C}" presName="spacing" presStyleCnt="0"/>
      <dgm:spPr/>
    </dgm:pt>
    <dgm:pt modelId="{C59A113A-678A-4084-BDE8-D482F9119CD5}" type="pres">
      <dgm:prSet presAssocID="{25F33030-96FD-4456-AAB8-AFEA5881EFC7}" presName="composite" presStyleCnt="0"/>
      <dgm:spPr/>
    </dgm:pt>
    <dgm:pt modelId="{DC2DF447-7BAD-4D85-BDBB-8AE40949B585}" type="pres">
      <dgm:prSet presAssocID="{25F33030-96FD-4456-AAB8-AFEA5881EFC7}" presName="imgShp" presStyleLbl="fgImgPlace1" presStyleIdx="7" presStyleCnt="8"/>
      <dgm:spPr>
        <a:solidFill>
          <a:srgbClr val="FCB0A6"/>
        </a:solidFill>
      </dgm:spPr>
    </dgm:pt>
    <dgm:pt modelId="{CB9069B8-26CB-4A80-B630-B6940C253CA5}" type="pres">
      <dgm:prSet presAssocID="{25F33030-96FD-4456-AAB8-AFEA5881EFC7}" presName="txShp" presStyleLbl="node1" presStyleIdx="7" presStyleCnt="8">
        <dgm:presLayoutVars>
          <dgm:bulletEnabled val="1"/>
        </dgm:presLayoutVars>
      </dgm:prSet>
      <dgm:spPr/>
    </dgm:pt>
  </dgm:ptLst>
  <dgm:cxnLst>
    <dgm:cxn modelId="{C661A50D-E728-4B1E-84DB-41A92F32E384}" srcId="{53AB6E99-7212-4FC3-9094-F6743F0CC7BE}" destId="{78C8134A-ECA2-4419-98E4-2AA1A42CFFC9}" srcOrd="1" destOrd="0" parTransId="{47C29E89-5EF9-4F5A-BA4F-CFB466268A8A}" sibTransId="{F7BE2A41-32A6-47A7-A4E7-5FE7E9C66D74}"/>
    <dgm:cxn modelId="{983A871B-806D-43E5-A48F-B3F5331A17BD}" type="presOf" srcId="{1150ADD2-C509-4E55-B63B-AACF32F97810}" destId="{6B71228A-58BA-446B-9121-F57E666BBCE8}" srcOrd="0" destOrd="0" presId="urn:microsoft.com/office/officeart/2005/8/layout/vList3"/>
    <dgm:cxn modelId="{54B5D31C-A531-488C-9314-C2E10A097491}" srcId="{53AB6E99-7212-4FC3-9094-F6743F0CC7BE}" destId="{EF6DC157-A48E-4EF5-A31C-13E1433F5466}" srcOrd="3" destOrd="0" parTransId="{0CF694E7-BFE2-4BCA-819C-79E4E3F22C55}" sibTransId="{90DF54D6-8130-45B6-B383-0438CCAEE051}"/>
    <dgm:cxn modelId="{23F88A32-9967-4840-99BE-716C47DA9623}" type="presOf" srcId="{78C8134A-ECA2-4419-98E4-2AA1A42CFFC9}" destId="{62A16686-FC10-4E8E-B966-391C8B2988A2}" srcOrd="0" destOrd="0" presId="urn:microsoft.com/office/officeart/2005/8/layout/vList3"/>
    <dgm:cxn modelId="{EB033837-00A5-4EA5-8325-A472C39EC1EC}" type="presOf" srcId="{5C94A2C1-A701-4C0C-8E2D-A11727E53FD1}" destId="{59DADA21-4ABF-4F0F-8472-B20A0ACD455C}" srcOrd="0" destOrd="0" presId="urn:microsoft.com/office/officeart/2005/8/layout/vList3"/>
    <dgm:cxn modelId="{AE337439-EA5B-45A2-A410-AB8628610652}" type="presOf" srcId="{53AB6E99-7212-4FC3-9094-F6743F0CC7BE}" destId="{0B9592C7-1FCC-4468-A94B-CBD5885D592A}" srcOrd="0" destOrd="0" presId="urn:microsoft.com/office/officeart/2005/8/layout/vList3"/>
    <dgm:cxn modelId="{990FD643-0510-4548-BD7C-DC0ED6BC623B}" type="presOf" srcId="{25F33030-96FD-4456-AAB8-AFEA5881EFC7}" destId="{CB9069B8-26CB-4A80-B630-B6940C253CA5}" srcOrd="0" destOrd="0" presId="urn:microsoft.com/office/officeart/2005/8/layout/vList3"/>
    <dgm:cxn modelId="{E1EDA664-B20E-4000-88EC-F52CFF16EBEA}" srcId="{53AB6E99-7212-4FC3-9094-F6743F0CC7BE}" destId="{5C94A2C1-A701-4C0C-8E2D-A11727E53FD1}" srcOrd="4" destOrd="0" parTransId="{2C41BD98-278B-4E2F-A025-4849339C75E2}" sibTransId="{5D421CFB-BC6B-4F97-82C3-AD6320DECCBD}"/>
    <dgm:cxn modelId="{2AB83D6B-E49A-43E3-8DE3-F4AC456320AF}" srcId="{53AB6E99-7212-4FC3-9094-F6743F0CC7BE}" destId="{1150ADD2-C509-4E55-B63B-AACF32F97810}" srcOrd="5" destOrd="0" parTransId="{27008D59-15E0-44F5-87AB-EA86114A6408}" sibTransId="{F9601507-0E1D-4105-BBE2-79DC98BF43B6}"/>
    <dgm:cxn modelId="{FEEFEB6C-8CAA-4D35-8F3E-1038869B5B67}" srcId="{53AB6E99-7212-4FC3-9094-F6743F0CC7BE}" destId="{1D636A2B-0767-4E6D-9000-015BB600B67C}" srcOrd="0" destOrd="0" parTransId="{B7AA222C-973C-4F09-8801-D0226D1255E1}" sibTransId="{A0EF1539-8621-4C6F-83B8-038E1729AF21}"/>
    <dgm:cxn modelId="{C233C54F-7304-4075-B5A4-E537FB4961C4}" type="presOf" srcId="{8397A5A6-5A79-4D3F-BA6C-457E10DAB9CE}" destId="{FAF2BDBE-415F-4E69-B0EF-5E60D7D05D95}" srcOrd="0" destOrd="0" presId="urn:microsoft.com/office/officeart/2005/8/layout/vList3"/>
    <dgm:cxn modelId="{DEE6A777-D001-47FE-B919-F8BD06A590CE}" srcId="{53AB6E99-7212-4FC3-9094-F6743F0CC7BE}" destId="{F23A16C1-2644-4475-B06A-DEE858A11572}" srcOrd="2" destOrd="0" parTransId="{2AE41DD2-93F6-4D40-8634-1387C04CCB4B}" sibTransId="{DE336B24-92A3-4174-9136-43DA6A3EE7AD}"/>
    <dgm:cxn modelId="{9874E55A-A306-4A22-8DEF-3F2F55996867}" type="presOf" srcId="{1D636A2B-0767-4E6D-9000-015BB600B67C}" destId="{D563804F-F40C-4464-B2ED-B134333AF618}" srcOrd="0" destOrd="0" presId="urn:microsoft.com/office/officeart/2005/8/layout/vList3"/>
    <dgm:cxn modelId="{5501888D-3345-4EE5-B7B4-BC7624BEAB76}" type="presOf" srcId="{F23A16C1-2644-4475-B06A-DEE858A11572}" destId="{DCB1C9C9-9FA2-4F1F-BEA8-FC906B32EE15}" srcOrd="0" destOrd="0" presId="urn:microsoft.com/office/officeart/2005/8/layout/vList3"/>
    <dgm:cxn modelId="{27F0E88F-7808-4E84-8889-4C573B9A55C7}" srcId="{53AB6E99-7212-4FC3-9094-F6743F0CC7BE}" destId="{25F33030-96FD-4456-AAB8-AFEA5881EFC7}" srcOrd="7" destOrd="0" parTransId="{37C0A5B8-72FD-4074-A040-E8D9FB94A38F}" sibTransId="{C622B4F1-AC4E-4A28-A1E6-EFDF18185D60}"/>
    <dgm:cxn modelId="{2CFFFC93-5F9D-4D64-8A0F-6B4B3D5088E2}" type="presOf" srcId="{EF6DC157-A48E-4EF5-A31C-13E1433F5466}" destId="{C8DF6A4C-B429-4B5E-8A64-F67597E64B31}" srcOrd="0" destOrd="0" presId="urn:microsoft.com/office/officeart/2005/8/layout/vList3"/>
    <dgm:cxn modelId="{7DB918BF-BDF8-4A30-A20A-E6F624DF9C08}" srcId="{53AB6E99-7212-4FC3-9094-F6743F0CC7BE}" destId="{8397A5A6-5A79-4D3F-BA6C-457E10DAB9CE}" srcOrd="6" destOrd="0" parTransId="{815C04A3-BACE-4ABA-A373-C0BE788EFCB6}" sibTransId="{C329D050-C4E4-41E2-86A3-9A405F87B73C}"/>
    <dgm:cxn modelId="{A0A499EE-6EA2-4BB0-A16F-596C36FEBA7C}" type="presParOf" srcId="{0B9592C7-1FCC-4468-A94B-CBD5885D592A}" destId="{CE76BE24-67FD-4B06-AE1F-DF6AF25872B4}" srcOrd="0" destOrd="0" presId="urn:microsoft.com/office/officeart/2005/8/layout/vList3"/>
    <dgm:cxn modelId="{311058B2-957E-455D-8C79-A01684F18CA2}" type="presParOf" srcId="{CE76BE24-67FD-4B06-AE1F-DF6AF25872B4}" destId="{0F29E3B1-7C9D-49D9-A66E-909C6EEB489F}" srcOrd="0" destOrd="0" presId="urn:microsoft.com/office/officeart/2005/8/layout/vList3"/>
    <dgm:cxn modelId="{17DDD28C-F438-4082-9DC4-0881C2072AD8}" type="presParOf" srcId="{CE76BE24-67FD-4B06-AE1F-DF6AF25872B4}" destId="{D563804F-F40C-4464-B2ED-B134333AF618}" srcOrd="1" destOrd="0" presId="urn:microsoft.com/office/officeart/2005/8/layout/vList3"/>
    <dgm:cxn modelId="{AAEA27E5-456E-47F2-A11B-5E231C2F16A6}" type="presParOf" srcId="{0B9592C7-1FCC-4468-A94B-CBD5885D592A}" destId="{6130149E-BDE4-4080-9049-5ED3F15078B6}" srcOrd="1" destOrd="0" presId="urn:microsoft.com/office/officeart/2005/8/layout/vList3"/>
    <dgm:cxn modelId="{EF274A13-694E-441E-B39C-CB99B951FA74}" type="presParOf" srcId="{0B9592C7-1FCC-4468-A94B-CBD5885D592A}" destId="{4CB5ABCD-AA6B-440A-B7B5-611F58332ADC}" srcOrd="2" destOrd="0" presId="urn:microsoft.com/office/officeart/2005/8/layout/vList3"/>
    <dgm:cxn modelId="{CEB4A2F8-CAA1-49C1-BF1D-F9A470A3621C}" type="presParOf" srcId="{4CB5ABCD-AA6B-440A-B7B5-611F58332ADC}" destId="{DFE66B12-49A6-451B-88B7-9E02FAE084D0}" srcOrd="0" destOrd="0" presId="urn:microsoft.com/office/officeart/2005/8/layout/vList3"/>
    <dgm:cxn modelId="{B373BEC9-0F42-4131-8383-BEAD7AE38097}" type="presParOf" srcId="{4CB5ABCD-AA6B-440A-B7B5-611F58332ADC}" destId="{62A16686-FC10-4E8E-B966-391C8B2988A2}" srcOrd="1" destOrd="0" presId="urn:microsoft.com/office/officeart/2005/8/layout/vList3"/>
    <dgm:cxn modelId="{05280033-E0F1-43CB-8C84-5F0852DB937A}" type="presParOf" srcId="{0B9592C7-1FCC-4468-A94B-CBD5885D592A}" destId="{3788C6BD-F04C-4105-A95E-6716E255B7E9}" srcOrd="3" destOrd="0" presId="urn:microsoft.com/office/officeart/2005/8/layout/vList3"/>
    <dgm:cxn modelId="{AF48775B-FEE4-44B2-A9AE-E0269BA9DDE5}" type="presParOf" srcId="{0B9592C7-1FCC-4468-A94B-CBD5885D592A}" destId="{2B4C1830-F5EC-4CA7-9EF0-F32ACAEAC6A9}" srcOrd="4" destOrd="0" presId="urn:microsoft.com/office/officeart/2005/8/layout/vList3"/>
    <dgm:cxn modelId="{B83F2E9D-3918-4F4C-8977-27A3C210BE60}" type="presParOf" srcId="{2B4C1830-F5EC-4CA7-9EF0-F32ACAEAC6A9}" destId="{1C06D572-24A7-4688-8286-8FCDE53D10B1}" srcOrd="0" destOrd="0" presId="urn:microsoft.com/office/officeart/2005/8/layout/vList3"/>
    <dgm:cxn modelId="{59010C41-162A-4CCA-BE31-F6C997906DCA}" type="presParOf" srcId="{2B4C1830-F5EC-4CA7-9EF0-F32ACAEAC6A9}" destId="{DCB1C9C9-9FA2-4F1F-BEA8-FC906B32EE15}" srcOrd="1" destOrd="0" presId="urn:microsoft.com/office/officeart/2005/8/layout/vList3"/>
    <dgm:cxn modelId="{F549A475-C230-4398-9440-0758D7D2621E}" type="presParOf" srcId="{0B9592C7-1FCC-4468-A94B-CBD5885D592A}" destId="{6F2ED8EC-025C-40A2-BC14-A35A7E42AD4E}" srcOrd="5" destOrd="0" presId="urn:microsoft.com/office/officeart/2005/8/layout/vList3"/>
    <dgm:cxn modelId="{9D05DB3A-137E-4B7D-A22D-2FC4094FB6BB}" type="presParOf" srcId="{0B9592C7-1FCC-4468-A94B-CBD5885D592A}" destId="{BAE2313D-43F4-43BA-9941-BE4C5841155C}" srcOrd="6" destOrd="0" presId="urn:microsoft.com/office/officeart/2005/8/layout/vList3"/>
    <dgm:cxn modelId="{93559FB7-1B41-4D33-9FEC-D9953FEAEA67}" type="presParOf" srcId="{BAE2313D-43F4-43BA-9941-BE4C5841155C}" destId="{CF504592-2C49-45AB-8FB7-30D7EE5DA4C3}" srcOrd="0" destOrd="0" presId="urn:microsoft.com/office/officeart/2005/8/layout/vList3"/>
    <dgm:cxn modelId="{45D743FC-B52A-4582-BA85-CD53588B51CB}" type="presParOf" srcId="{BAE2313D-43F4-43BA-9941-BE4C5841155C}" destId="{C8DF6A4C-B429-4B5E-8A64-F67597E64B31}" srcOrd="1" destOrd="0" presId="urn:microsoft.com/office/officeart/2005/8/layout/vList3"/>
    <dgm:cxn modelId="{83C367CC-DA94-4973-906A-E0EA71FE6202}" type="presParOf" srcId="{0B9592C7-1FCC-4468-A94B-CBD5885D592A}" destId="{1A77932A-7694-44AB-8EB9-50DB8518C11E}" srcOrd="7" destOrd="0" presId="urn:microsoft.com/office/officeart/2005/8/layout/vList3"/>
    <dgm:cxn modelId="{D08E6BF8-FBE2-472D-BCDE-DF8C7AAAF928}" type="presParOf" srcId="{0B9592C7-1FCC-4468-A94B-CBD5885D592A}" destId="{541E1F63-11BC-4349-AF42-E3EEA5B21F5E}" srcOrd="8" destOrd="0" presId="urn:microsoft.com/office/officeart/2005/8/layout/vList3"/>
    <dgm:cxn modelId="{9A8B7233-7456-4283-9CBF-3E36CC48D55E}" type="presParOf" srcId="{541E1F63-11BC-4349-AF42-E3EEA5B21F5E}" destId="{1F5AA9AE-C6A6-429F-B890-61E0808B739A}" srcOrd="0" destOrd="0" presId="urn:microsoft.com/office/officeart/2005/8/layout/vList3"/>
    <dgm:cxn modelId="{A07740D6-F590-43D7-8C3D-4EA4CF451B72}" type="presParOf" srcId="{541E1F63-11BC-4349-AF42-E3EEA5B21F5E}" destId="{59DADA21-4ABF-4F0F-8472-B20A0ACD455C}" srcOrd="1" destOrd="0" presId="urn:microsoft.com/office/officeart/2005/8/layout/vList3"/>
    <dgm:cxn modelId="{E8AB9BCA-5452-4F0C-8BC2-6DBAF6171F5C}" type="presParOf" srcId="{0B9592C7-1FCC-4468-A94B-CBD5885D592A}" destId="{7723BEE7-AF90-465C-A64C-D0135E29BEEC}" srcOrd="9" destOrd="0" presId="urn:microsoft.com/office/officeart/2005/8/layout/vList3"/>
    <dgm:cxn modelId="{B669B027-0F06-4DED-9B1F-CF91B9B3346C}" type="presParOf" srcId="{0B9592C7-1FCC-4468-A94B-CBD5885D592A}" destId="{10EE83B4-5B7D-4693-93F9-FEFBA101E1F4}" srcOrd="10" destOrd="0" presId="urn:microsoft.com/office/officeart/2005/8/layout/vList3"/>
    <dgm:cxn modelId="{1BE67D7C-C1AA-4415-AD38-45AE6A6249E3}" type="presParOf" srcId="{10EE83B4-5B7D-4693-93F9-FEFBA101E1F4}" destId="{E986C468-FDF3-4789-8388-326A406F0A37}" srcOrd="0" destOrd="0" presId="urn:microsoft.com/office/officeart/2005/8/layout/vList3"/>
    <dgm:cxn modelId="{1AB5D414-44FF-40F6-9FD8-FA952A001BDA}" type="presParOf" srcId="{10EE83B4-5B7D-4693-93F9-FEFBA101E1F4}" destId="{6B71228A-58BA-446B-9121-F57E666BBCE8}" srcOrd="1" destOrd="0" presId="urn:microsoft.com/office/officeart/2005/8/layout/vList3"/>
    <dgm:cxn modelId="{F03EEB6A-29BD-4EAB-B316-C294CCB6685E}" type="presParOf" srcId="{0B9592C7-1FCC-4468-A94B-CBD5885D592A}" destId="{F75EAF6E-C52D-42C4-8F9E-6851CDB6F4F2}" srcOrd="11" destOrd="0" presId="urn:microsoft.com/office/officeart/2005/8/layout/vList3"/>
    <dgm:cxn modelId="{05521C5B-049C-4BF0-AEEF-DB776C880EDA}" type="presParOf" srcId="{0B9592C7-1FCC-4468-A94B-CBD5885D592A}" destId="{B2746D89-DF0C-4A54-9951-B0ABAE32C041}" srcOrd="12" destOrd="0" presId="urn:microsoft.com/office/officeart/2005/8/layout/vList3"/>
    <dgm:cxn modelId="{15C94332-7AD3-456A-8F2C-4D543C458A4A}" type="presParOf" srcId="{B2746D89-DF0C-4A54-9951-B0ABAE32C041}" destId="{AF14B70D-192B-4477-AE2C-976E8866235A}" srcOrd="0" destOrd="0" presId="urn:microsoft.com/office/officeart/2005/8/layout/vList3"/>
    <dgm:cxn modelId="{4A2AAC2C-6A3A-4B48-AAF7-5A22501C5624}" type="presParOf" srcId="{B2746D89-DF0C-4A54-9951-B0ABAE32C041}" destId="{FAF2BDBE-415F-4E69-B0EF-5E60D7D05D95}" srcOrd="1" destOrd="0" presId="urn:microsoft.com/office/officeart/2005/8/layout/vList3"/>
    <dgm:cxn modelId="{5CE81D98-FA8E-4294-8391-EA0554F1D45F}" type="presParOf" srcId="{0B9592C7-1FCC-4468-A94B-CBD5885D592A}" destId="{0E149805-FDE9-4575-8CFC-539C369839A8}" srcOrd="13" destOrd="0" presId="urn:microsoft.com/office/officeart/2005/8/layout/vList3"/>
    <dgm:cxn modelId="{A4A6FCB3-F391-40D9-987F-58633C68C4EE}" type="presParOf" srcId="{0B9592C7-1FCC-4468-A94B-CBD5885D592A}" destId="{C59A113A-678A-4084-BDE8-D482F9119CD5}" srcOrd="14" destOrd="0" presId="urn:microsoft.com/office/officeart/2005/8/layout/vList3"/>
    <dgm:cxn modelId="{BC4D8B55-5726-45FA-BA02-2E4AECFAA573}" type="presParOf" srcId="{C59A113A-678A-4084-BDE8-D482F9119CD5}" destId="{DC2DF447-7BAD-4D85-BDBB-8AE40949B585}" srcOrd="0" destOrd="0" presId="urn:microsoft.com/office/officeart/2005/8/layout/vList3"/>
    <dgm:cxn modelId="{67A9236C-6E85-433C-BA9C-AA2EBAD68BA5}" type="presParOf" srcId="{C59A113A-678A-4084-BDE8-D482F9119CD5}" destId="{CB9069B8-26CB-4A80-B630-B6940C253C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804F-F40C-4464-B2ED-B134333AF618}">
      <dsp:nvSpPr>
        <dsp:cNvPr id="0" name=""/>
        <dsp:cNvSpPr/>
      </dsp:nvSpPr>
      <dsp:spPr>
        <a:xfrm rot="10800000">
          <a:off x="1330160" y="705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Introduction 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444987" y="705"/>
        <a:ext cx="4710225" cy="459310"/>
      </dsp:txXfrm>
    </dsp:sp>
    <dsp:sp modelId="{0F29E3B1-7C9D-49D9-A66E-909C6EEB489F}">
      <dsp:nvSpPr>
        <dsp:cNvPr id="0" name=""/>
        <dsp:cNvSpPr/>
      </dsp:nvSpPr>
      <dsp:spPr>
        <a:xfrm>
          <a:off x="1100505" y="705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2A16686-FC10-4E8E-B966-391C8B2988A2}">
      <dsp:nvSpPr>
        <dsp:cNvPr id="0" name=""/>
        <dsp:cNvSpPr/>
      </dsp:nvSpPr>
      <dsp:spPr>
        <a:xfrm rot="10800000">
          <a:off x="1330160" y="597123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Héritage de type</a:t>
          </a:r>
          <a:endParaRPr lang="fr-FR" sz="2000" b="0" kern="1200" dirty="0">
            <a:solidFill>
              <a:schemeClr val="bg1"/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10800000">
        <a:off x="1444987" y="597123"/>
        <a:ext cx="4710225" cy="459310"/>
      </dsp:txXfrm>
    </dsp:sp>
    <dsp:sp modelId="{DFE66B12-49A6-451B-88B7-9E02FAE084D0}">
      <dsp:nvSpPr>
        <dsp:cNvPr id="0" name=""/>
        <dsp:cNvSpPr/>
      </dsp:nvSpPr>
      <dsp:spPr>
        <a:xfrm>
          <a:off x="1100505" y="597123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CB1C9C9-9FA2-4F1F-BEA8-FC906B32EE15}">
      <dsp:nvSpPr>
        <dsp:cNvPr id="0" name=""/>
        <dsp:cNvSpPr/>
      </dsp:nvSpPr>
      <dsp:spPr>
        <a:xfrm rot="10800000">
          <a:off x="1330160" y="1193541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Résolution statique des liens</a:t>
          </a:r>
        </a:p>
      </dsp:txBody>
      <dsp:txXfrm rot="10800000">
        <a:off x="1444987" y="1193541"/>
        <a:ext cx="4710225" cy="459310"/>
      </dsp:txXfrm>
    </dsp:sp>
    <dsp:sp modelId="{1C06D572-24A7-4688-8286-8FCDE53D10B1}">
      <dsp:nvSpPr>
        <dsp:cNvPr id="0" name=""/>
        <dsp:cNvSpPr/>
      </dsp:nvSpPr>
      <dsp:spPr>
        <a:xfrm>
          <a:off x="1100505" y="1193541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DF6A4C-B429-4B5E-8A64-F67597E64B31}">
      <dsp:nvSpPr>
        <dsp:cNvPr id="0" name=""/>
        <dsp:cNvSpPr/>
      </dsp:nvSpPr>
      <dsp:spPr>
        <a:xfrm rot="10800000">
          <a:off x="1330160" y="1789959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Méthodes virtuelles et virtuelles pures</a:t>
          </a:r>
        </a:p>
      </dsp:txBody>
      <dsp:txXfrm rot="10800000">
        <a:off x="1444987" y="1789959"/>
        <a:ext cx="4710225" cy="459310"/>
      </dsp:txXfrm>
    </dsp:sp>
    <dsp:sp modelId="{CF504592-2C49-45AB-8FB7-30D7EE5DA4C3}">
      <dsp:nvSpPr>
        <dsp:cNvPr id="0" name=""/>
        <dsp:cNvSpPr/>
      </dsp:nvSpPr>
      <dsp:spPr>
        <a:xfrm>
          <a:off x="1100505" y="1789959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9DADA21-4ABF-4F0F-8472-B20A0ACD455C}">
      <dsp:nvSpPr>
        <dsp:cNvPr id="0" name=""/>
        <dsp:cNvSpPr/>
      </dsp:nvSpPr>
      <dsp:spPr>
        <a:xfrm rot="10800000">
          <a:off x="1330160" y="2386377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Résolution dynamique des liens</a:t>
          </a:r>
        </a:p>
      </dsp:txBody>
      <dsp:txXfrm rot="10800000">
        <a:off x="1444987" y="2386377"/>
        <a:ext cx="4710225" cy="459310"/>
      </dsp:txXfrm>
    </dsp:sp>
    <dsp:sp modelId="{1F5AA9AE-C6A6-429F-B890-61E0808B739A}">
      <dsp:nvSpPr>
        <dsp:cNvPr id="0" name=""/>
        <dsp:cNvSpPr/>
      </dsp:nvSpPr>
      <dsp:spPr>
        <a:xfrm>
          <a:off x="1100505" y="2386377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B71228A-58BA-446B-9121-F57E666BBCE8}">
      <dsp:nvSpPr>
        <dsp:cNvPr id="0" name=""/>
        <dsp:cNvSpPr/>
      </dsp:nvSpPr>
      <dsp:spPr>
        <a:xfrm rot="10800000">
          <a:off x="1330160" y="2982795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Collection d’objets polymorphes</a:t>
          </a:r>
        </a:p>
      </dsp:txBody>
      <dsp:txXfrm rot="10800000">
        <a:off x="1444987" y="2982795"/>
        <a:ext cx="4710225" cy="459310"/>
      </dsp:txXfrm>
    </dsp:sp>
    <dsp:sp modelId="{E986C468-FDF3-4789-8388-326A406F0A37}">
      <dsp:nvSpPr>
        <dsp:cNvPr id="0" name=""/>
        <dsp:cNvSpPr/>
      </dsp:nvSpPr>
      <dsp:spPr>
        <a:xfrm>
          <a:off x="1100505" y="2982795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AF2BDBE-415F-4E69-B0EF-5E60D7D05D95}">
      <dsp:nvSpPr>
        <dsp:cNvPr id="0" name=""/>
        <dsp:cNvSpPr/>
      </dsp:nvSpPr>
      <dsp:spPr>
        <a:xfrm rot="10800000">
          <a:off x="1330160" y="3579213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Classes abstraites</a:t>
          </a:r>
        </a:p>
      </dsp:txBody>
      <dsp:txXfrm rot="10800000">
        <a:off x="1444987" y="3579213"/>
        <a:ext cx="4710225" cy="459310"/>
      </dsp:txXfrm>
    </dsp:sp>
    <dsp:sp modelId="{AF14B70D-192B-4477-AE2C-976E8866235A}">
      <dsp:nvSpPr>
        <dsp:cNvPr id="0" name=""/>
        <dsp:cNvSpPr/>
      </dsp:nvSpPr>
      <dsp:spPr>
        <a:xfrm>
          <a:off x="1100505" y="3579213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9069B8-26CB-4A80-B630-B6940C253CA5}">
      <dsp:nvSpPr>
        <dsp:cNvPr id="0" name=""/>
        <dsp:cNvSpPr/>
      </dsp:nvSpPr>
      <dsp:spPr>
        <a:xfrm rot="10800000">
          <a:off x="1330160" y="4175630"/>
          <a:ext cx="4825052" cy="459310"/>
        </a:xfrm>
        <a:prstGeom prst="homePlate">
          <a:avLst/>
        </a:prstGeom>
        <a:gradFill rotWithShape="0">
          <a:gsLst>
            <a:gs pos="0">
              <a:srgbClr val="AD010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D010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D010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5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Résumé</a:t>
          </a:r>
        </a:p>
      </dsp:txBody>
      <dsp:txXfrm rot="10800000">
        <a:off x="1444987" y="4175630"/>
        <a:ext cx="4710225" cy="459310"/>
      </dsp:txXfrm>
    </dsp:sp>
    <dsp:sp modelId="{DC2DF447-7BAD-4D85-BDBB-8AE40949B585}">
      <dsp:nvSpPr>
        <dsp:cNvPr id="0" name=""/>
        <dsp:cNvSpPr/>
      </dsp:nvSpPr>
      <dsp:spPr>
        <a:xfrm>
          <a:off x="1100505" y="4175630"/>
          <a:ext cx="459310" cy="459310"/>
        </a:xfrm>
        <a:prstGeom prst="ellipse">
          <a:avLst/>
        </a:prstGeom>
        <a:solidFill>
          <a:srgbClr val="FCB0A6"/>
        </a:soli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D8A3-D0C3-4B8F-81C5-B7B3A13A24B7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FDCE-FF8E-4804-9ED7-98E068DE68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03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81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2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7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837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5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20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10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56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08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5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3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0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3FFCD-354E-4625-98B1-9E65590B278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07F-9143-4CFD-8AEE-730B9BC7E1A2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2B6F-F3F2-4B13-9420-5859A2EDF457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81C4-AEA3-4DAE-98BB-6A5ECC1C5FA6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36E2-55FF-4B6E-9856-9E44E37662E5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5762-4AFB-484F-90CB-DB6EBDA60F6D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3C1-7505-4777-94FA-8FF803ECCF10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83B-9A0E-4FB9-A973-7509020C370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BF7-CA56-4C76-B401-6C3682477D49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1674-00E8-4B49-B4BD-AB3FAB62C914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1D5C-4B4F-418C-ABCC-BFF2D2592E82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15B4-2141-4ECC-A878-0A2DF2715043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FF33-45E6-4566-8B5E-ACE893FBABF3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EB58-499A-4A63-B015-5707E45B3523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AA-8AA3-41A1-A5D0-D2262F818DCF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31B6-9DD2-4CFA-9E49-EBA80CEDB737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0A55-8F69-403F-A59C-3170C8D8C378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21B-BBAF-4121-9909-DBB3F0AE4887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AD1C-E42C-4614-8B50-5B4B320F9349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0ADE-D8E8-4D56-9A24-5FF9F82C11C7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548-DB4A-4200-8B9D-37065778B63A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45E1-F1BE-4E27-8CAD-7795DB46E83C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DAF5-B8C3-49D8-96E5-8D96EC7534E6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705-FE62-4807-B2D6-2CCD02B409C4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D3B-19C1-4092-AB84-EF4645818E15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46F7-7BB8-4965-B9DA-877A55D995F1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0655-3555-4C57-8065-3C5C5B17ED13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F4C5-EBAD-46D4-A82D-7CCF95281307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0D1B-BA9F-4279-BB4E-E1236638264B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94C1-DC0D-47E6-B324-F4BA3D281F89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D5DD-38BD-4B8A-B652-CD4825D9FA6A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780B-2D4F-4CC6-95ED-9534C84119BF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486D-0E87-4FB4-9AF5-A5754F82C4D7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0FD9-C1B1-4B45-8873-F8EA582BFDF3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4BCF-0B65-43F6-9772-AD22111DE514}" type="datetime1">
              <a:rPr lang="fr-FR" smtClean="0"/>
              <a:pPr/>
              <a:t>06/04/2021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22D2-5FAB-4C8B-8133-861D8EEBB2AE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D2D2-ED78-4E33-B645-4DBC752EC55F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BE340887-EC2D-4FA0-8209-F02F52D3529B}"/>
              </a:ext>
            </a:extLst>
          </p:cNvPr>
          <p:cNvSpPr txBox="1"/>
          <p:nvPr/>
        </p:nvSpPr>
        <p:spPr>
          <a:xfrm>
            <a:off x="-1260648" y="2502875"/>
            <a:ext cx="12003741" cy="89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fr-F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6 : </a:t>
            </a:r>
            <a:r>
              <a:rPr lang="fr-F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Polymorphisme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95;p1">
            <a:extLst>
              <a:ext uri="{FF2B5EF4-FFF2-40B4-BE49-F238E27FC236}">
                <a16:creationId xmlns:a16="http://schemas.microsoft.com/office/drawing/2014/main" id="{F0201C95-7A4D-4A65-9901-C763E22C1EF0}"/>
              </a:ext>
            </a:extLst>
          </p:cNvPr>
          <p:cNvSpPr txBox="1"/>
          <p:nvPr/>
        </p:nvSpPr>
        <p:spPr>
          <a:xfrm>
            <a:off x="-118837" y="3019174"/>
            <a:ext cx="9664499" cy="228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Arial"/>
              <a:buNone/>
            </a:pPr>
            <a:endParaRPr sz="117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Font typeface="Arial"/>
              <a:buNone/>
            </a:pPr>
            <a:endParaRPr sz="910" b="1" i="0" u="none" strike="noStrike" cap="none" dirty="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Niveau : 2A / 2P</a:t>
            </a:r>
            <a:endParaRPr dirty="0"/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Equipe C++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Enseignante :</a:t>
            </a: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 Soumaya Argoubi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endParaRPr lang="fr-FR" sz="1917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17"/>
              <a:buFont typeface="Arial"/>
              <a:buNone/>
            </a:pPr>
            <a:r>
              <a:rPr lang="fr-FR" sz="1917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Année universitaire :2019-2020 </a:t>
            </a:r>
            <a:endParaRPr sz="191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Classes abstraites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82972" y="3429000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1240F48-250D-4AE0-AFF5-EAB5AF92F713}"/>
              </a:ext>
            </a:extLst>
          </p:cNvPr>
          <p:cNvSpPr txBox="1"/>
          <p:nvPr/>
        </p:nvSpPr>
        <p:spPr>
          <a:xfrm>
            <a:off x="323528" y="2048371"/>
            <a:ext cx="8568952" cy="28927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C’est une classe qui a </a:t>
            </a:r>
            <a:r>
              <a:rPr lang="fr-FR" sz="2000" b="1" dirty="0">
                <a:solidFill>
                  <a:srgbClr val="FF0000"/>
                </a:solidFill>
              </a:rPr>
              <a:t>au moin</a:t>
            </a:r>
            <a:r>
              <a:rPr lang="fr-FR" sz="2000" dirty="0"/>
              <a:t>s une méthode </a:t>
            </a:r>
            <a:r>
              <a:rPr lang="fr-FR" sz="2000" b="1" dirty="0">
                <a:solidFill>
                  <a:srgbClr val="FF0000"/>
                </a:solidFill>
              </a:rPr>
              <a:t>virtuelle pure</a:t>
            </a:r>
            <a:r>
              <a:rPr lang="fr-FR" sz="2000" dirty="0"/>
              <a:t>. </a:t>
            </a:r>
          </a:p>
          <a:p>
            <a:pPr marL="9525" algn="just"/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Elle ne peut pas être </a:t>
            </a:r>
            <a:r>
              <a:rPr lang="fr-FR" sz="2000" b="1" dirty="0"/>
              <a:t>instanciée</a:t>
            </a:r>
            <a:r>
              <a:rPr lang="fr-FR" sz="2000" dirty="0"/>
              <a:t>.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Toutes ses classes filles restent abstraites tant qu’elles ne définissent pas toutes les méthodes virtuelles pures qu’elles héritent.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dirty="0"/>
          </a:p>
          <a:p>
            <a:pPr marL="9525" algn="just"/>
            <a:r>
              <a:rPr lang="fr-FR" sz="2000" dirty="0">
                <a:sym typeface="Wingdings" panose="05000000000000000000" pitchFamily="2" charset="2"/>
              </a:rPr>
              <a:t>Exemple :  La classe </a:t>
            </a:r>
            <a:r>
              <a:rPr lang="fr-FR" sz="2000" b="1" dirty="0" err="1">
                <a:solidFill>
                  <a:srgbClr val="FF0000"/>
                </a:solidFill>
              </a:rPr>
              <a:t>FormeGeo</a:t>
            </a:r>
            <a:r>
              <a:rPr lang="fr-FR" sz="2000" dirty="0"/>
              <a:t> sera une classe </a:t>
            </a:r>
            <a:r>
              <a:rPr lang="fr-FR" sz="2000" b="1" dirty="0"/>
              <a:t>abstraite</a:t>
            </a:r>
            <a:r>
              <a:rPr lang="fr-FR" sz="2000" dirty="0"/>
              <a:t>.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dirty="0"/>
          </a:p>
          <a:p>
            <a:pPr marL="9525" algn="just"/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sz="20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8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477DD07-DF65-4E3C-BC85-D3A2ACBC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6" y="1412776"/>
            <a:ext cx="6733778" cy="2685211"/>
          </a:xfrm>
          <a:prstGeom prst="rect">
            <a:avLst/>
          </a:prstGeom>
        </p:spPr>
      </p:pic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6EFCC6EF-5978-432D-BD6C-432533A5920F}"/>
              </a:ext>
            </a:extLst>
          </p:cNvPr>
          <p:cNvSpPr/>
          <p:nvPr/>
        </p:nvSpPr>
        <p:spPr>
          <a:xfrm>
            <a:off x="5314548" y="4310731"/>
            <a:ext cx="3402138" cy="1854573"/>
          </a:xfrm>
          <a:prstGeom prst="wedgeRoundRectCallout">
            <a:avLst>
              <a:gd name="adj1" fmla="val -71561"/>
              <a:gd name="adj2" fmla="val -4083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alibri Light"/>
                <a:cs typeface="Calibri Light"/>
              </a:rPr>
              <a:t>Comment résoudre ce problème pour faire appel à la méthode afficher() de la classe Etudiant </a:t>
            </a:r>
            <a:r>
              <a:rPr lang="fr-FR" sz="4000" b="1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48504A9-FD35-45E5-95F4-E13C1CAB1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082" t="3886" r="42932" b="-3886"/>
          <a:stretch/>
        </p:blipFill>
        <p:spPr>
          <a:xfrm>
            <a:off x="431466" y="4239083"/>
            <a:ext cx="4013408" cy="2095500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8B6818D1-6BD1-4581-93C4-1EF0DF5CE5D1}"/>
              </a:ext>
            </a:extLst>
          </p:cNvPr>
          <p:cNvSpPr txBox="1"/>
          <p:nvPr/>
        </p:nvSpPr>
        <p:spPr>
          <a:xfrm>
            <a:off x="1054251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Revenons à notre exemple !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76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219F95E-76FC-4854-8FED-7B135CCA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5" y="1484784"/>
            <a:ext cx="418253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BC67FE3-B240-45DA-A22A-EC02D4B93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484784"/>
            <a:ext cx="4486275" cy="36724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FC4CB6-7D27-46C8-ACBF-A9EDEFEA11D6}"/>
              </a:ext>
            </a:extLst>
          </p:cNvPr>
          <p:cNvSpPr/>
          <p:nvPr/>
        </p:nvSpPr>
        <p:spPr>
          <a:xfrm>
            <a:off x="611560" y="4869160"/>
            <a:ext cx="86409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AE428-1994-4023-B63C-AF1E24B6C59E}"/>
              </a:ext>
            </a:extLst>
          </p:cNvPr>
          <p:cNvSpPr/>
          <p:nvPr/>
        </p:nvSpPr>
        <p:spPr>
          <a:xfrm>
            <a:off x="5724128" y="2996952"/>
            <a:ext cx="733822" cy="3651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1E85D7B-EED9-4371-8962-90787AA6A070}"/>
              </a:ext>
            </a:extLst>
          </p:cNvPr>
          <p:cNvSpPr txBox="1"/>
          <p:nvPr/>
        </p:nvSpPr>
        <p:spPr>
          <a:xfrm>
            <a:off x="1054251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Résolution Dynamique des liens</a:t>
            </a:r>
            <a:endParaRPr sz="3300" b="1" dirty="0">
              <a:latin typeface="Calibri Light"/>
              <a:cs typeface="Calibri Ligh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F64FF63-EAB9-4B8E-AF68-7B28DADEE1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470"/>
          <a:stretch/>
        </p:blipFill>
        <p:spPr>
          <a:xfrm>
            <a:off x="5868144" y="4149080"/>
            <a:ext cx="3056101" cy="22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6AC571-2491-44BC-B36B-7087722D6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" t="3092" r="5665" b="5181"/>
          <a:stretch/>
        </p:blipFill>
        <p:spPr>
          <a:xfrm>
            <a:off x="6250192" y="1695622"/>
            <a:ext cx="2719796" cy="1787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F11CE2-9427-48AB-8395-5C76BDE7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04" y="3744113"/>
            <a:ext cx="2719796" cy="1744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F4087C2-CE46-41F4-9D3E-BACE25AA7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371" y="1700808"/>
            <a:ext cx="2719797" cy="1787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ADF36F-59A6-41EB-90BB-023002C8C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71" y="3759972"/>
            <a:ext cx="2719796" cy="1744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60BFEF2-F214-4A13-981D-6B05A718E2B5}"/>
              </a:ext>
            </a:extLst>
          </p:cNvPr>
          <p:cNvSpPr txBox="1"/>
          <p:nvPr/>
        </p:nvSpPr>
        <p:spPr>
          <a:xfrm>
            <a:off x="0" y="2271787"/>
            <a:ext cx="39604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Personne</a:t>
            </a:r>
            <a:r>
              <a:rPr lang="fr-FR" b="1" dirty="0"/>
              <a:t> </a:t>
            </a:r>
            <a:r>
              <a:rPr lang="fr-FR" sz="3200" b="1" dirty="0">
                <a:solidFill>
                  <a:srgbClr val="FF0000"/>
                </a:solidFill>
              </a:rPr>
              <a:t>*P </a:t>
            </a:r>
            <a:r>
              <a:rPr lang="fr-FR" b="1" dirty="0"/>
              <a:t>= new </a:t>
            </a:r>
            <a:r>
              <a:rPr lang="fr-FR" b="1" dirty="0">
                <a:solidFill>
                  <a:srgbClr val="00B050"/>
                </a:solidFill>
              </a:rPr>
              <a:t>Etudiant</a:t>
            </a:r>
            <a:r>
              <a:rPr lang="fr-FR" b="1" dirty="0"/>
              <a:t>();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 err="1"/>
              <a:t>delete</a:t>
            </a:r>
            <a:r>
              <a:rPr lang="fr-FR" b="1" dirty="0"/>
              <a:t> P;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8E97F6-7807-4068-BBA8-449B0A76FCC1}"/>
              </a:ext>
            </a:extLst>
          </p:cNvPr>
          <p:cNvSpPr txBox="1"/>
          <p:nvPr/>
        </p:nvSpPr>
        <p:spPr>
          <a:xfrm>
            <a:off x="6255704" y="5779314"/>
            <a:ext cx="282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Appel: Destructeur </a:t>
            </a:r>
            <a:r>
              <a:rPr lang="fr-FR" b="1" dirty="0"/>
              <a:t>Etudiant</a:t>
            </a:r>
            <a:r>
              <a:rPr lang="fr-FR" dirty="0"/>
              <a:t> puis Destructeur </a:t>
            </a:r>
            <a:r>
              <a:rPr lang="fr-FR" b="1" dirty="0"/>
              <a:t>Personne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311E357-2171-4268-9506-7EB4DB93F4B6}"/>
              </a:ext>
            </a:extLst>
          </p:cNvPr>
          <p:cNvSpPr/>
          <p:nvPr/>
        </p:nvSpPr>
        <p:spPr>
          <a:xfrm>
            <a:off x="1475656" y="5734997"/>
            <a:ext cx="864096" cy="64633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195596-12DE-4101-8E2A-D0AFB95EEDD8}"/>
              </a:ext>
            </a:extLst>
          </p:cNvPr>
          <p:cNvSpPr txBox="1"/>
          <p:nvPr/>
        </p:nvSpPr>
        <p:spPr>
          <a:xfrm>
            <a:off x="3131840" y="576616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Appel: Destructeur </a:t>
            </a:r>
            <a:r>
              <a:rPr lang="fr-FR" b="1" dirty="0"/>
              <a:t>Personne</a:t>
            </a:r>
            <a:r>
              <a:rPr lang="fr-FR" dirty="0"/>
              <a:t> uniquement.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CAAC5-108B-4AD8-B1CA-A4245426CA8E}"/>
              </a:ext>
            </a:extLst>
          </p:cNvPr>
          <p:cNvSpPr/>
          <p:nvPr/>
        </p:nvSpPr>
        <p:spPr>
          <a:xfrm>
            <a:off x="6372200" y="2914661"/>
            <a:ext cx="936104" cy="23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FB5832C3-04B0-44E1-A757-BAEA4DCAAC38}"/>
              </a:ext>
            </a:extLst>
          </p:cNvPr>
          <p:cNvSpPr txBox="1"/>
          <p:nvPr/>
        </p:nvSpPr>
        <p:spPr>
          <a:xfrm>
            <a:off x="1054251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Résolution Dynamique des liens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3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97939C3-6949-4CC7-B5A4-EB5882C7A248}"/>
              </a:ext>
            </a:extLst>
          </p:cNvPr>
          <p:cNvSpPr txBox="1"/>
          <p:nvPr/>
        </p:nvSpPr>
        <p:spPr>
          <a:xfrm>
            <a:off x="594470" y="1700808"/>
            <a:ext cx="7920880" cy="30243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b="1" spc="-4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9525"/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b="1" dirty="0">
              <a:latin typeface="Calibri Light"/>
              <a:cs typeface="Calibri Light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F551EBE-DE5D-4A21-952E-E79122800B55}"/>
              </a:ext>
            </a:extLst>
          </p:cNvPr>
          <p:cNvSpPr txBox="1"/>
          <p:nvPr/>
        </p:nvSpPr>
        <p:spPr>
          <a:xfrm>
            <a:off x="323528" y="1844824"/>
            <a:ext cx="8568952" cy="28927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sz="2000" b="1" spc="-4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Le </a:t>
            </a:r>
            <a:r>
              <a:rPr lang="fr-FR" sz="2000" b="1" dirty="0">
                <a:solidFill>
                  <a:srgbClr val="FF0000"/>
                </a:solidFill>
              </a:rPr>
              <a:t>destructeur</a:t>
            </a:r>
            <a:r>
              <a:rPr lang="fr-FR" sz="2000" dirty="0"/>
              <a:t> d’une classe </a:t>
            </a:r>
            <a:r>
              <a:rPr lang="fr-FR" sz="2000" b="1" dirty="0">
                <a:solidFill>
                  <a:srgbClr val="FF0000"/>
                </a:solidFill>
              </a:rPr>
              <a:t>DOIT</a:t>
            </a:r>
            <a:r>
              <a:rPr lang="fr-FR" sz="2000" dirty="0"/>
              <a:t> être défini comme virtuel.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r>
              <a:rPr lang="fr-FR" sz="2000" b="1" u="sng" dirty="0"/>
              <a:t>Utilité</a:t>
            </a:r>
            <a:r>
              <a:rPr lang="fr-FR" sz="2000" dirty="0"/>
              <a:t> :  Détruire un </a:t>
            </a:r>
            <a:r>
              <a:rPr lang="fr-FR" sz="2000" b="1" dirty="0"/>
              <a:t>objet</a:t>
            </a:r>
            <a:r>
              <a:rPr lang="fr-FR" sz="2000" dirty="0"/>
              <a:t> d’une classe </a:t>
            </a:r>
            <a:r>
              <a:rPr lang="fr-FR" sz="2000" b="1" dirty="0"/>
              <a:t>fille</a:t>
            </a:r>
            <a:r>
              <a:rPr lang="fr-FR" sz="2000" dirty="0"/>
              <a:t> qui est </a:t>
            </a:r>
            <a:r>
              <a:rPr lang="fr-FR" sz="2000" b="1" dirty="0">
                <a:solidFill>
                  <a:srgbClr val="FF0000"/>
                </a:solidFill>
              </a:rPr>
              <a:t>référencé</a:t>
            </a:r>
            <a:r>
              <a:rPr lang="fr-FR" sz="2000" dirty="0"/>
              <a:t> par un pointeur de la classe  </a:t>
            </a:r>
            <a:r>
              <a:rPr lang="fr-FR" sz="2000" b="1" dirty="0"/>
              <a:t>mère</a:t>
            </a:r>
            <a:r>
              <a:rPr lang="fr-FR" sz="2000" dirty="0"/>
              <a:t>.</a:t>
            </a:r>
          </a:p>
          <a:p>
            <a:pPr marL="9525" algn="just"/>
            <a:endParaRPr lang="fr-FR" sz="2000" dirty="0"/>
          </a:p>
          <a:p>
            <a:pPr marL="295275" indent="-285750" algn="just">
              <a:buBlip>
                <a:blip r:embed="rId3"/>
              </a:buBlip>
            </a:pPr>
            <a:r>
              <a:rPr lang="fr-FR" sz="2000" b="1" u="sng" dirty="0"/>
              <a:t>Conséquence</a:t>
            </a:r>
            <a:r>
              <a:rPr lang="fr-FR" sz="2000" dirty="0"/>
              <a:t> : Si le destructeur est </a:t>
            </a:r>
            <a:r>
              <a:rPr lang="fr-FR" sz="2000" b="1" dirty="0">
                <a:solidFill>
                  <a:srgbClr val="FF0000"/>
                </a:solidFill>
              </a:rPr>
              <a:t>virtuel</a:t>
            </a:r>
            <a:r>
              <a:rPr lang="fr-FR" sz="2000" dirty="0"/>
              <a:t>, il y aura exécution du destructeur de la classe </a:t>
            </a:r>
            <a:r>
              <a:rPr lang="fr-FR" sz="2000" b="1" dirty="0"/>
              <a:t>fille puis celui de la classe mère</a:t>
            </a:r>
            <a:r>
              <a:rPr lang="fr-FR" sz="2000" dirty="0"/>
              <a:t>. Sinon </a:t>
            </a:r>
            <a:r>
              <a:rPr lang="fr-FR" sz="2000" b="1" dirty="0">
                <a:solidFill>
                  <a:srgbClr val="FF0000"/>
                </a:solidFill>
              </a:rPr>
              <a:t>seul</a:t>
            </a:r>
            <a:r>
              <a:rPr lang="fr-FR" sz="2000" dirty="0"/>
              <a:t> le destructeur de la classe de </a:t>
            </a:r>
            <a:r>
              <a:rPr lang="fr-FR" sz="2000" b="1" dirty="0"/>
              <a:t>mère</a:t>
            </a:r>
            <a:r>
              <a:rPr lang="fr-FR" sz="2000" dirty="0"/>
              <a:t> est appelé.</a:t>
            </a:r>
            <a:endParaRPr lang="fr-FR" sz="2000" b="1" dirty="0">
              <a:latin typeface="Calibri Light"/>
              <a:cs typeface="Calibri Light"/>
            </a:endParaRPr>
          </a:p>
          <a:p>
            <a:pPr marL="9525"/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b="1" dirty="0">
              <a:latin typeface="Calibri Light"/>
              <a:cs typeface="Calibri Light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1866D71-CA77-46D7-B230-C874ECF60A4E}"/>
              </a:ext>
            </a:extLst>
          </p:cNvPr>
          <p:cNvSpPr txBox="1"/>
          <p:nvPr/>
        </p:nvSpPr>
        <p:spPr>
          <a:xfrm>
            <a:off x="1054251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Résolution Dynamique des liens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90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C4077-75C1-4588-AF83-60C963DEB616}"/>
              </a:ext>
            </a:extLst>
          </p:cNvPr>
          <p:cNvSpPr/>
          <p:nvPr/>
        </p:nvSpPr>
        <p:spPr>
          <a:xfrm>
            <a:off x="807071" y="2090039"/>
            <a:ext cx="1261814" cy="91374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Personne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F821-53E6-4AED-BE5B-0A790EE180FE}"/>
              </a:ext>
            </a:extLst>
          </p:cNvPr>
          <p:cNvSpPr/>
          <p:nvPr/>
        </p:nvSpPr>
        <p:spPr>
          <a:xfrm>
            <a:off x="179512" y="4773444"/>
            <a:ext cx="1152127" cy="102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Etudiant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335E8F7-1D27-4CC2-9BFF-99436E33EF9C}"/>
              </a:ext>
            </a:extLst>
          </p:cNvPr>
          <p:cNvCxnSpPr>
            <a:cxnSpLocks/>
          </p:cNvCxnSpPr>
          <p:nvPr/>
        </p:nvCxnSpPr>
        <p:spPr>
          <a:xfrm flipV="1">
            <a:off x="390033" y="3003784"/>
            <a:ext cx="682402" cy="1769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C70A5C1-76CC-4938-BB72-9EF90D9F9DAA}"/>
              </a:ext>
            </a:extLst>
          </p:cNvPr>
          <p:cNvSpPr txBox="1"/>
          <p:nvPr/>
        </p:nvSpPr>
        <p:spPr>
          <a:xfrm>
            <a:off x="916758" y="3669138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Héritage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06B7B1AE-F0A1-4019-8D3D-C15F1F42843B}"/>
              </a:ext>
            </a:extLst>
          </p:cNvPr>
          <p:cNvSpPr/>
          <p:nvPr/>
        </p:nvSpPr>
        <p:spPr>
          <a:xfrm>
            <a:off x="2093008" y="3117350"/>
            <a:ext cx="720072" cy="48492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0D810-D1DC-4EB8-8C34-C1775AB6DAD5}"/>
              </a:ext>
            </a:extLst>
          </p:cNvPr>
          <p:cNvSpPr/>
          <p:nvPr/>
        </p:nvSpPr>
        <p:spPr>
          <a:xfrm>
            <a:off x="2267744" y="1529497"/>
            <a:ext cx="65527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Si on a une </a:t>
            </a:r>
            <a:r>
              <a:rPr lang="fr-FR" sz="2000" b="1" dirty="0"/>
              <a:t>collection</a:t>
            </a:r>
            <a:r>
              <a:rPr lang="fr-FR" sz="2000" dirty="0"/>
              <a:t> contenant des objets instanciés  de plusieurs classes qui héritent de la classe </a:t>
            </a:r>
            <a:r>
              <a:rPr lang="fr-FR" sz="2000" b="1" dirty="0"/>
              <a:t>Personne</a:t>
            </a:r>
            <a:r>
              <a:rPr lang="fr-FR" sz="2000" dirty="0"/>
              <a:t>, on peut manipuler tous ces objets de la même manière car ils sont tous des objets de la même super classe.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FDA00-0D5B-48AD-86C3-5CD59A6C46CE}"/>
              </a:ext>
            </a:extLst>
          </p:cNvPr>
          <p:cNvSpPr/>
          <p:nvPr/>
        </p:nvSpPr>
        <p:spPr>
          <a:xfrm>
            <a:off x="323528" y="1451961"/>
            <a:ext cx="146315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5275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fr-FR" b="1" u="sng" dirty="0"/>
              <a:t>Exemple :</a:t>
            </a:r>
            <a:r>
              <a:rPr lang="fr-FR" b="1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F326B5-3E90-4973-85B8-52AC74AFE04D}"/>
              </a:ext>
            </a:extLst>
          </p:cNvPr>
          <p:cNvSpPr/>
          <p:nvPr/>
        </p:nvSpPr>
        <p:spPr>
          <a:xfrm>
            <a:off x="1547665" y="4766612"/>
            <a:ext cx="1224135" cy="102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Enseignant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035B33D-61AE-4610-9861-582AAD9C43E3}"/>
              </a:ext>
            </a:extLst>
          </p:cNvPr>
          <p:cNvCxnSpPr>
            <a:cxnSpLocks/>
          </p:cNvCxnSpPr>
          <p:nvPr/>
        </p:nvCxnSpPr>
        <p:spPr>
          <a:xfrm flipH="1" flipV="1">
            <a:off x="1696750" y="2996952"/>
            <a:ext cx="789173" cy="1776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B0382-5805-4E4B-890A-138D94F5EBC8}"/>
              </a:ext>
            </a:extLst>
          </p:cNvPr>
          <p:cNvSpPr/>
          <p:nvPr/>
        </p:nvSpPr>
        <p:spPr>
          <a:xfrm>
            <a:off x="2771800" y="3865965"/>
            <a:ext cx="3202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err="1"/>
              <a:t>Vector</a:t>
            </a:r>
            <a:r>
              <a:rPr lang="fr-FR" dirty="0"/>
              <a:t> &lt;</a:t>
            </a:r>
            <a:r>
              <a:rPr lang="fr-FR" b="1" dirty="0"/>
              <a:t>Personne</a:t>
            </a:r>
            <a:r>
              <a:rPr lang="fr-FR" dirty="0"/>
              <a:t>&gt; </a:t>
            </a:r>
            <a:r>
              <a:rPr lang="fr-FR" dirty="0" err="1"/>
              <a:t>TabPerso</a:t>
            </a:r>
            <a:r>
              <a:rPr lang="fr-FR" dirty="0"/>
              <a:t>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27F3E-A877-4702-B8B6-459DB7CDE5EF}"/>
              </a:ext>
            </a:extLst>
          </p:cNvPr>
          <p:cNvSpPr/>
          <p:nvPr/>
        </p:nvSpPr>
        <p:spPr>
          <a:xfrm>
            <a:off x="3351779" y="5135915"/>
            <a:ext cx="342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err="1"/>
              <a:t>Vector</a:t>
            </a:r>
            <a:r>
              <a:rPr lang="fr-FR" dirty="0"/>
              <a:t> &lt;</a:t>
            </a:r>
            <a:r>
              <a:rPr lang="fr-FR" b="1" dirty="0"/>
              <a:t>Personne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* </a:t>
            </a:r>
            <a:r>
              <a:rPr lang="fr-FR" dirty="0"/>
              <a:t>&gt; </a:t>
            </a:r>
            <a:r>
              <a:rPr lang="fr-FR" dirty="0" err="1"/>
              <a:t>TabPerso</a:t>
            </a:r>
            <a:r>
              <a:rPr lang="fr-FR" dirty="0"/>
              <a:t>;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FCF9797A-9448-4C63-BF02-4FDCE377257D}"/>
              </a:ext>
            </a:extLst>
          </p:cNvPr>
          <p:cNvSpPr txBox="1"/>
          <p:nvPr/>
        </p:nvSpPr>
        <p:spPr>
          <a:xfrm>
            <a:off x="971600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Collection d’objets polymorphes</a:t>
            </a:r>
            <a:endParaRPr sz="3300" b="1" spc="-4" dirty="0">
              <a:latin typeface="Calibri Light"/>
              <a:cs typeface="Calibri Light"/>
            </a:endParaRPr>
          </a:p>
        </p:txBody>
      </p:sp>
      <p:pic>
        <p:nvPicPr>
          <p:cNvPr id="27" name="Image 26" descr="Une image contenant signe, dessin, extérieur&#10;&#10;Description générée automatiquement">
            <a:extLst>
              <a:ext uri="{FF2B5EF4-FFF2-40B4-BE49-F238E27FC236}">
                <a16:creationId xmlns:a16="http://schemas.microsoft.com/office/drawing/2014/main" id="{FAA89EBD-C128-48E5-BAB0-40350E48D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19" y="3717032"/>
            <a:ext cx="720072" cy="72007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2518571-7F82-408F-8119-F58C3DFA59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00" y="5085184"/>
            <a:ext cx="440096" cy="440096"/>
          </a:xfrm>
          <a:prstGeom prst="rect">
            <a:avLst/>
          </a:prstGeom>
        </p:spPr>
      </p:pic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B0CFCB6E-6CF1-4E17-B4D5-F6DB88859D4A}"/>
              </a:ext>
            </a:extLst>
          </p:cNvPr>
          <p:cNvSpPr/>
          <p:nvPr/>
        </p:nvSpPr>
        <p:spPr>
          <a:xfrm>
            <a:off x="6084168" y="3438882"/>
            <a:ext cx="2952310" cy="1214254"/>
          </a:xfrm>
          <a:prstGeom prst="wedgeRectCallout">
            <a:avLst>
              <a:gd name="adj1" fmla="val -58034"/>
              <a:gd name="adj2" fmla="val -3559"/>
            </a:avLst>
          </a:prstGeom>
          <a:solidFill>
            <a:srgbClr val="FCB0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525"/>
            <a:r>
              <a:rPr lang="en-US" b="1" dirty="0" err="1">
                <a:solidFill>
                  <a:schemeClr val="tx1"/>
                </a:solidFill>
              </a:rPr>
              <a:t>TabPerso.push_back</a:t>
            </a:r>
            <a:r>
              <a:rPr lang="en-US" b="1" dirty="0">
                <a:solidFill>
                  <a:schemeClr val="tx1"/>
                </a:solidFill>
              </a:rPr>
              <a:t>(E);</a:t>
            </a:r>
          </a:p>
          <a:p>
            <a:pPr marL="9525"/>
            <a:endParaRPr lang="en-US" dirty="0">
              <a:solidFill>
                <a:schemeClr val="tx1"/>
              </a:solidFill>
            </a:endParaRPr>
          </a:p>
          <a:p>
            <a:pPr marL="9525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Résolution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statique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des liens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FF8574-4652-4AFE-943A-B045EC9F0B65}"/>
              </a:ext>
            </a:extLst>
          </p:cNvPr>
          <p:cNvSpPr/>
          <p:nvPr/>
        </p:nvSpPr>
        <p:spPr>
          <a:xfrm>
            <a:off x="323528" y="2009498"/>
            <a:ext cx="294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/>
            <a:r>
              <a:rPr lang="fr-FR" sz="2800" b="1" dirty="0"/>
              <a:t>P         </a:t>
            </a:r>
            <a:endParaRPr lang="en-US" sz="2800" b="1" dirty="0">
              <a:latin typeface="Calibri Light"/>
              <a:cs typeface="Calibri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B0301B-D53A-4FE2-8476-8E61E0C12187}"/>
              </a:ext>
            </a:extLst>
          </p:cNvPr>
          <p:cNvSpPr/>
          <p:nvPr/>
        </p:nvSpPr>
        <p:spPr>
          <a:xfrm>
            <a:off x="35496" y="4180116"/>
            <a:ext cx="294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/>
            <a:r>
              <a:rPr lang="fr-FR" sz="2800" b="1" dirty="0"/>
              <a:t>E         </a:t>
            </a:r>
            <a:endParaRPr lang="en-US" sz="2800" b="1" dirty="0">
              <a:latin typeface="Calibri Light"/>
              <a:cs typeface="Calibri Light"/>
            </a:endParaRP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7B93795F-49F7-4EE8-8B20-0A8BD970FE8D}"/>
              </a:ext>
            </a:extLst>
          </p:cNvPr>
          <p:cNvSpPr/>
          <p:nvPr/>
        </p:nvSpPr>
        <p:spPr>
          <a:xfrm>
            <a:off x="4117671" y="5787201"/>
            <a:ext cx="3423500" cy="932882"/>
          </a:xfrm>
          <a:prstGeom prst="wedgeRectCallout">
            <a:avLst>
              <a:gd name="adj1" fmla="val -31918"/>
              <a:gd name="adj2" fmla="val -8984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525"/>
            <a:r>
              <a:rPr lang="fr-FR" b="1" dirty="0" err="1">
                <a:solidFill>
                  <a:schemeClr val="tx1"/>
                </a:solidFill>
              </a:rPr>
              <a:t>TabPerso.push_back</a:t>
            </a:r>
            <a:r>
              <a:rPr lang="fr-FR" b="1" dirty="0">
                <a:solidFill>
                  <a:schemeClr val="tx1"/>
                </a:solidFill>
              </a:rPr>
              <a:t>(</a:t>
            </a:r>
            <a:r>
              <a:rPr lang="fr-FR" b="1" dirty="0">
                <a:solidFill>
                  <a:srgbClr val="FF0000"/>
                </a:solidFill>
              </a:rPr>
              <a:t>&amp;</a:t>
            </a:r>
            <a:r>
              <a:rPr lang="fr-FR" b="1" dirty="0">
                <a:solidFill>
                  <a:schemeClr val="tx1"/>
                </a:solidFill>
              </a:rPr>
              <a:t>E);</a:t>
            </a:r>
          </a:p>
          <a:p>
            <a:pPr marL="9525"/>
            <a:r>
              <a:rPr lang="fr-FR" b="1" dirty="0">
                <a:solidFill>
                  <a:schemeClr val="tx1"/>
                </a:solidFill>
              </a:rPr>
              <a:t>+ Méthode(s) </a:t>
            </a:r>
            <a:r>
              <a:rPr lang="fr-FR" b="1" dirty="0">
                <a:solidFill>
                  <a:srgbClr val="FF0000"/>
                </a:solidFill>
              </a:rPr>
              <a:t>virtuelle</a:t>
            </a:r>
            <a:r>
              <a:rPr lang="fr-FR" b="1" dirty="0">
                <a:solidFill>
                  <a:schemeClr val="tx1"/>
                </a:solidFill>
              </a:rPr>
              <a:t>(s)</a:t>
            </a:r>
            <a:endParaRPr lang="fr-FR" dirty="0">
              <a:solidFill>
                <a:schemeClr val="tx1"/>
              </a:solidFill>
            </a:endParaRPr>
          </a:p>
          <a:p>
            <a:pPr marL="9525"/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Résolution 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dynamique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des liens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9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54CD-0C58-40B5-98DC-B0B9B16F75E4}"/>
              </a:ext>
            </a:extLst>
          </p:cNvPr>
          <p:cNvSpPr/>
          <p:nvPr/>
        </p:nvSpPr>
        <p:spPr>
          <a:xfrm>
            <a:off x="0" y="2492896"/>
            <a:ext cx="90907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2000" dirty="0">
                <a:sym typeface="Wingdings" panose="05000000000000000000" pitchFamily="2" charset="2"/>
              </a:rPr>
              <a:t>M</a:t>
            </a:r>
            <a:r>
              <a:rPr lang="fr-FR" sz="2000" dirty="0"/>
              <a:t>anipulation homogène de </a:t>
            </a:r>
            <a:r>
              <a:rPr lang="fr-FR" sz="2000" b="1" dirty="0">
                <a:solidFill>
                  <a:srgbClr val="FF0000"/>
                </a:solidFill>
              </a:rPr>
              <a:t>différentes</a:t>
            </a:r>
            <a:r>
              <a:rPr lang="fr-FR" sz="2000" dirty="0"/>
              <a:t> instances d’une </a:t>
            </a:r>
            <a:r>
              <a:rPr lang="fr-FR" sz="2000" b="1" dirty="0"/>
              <a:t>hiérarchie</a:t>
            </a:r>
            <a:r>
              <a:rPr lang="fr-FR" sz="2000" dirty="0"/>
              <a:t> </a:t>
            </a:r>
            <a:r>
              <a:rPr lang="fr-FR" sz="2000" b="1" dirty="0"/>
              <a:t>commune</a:t>
            </a:r>
            <a:r>
              <a:rPr lang="fr-FR" sz="2000" dirty="0"/>
              <a:t> bien que leurs comportements sont  </a:t>
            </a:r>
            <a:r>
              <a:rPr lang="fr-FR" sz="2000" b="1" dirty="0">
                <a:solidFill>
                  <a:srgbClr val="FF0000"/>
                </a:solidFill>
              </a:rPr>
              <a:t>distincts</a:t>
            </a:r>
            <a:r>
              <a:rPr lang="fr-FR" sz="2000" dirty="0"/>
              <a:t>. </a:t>
            </a:r>
          </a:p>
          <a:p>
            <a:pPr algn="just"/>
            <a:endParaRPr lang="fr-FR" sz="2000" dirty="0"/>
          </a:p>
          <a:p>
            <a:pPr marL="285750" indent="-285750" algn="just">
              <a:buFont typeface="Wingdings" panose="05000000000000000000" pitchFamily="2" charset="2"/>
              <a:buChar char="è"/>
            </a:pP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fr-FR" sz="2000" dirty="0"/>
              <a:t>C’est l’une des utilisations les plus fréquentes du </a:t>
            </a:r>
            <a:r>
              <a:rPr lang="fr-FR" sz="2000" b="1" dirty="0">
                <a:solidFill>
                  <a:srgbClr val="FF0000"/>
                </a:solidFill>
              </a:rPr>
              <a:t>Polymorphisme</a:t>
            </a:r>
            <a:r>
              <a:rPr lang="fr-FR" sz="2000" dirty="0"/>
              <a:t>. 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392E1C1-B947-4BDE-ADE3-9DEBAB76EB4B}"/>
              </a:ext>
            </a:extLst>
          </p:cNvPr>
          <p:cNvSpPr txBox="1"/>
          <p:nvPr/>
        </p:nvSpPr>
        <p:spPr>
          <a:xfrm>
            <a:off x="971600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Collection d’objets polymorphes</a:t>
            </a:r>
            <a:endParaRPr sz="3300" b="1" spc="-4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03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47295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A retenir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97939C3-6949-4CC7-B5A4-EB5882C7A248}"/>
              </a:ext>
            </a:extLst>
          </p:cNvPr>
          <p:cNvSpPr txBox="1"/>
          <p:nvPr/>
        </p:nvSpPr>
        <p:spPr>
          <a:xfrm>
            <a:off x="82476" y="864096"/>
            <a:ext cx="8953524" cy="5733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>
              <a:lnSpc>
                <a:spcPct val="150000"/>
              </a:lnSpc>
            </a:pPr>
            <a:endParaRPr lang="fr-FR" sz="2000" b="1" u="sng" dirty="0"/>
          </a:p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Un objet polymorphe est un objet susceptible de prendre </a:t>
            </a:r>
            <a:r>
              <a:rPr lang="fr-FR" sz="2000" b="1" dirty="0"/>
              <a:t>plusieurs formes </a:t>
            </a:r>
            <a:r>
              <a:rPr lang="fr-FR" sz="2000" dirty="0"/>
              <a:t>pendant </a:t>
            </a:r>
            <a:r>
              <a:rPr lang="fr-FR" sz="2000" b="1" dirty="0">
                <a:solidFill>
                  <a:srgbClr val="FF0000"/>
                </a:solidFill>
              </a:rPr>
              <a:t>l’exécution</a:t>
            </a:r>
            <a:r>
              <a:rPr lang="fr-FR" sz="2000" dirty="0"/>
              <a:t>.</a:t>
            </a: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/>
              <a:t>La notion de </a:t>
            </a:r>
            <a:r>
              <a:rPr lang="fr-FR" sz="2000" b="1" dirty="0"/>
              <a:t>polymorphisme</a:t>
            </a:r>
            <a:r>
              <a:rPr lang="fr-FR" sz="2000" dirty="0"/>
              <a:t> n’a de sens que dans un contexte </a:t>
            </a:r>
            <a:r>
              <a:rPr lang="fr-FR" sz="2000" b="1" dirty="0">
                <a:solidFill>
                  <a:srgbClr val="FF0000"/>
                </a:solidFill>
              </a:rPr>
              <a:t>d’héritage</a:t>
            </a:r>
            <a:r>
              <a:rPr lang="fr-FR" sz="2000" dirty="0"/>
              <a:t>.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/>
              <a:t>Une classe fille hérite les attributs, les méthodes et le </a:t>
            </a:r>
            <a:r>
              <a:rPr lang="fr-FR" sz="2000" b="1" dirty="0">
                <a:solidFill>
                  <a:srgbClr val="FF0000"/>
                </a:solidFill>
              </a:rPr>
              <a:t>type</a:t>
            </a:r>
            <a:r>
              <a:rPr lang="fr-FR" sz="2000" dirty="0"/>
              <a:t> de sa classe mère.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/>
              <a:t>Une méthode </a:t>
            </a:r>
            <a:r>
              <a:rPr lang="fr-FR" sz="2000" b="1" dirty="0">
                <a:solidFill>
                  <a:srgbClr val="FF0000"/>
                </a:solidFill>
              </a:rPr>
              <a:t>virtuelle</a:t>
            </a:r>
            <a:r>
              <a:rPr lang="fr-FR" sz="2000" dirty="0"/>
              <a:t> est une méthode qui sera </a:t>
            </a:r>
            <a:r>
              <a:rPr lang="fr-FR" sz="2000" b="1" dirty="0">
                <a:solidFill>
                  <a:srgbClr val="FF0000"/>
                </a:solidFill>
              </a:rPr>
              <a:t>redéfinie</a:t>
            </a:r>
            <a:r>
              <a:rPr lang="fr-FR" sz="2000" dirty="0"/>
              <a:t> par une ou plusieurs classes filles. (</a:t>
            </a:r>
            <a:r>
              <a:rPr lang="fr-FR" sz="2000" dirty="0" err="1"/>
              <a:t>expl</a:t>
            </a:r>
            <a:r>
              <a:rPr lang="fr-FR" sz="2000" dirty="0"/>
              <a:t>: la méthode afficher() et le destructeur)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/>
              <a:t>Résolution dynamique des liens : </a:t>
            </a:r>
            <a:r>
              <a:rPr lang="fr-FR" sz="2000" b="1" dirty="0">
                <a:solidFill>
                  <a:srgbClr val="FF0000"/>
                </a:solidFill>
              </a:rPr>
              <a:t>Référence</a:t>
            </a:r>
            <a:r>
              <a:rPr lang="fr-FR" sz="2000" dirty="0"/>
              <a:t> + </a:t>
            </a:r>
            <a:r>
              <a:rPr lang="fr-FR" sz="2000" b="1" dirty="0"/>
              <a:t>Méthode </a:t>
            </a:r>
            <a:r>
              <a:rPr lang="fr-FR" sz="2000" b="1" dirty="0">
                <a:solidFill>
                  <a:srgbClr val="FF0000"/>
                </a:solidFill>
              </a:rPr>
              <a:t>virtuelle</a:t>
            </a:r>
            <a:r>
              <a:rPr lang="fr-FR" sz="2000" dirty="0"/>
              <a:t>.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>
                <a:sym typeface="Wingdings" panose="05000000000000000000" pitchFamily="2" charset="2"/>
              </a:rPr>
              <a:t>Une collection d’objets polymorphes permet de ma</a:t>
            </a:r>
            <a:r>
              <a:rPr lang="fr-FR" sz="2000" dirty="0"/>
              <a:t>nipuler </a:t>
            </a:r>
            <a:r>
              <a:rPr lang="fr-FR" sz="2000" b="1" dirty="0">
                <a:solidFill>
                  <a:srgbClr val="FF0000"/>
                </a:solidFill>
              </a:rPr>
              <a:t>différentes</a:t>
            </a:r>
            <a:r>
              <a:rPr lang="fr-FR" sz="2000" dirty="0"/>
              <a:t> instances d’une </a:t>
            </a:r>
            <a:r>
              <a:rPr lang="fr-FR" sz="2000" b="1" dirty="0"/>
              <a:t>hiérarchie</a:t>
            </a:r>
            <a:r>
              <a:rPr lang="fr-FR" sz="2000" dirty="0"/>
              <a:t> </a:t>
            </a:r>
            <a:r>
              <a:rPr lang="fr-FR" sz="2000" b="1" dirty="0"/>
              <a:t>commune</a:t>
            </a:r>
            <a:r>
              <a:rPr lang="fr-FR" sz="2000" dirty="0"/>
              <a:t> de la même façon. 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r>
              <a:rPr lang="fr-FR" sz="2000" dirty="0"/>
              <a:t>Une classe abstraite est une classe qui a au moins une méthode </a:t>
            </a:r>
            <a:r>
              <a:rPr lang="fr-FR" sz="2000" b="1" dirty="0">
                <a:solidFill>
                  <a:srgbClr val="FF0000"/>
                </a:solidFill>
              </a:rPr>
              <a:t>virtuelle pure</a:t>
            </a:r>
            <a:r>
              <a:rPr lang="fr-FR" sz="2000" dirty="0"/>
              <a:t>. </a:t>
            </a: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dirty="0"/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Font typeface="Wingdings" panose="05000000000000000000" pitchFamily="2" charset="2"/>
              <a:buChar char="Ø"/>
            </a:pP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2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Bibliographie &amp; </a:t>
            </a:r>
            <a:r>
              <a:rPr lang="fr-FR" sz="3300" b="1" spc="-4" dirty="0" err="1">
                <a:latin typeface="Calibri Light"/>
                <a:cs typeface="Calibri Light"/>
              </a:rPr>
              <a:t>Netographie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3D7-58D0-46C7-80C8-4AE42FE9F6AE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20E19E-8E6A-44A1-B0BD-3F405DE1345F}"/>
              </a:ext>
            </a:extLst>
          </p:cNvPr>
          <p:cNvSpPr txBox="1"/>
          <p:nvPr/>
        </p:nvSpPr>
        <p:spPr>
          <a:xfrm>
            <a:off x="1475656" y="2401594"/>
            <a:ext cx="7920880" cy="15121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275" indent="-285750">
              <a:buBlip>
                <a:blip r:embed="rId3"/>
              </a:buBlip>
            </a:pPr>
            <a:r>
              <a:rPr lang="fr-FR" b="1" dirty="0">
                <a:latin typeface="Calibri Light"/>
                <a:cs typeface="Calibri Light"/>
              </a:rPr>
              <a:t>Cours de C/C++, Christian </a:t>
            </a:r>
            <a:r>
              <a:rPr lang="fr-FR" b="1" dirty="0" err="1">
                <a:latin typeface="Calibri Light"/>
                <a:cs typeface="Calibri Light"/>
              </a:rPr>
              <a:t>Casteyde</a:t>
            </a:r>
            <a:r>
              <a:rPr lang="fr-FR" b="1" dirty="0">
                <a:latin typeface="Calibri Light"/>
                <a:cs typeface="Calibri Light"/>
              </a:rPr>
              <a:t>.</a:t>
            </a: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967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C459-8F21-4A26-B412-82856FBFAA8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E20AFC5-62D0-4CB7-AE78-D5578EA3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0"/>
            <a:ext cx="9129712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65D7474A-C967-4E23-AFC7-CA68F5BECA79}"/>
              </a:ext>
            </a:extLst>
          </p:cNvPr>
          <p:cNvSpPr txBox="1"/>
          <p:nvPr/>
        </p:nvSpPr>
        <p:spPr>
          <a:xfrm>
            <a:off x="899592" y="2813653"/>
            <a:ext cx="7128792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lang="fr-FR" sz="6600" b="1" spc="-4" dirty="0">
                <a:latin typeface="Calibri Light"/>
                <a:cs typeface="Calibri Light"/>
              </a:rPr>
              <a:t>TD 6</a:t>
            </a:r>
            <a:endParaRPr sz="66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71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Plan du chapitre   </a:t>
            </a:r>
            <a:endParaRPr sz="3300" b="1" dirty="0">
              <a:latin typeface="Calibri Light"/>
              <a:cs typeface="Calibri Light"/>
            </a:endParaRPr>
          </a:p>
        </p:txBody>
      </p:sp>
      <p:graphicFrame>
        <p:nvGraphicFramePr>
          <p:cNvPr id="6" name="Espace réservé du contenu 10">
            <a:extLst>
              <a:ext uri="{FF2B5EF4-FFF2-40B4-BE49-F238E27FC236}">
                <a16:creationId xmlns:a16="http://schemas.microsoft.com/office/drawing/2014/main" id="{6B70ECC2-AC7A-4E9F-9401-42DBC3F2A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12598"/>
              </p:ext>
            </p:extLst>
          </p:nvPr>
        </p:nvGraphicFramePr>
        <p:xfrm>
          <a:off x="944141" y="1595939"/>
          <a:ext cx="7255718" cy="463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434F0B-12C6-49BA-9090-DE02CCB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9B27-220D-4140-831F-60CE943233C6}" type="datetime1">
              <a:rPr lang="fr-FR" smtClean="0"/>
              <a:pPr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265C6E-204F-4E04-90D2-2589A7B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4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8B767A7D-86CE-423B-9471-CAEF63C57C7B}" type="datetime1">
              <a:rPr lang="fr-FR" smtClean="0"/>
              <a:pPr algn="just"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194EA0E9-6AA5-4C72-ADD8-CBD3FCBC5038}" type="slidenum">
              <a:rPr lang="fr-FR" smtClean="0"/>
              <a:pPr algn="just"/>
              <a:t>3</a:t>
            </a:fld>
            <a:endParaRPr lang="fr-FR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97939C3-6949-4CC7-B5A4-EB5882C7A248}"/>
              </a:ext>
            </a:extLst>
          </p:cNvPr>
          <p:cNvSpPr txBox="1"/>
          <p:nvPr/>
        </p:nvSpPr>
        <p:spPr>
          <a:xfrm>
            <a:off x="82972" y="1556792"/>
            <a:ext cx="1680716" cy="5760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275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fr-FR" sz="2000" b="1" u="sng" dirty="0"/>
              <a:t>Définitions:</a:t>
            </a:r>
          </a:p>
          <a:p>
            <a:pPr marL="9525" algn="just">
              <a:lnSpc>
                <a:spcPct val="150000"/>
              </a:lnSpc>
            </a:pPr>
            <a:endParaRPr lang="fr-FR" sz="2000" b="1" u="sng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6FC00-7998-4CE4-A05C-06294416357A}"/>
              </a:ext>
            </a:extLst>
          </p:cNvPr>
          <p:cNvSpPr/>
          <p:nvPr/>
        </p:nvSpPr>
        <p:spPr>
          <a:xfrm>
            <a:off x="20320" y="2348880"/>
            <a:ext cx="912368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Le mot </a:t>
            </a:r>
            <a:r>
              <a:rPr lang="fr-FR" sz="2000" b="1" dirty="0">
                <a:solidFill>
                  <a:srgbClr val="FF0000"/>
                </a:solidFill>
              </a:rPr>
              <a:t>polymorphisme</a:t>
            </a:r>
            <a:r>
              <a:rPr lang="fr-FR" sz="2000" dirty="0"/>
              <a:t> viens du Grec et décrit ce qui peut prendre </a:t>
            </a:r>
            <a:r>
              <a:rPr lang="fr-FR" sz="2000" b="1" dirty="0">
                <a:solidFill>
                  <a:srgbClr val="FF0000"/>
                </a:solidFill>
              </a:rPr>
              <a:t>plusieurs</a:t>
            </a:r>
            <a:r>
              <a:rPr lang="fr-FR" sz="2000" b="1" dirty="0"/>
              <a:t> formes</a:t>
            </a:r>
            <a:r>
              <a:rPr lang="fr-FR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CBA9C-018F-493F-A971-EBF45F092E76}"/>
              </a:ext>
            </a:extLst>
          </p:cNvPr>
          <p:cNvSpPr/>
          <p:nvPr/>
        </p:nvSpPr>
        <p:spPr>
          <a:xfrm>
            <a:off x="0" y="3690794"/>
            <a:ext cx="91440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En informatique c’est un </a:t>
            </a:r>
            <a:r>
              <a:rPr lang="fr-FR" sz="2000" b="1" dirty="0">
                <a:solidFill>
                  <a:srgbClr val="FF0000"/>
                </a:solidFill>
              </a:rPr>
              <a:t>concept orienté objet </a:t>
            </a:r>
            <a:r>
              <a:rPr lang="fr-FR" sz="2000" dirty="0"/>
              <a:t>qui permet au programmeur de manipuler </a:t>
            </a:r>
            <a:r>
              <a:rPr lang="fr-FR" sz="2000" b="1" dirty="0"/>
              <a:t>différentes</a:t>
            </a:r>
            <a:r>
              <a:rPr lang="fr-FR" sz="2000" dirty="0"/>
              <a:t> formes d'une </a:t>
            </a:r>
            <a:r>
              <a:rPr lang="fr-FR" sz="2000" b="1" dirty="0"/>
              <a:t>même</a:t>
            </a:r>
            <a:r>
              <a:rPr lang="fr-FR" sz="2000" dirty="0"/>
              <a:t> classe d’une façon </a:t>
            </a:r>
            <a:r>
              <a:rPr lang="fr-FR" sz="2000" b="1" dirty="0"/>
              <a:t>unique</a:t>
            </a:r>
            <a:r>
              <a:rPr lang="fr-FR" sz="20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AB3C0-3840-4613-A7DF-4ACA7AB3D3C6}"/>
              </a:ext>
            </a:extLst>
          </p:cNvPr>
          <p:cNvSpPr/>
          <p:nvPr/>
        </p:nvSpPr>
        <p:spPr>
          <a:xfrm>
            <a:off x="0" y="5027093"/>
            <a:ext cx="91440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Donc, il permet de faire une </a:t>
            </a:r>
            <a:r>
              <a:rPr lang="fr-FR" sz="2000" b="1" dirty="0">
                <a:solidFill>
                  <a:srgbClr val="FF0000"/>
                </a:solidFill>
              </a:rPr>
              <a:t>abstraction</a:t>
            </a:r>
            <a:r>
              <a:rPr lang="fr-FR" sz="2000" dirty="0"/>
              <a:t> des </a:t>
            </a:r>
            <a:r>
              <a:rPr lang="fr-FR" sz="2000" b="1" dirty="0"/>
              <a:t>détails</a:t>
            </a:r>
            <a:r>
              <a:rPr lang="fr-FR" sz="2000" dirty="0"/>
              <a:t> relatives aux classes </a:t>
            </a:r>
            <a:r>
              <a:rPr lang="fr-FR" sz="2000" b="1" dirty="0"/>
              <a:t>dérivées</a:t>
            </a:r>
            <a:r>
              <a:rPr lang="fr-FR" sz="2000" dirty="0"/>
              <a:t> d’une classe </a:t>
            </a:r>
            <a:r>
              <a:rPr lang="fr-FR" sz="2000" b="1" dirty="0"/>
              <a:t>mère</a:t>
            </a:r>
            <a:r>
              <a:rPr lang="fr-FR" sz="2000" dirty="0"/>
              <a:t>.</a:t>
            </a:r>
            <a:endParaRPr lang="fr-FR" sz="2000" b="1" dirty="0">
              <a:latin typeface="Calibri Light"/>
              <a:cs typeface="Calibri Ligh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EF3D8F4-BF7F-4434-8CDF-275CEDAB7782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Introduction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4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Introduction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22" y="341403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C4077-75C1-4588-AF83-60C963DEB616}"/>
              </a:ext>
            </a:extLst>
          </p:cNvPr>
          <p:cNvSpPr/>
          <p:nvPr/>
        </p:nvSpPr>
        <p:spPr>
          <a:xfrm>
            <a:off x="429866" y="2348880"/>
            <a:ext cx="2016224" cy="1296144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Classe Personne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F821-53E6-4AED-BE5B-0A790EE180FE}"/>
              </a:ext>
            </a:extLst>
          </p:cNvPr>
          <p:cNvSpPr/>
          <p:nvPr/>
        </p:nvSpPr>
        <p:spPr>
          <a:xfrm>
            <a:off x="429866" y="4593605"/>
            <a:ext cx="2016224" cy="129614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Classe Etudiant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335E8F7-1D27-4CC2-9BFF-99436E33EF9C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37978" y="3645024"/>
            <a:ext cx="0" cy="9485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C70A5C1-76CC-4938-BB72-9EF90D9F9DAA}"/>
              </a:ext>
            </a:extLst>
          </p:cNvPr>
          <p:cNvSpPr txBox="1"/>
          <p:nvPr/>
        </p:nvSpPr>
        <p:spPr>
          <a:xfrm>
            <a:off x="395536" y="3934648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Héritage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6529B-59E7-4654-AB43-B597108C2AA5}"/>
              </a:ext>
            </a:extLst>
          </p:cNvPr>
          <p:cNvSpPr/>
          <p:nvPr/>
        </p:nvSpPr>
        <p:spPr>
          <a:xfrm>
            <a:off x="3277550" y="4357553"/>
            <a:ext cx="5688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2000" b="1" dirty="0"/>
              <a:t>E </a:t>
            </a:r>
            <a:r>
              <a:rPr lang="fr-FR" sz="2000" dirty="0"/>
              <a:t>peut être manipulé soit comme :</a:t>
            </a:r>
          </a:p>
          <a:p>
            <a:pPr algn="just"/>
            <a:r>
              <a:rPr lang="fr-FR" sz="2000" dirty="0"/>
              <a:t>            </a:t>
            </a:r>
          </a:p>
          <a:p>
            <a:pPr marL="630238" indent="90488" algn="just">
              <a:buFont typeface="Wingdings" panose="05000000000000000000" pitchFamily="2" charset="2"/>
              <a:buChar char="ü"/>
            </a:pPr>
            <a:r>
              <a:rPr lang="fr-FR" sz="2000" dirty="0"/>
              <a:t> Un objet de la classe </a:t>
            </a:r>
            <a:r>
              <a:rPr lang="fr-FR" sz="2000" b="1" dirty="0"/>
              <a:t>Etudiant.</a:t>
            </a:r>
          </a:p>
          <a:p>
            <a:pPr marL="630238" indent="90488" algn="just">
              <a:buFont typeface="Wingdings" panose="05000000000000000000" pitchFamily="2" charset="2"/>
              <a:buChar char="ü"/>
            </a:pPr>
            <a:r>
              <a:rPr lang="fr-FR" sz="2000" b="1" dirty="0"/>
              <a:t> </a:t>
            </a:r>
            <a:r>
              <a:rPr lang="fr-FR" sz="2000" dirty="0"/>
              <a:t>Un objet de la classe </a:t>
            </a:r>
            <a:r>
              <a:rPr lang="fr-FR" sz="2000" b="1" dirty="0"/>
              <a:t>Personne.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494F48-3A8E-470D-977F-DD1A538BBB70}"/>
              </a:ext>
            </a:extLst>
          </p:cNvPr>
          <p:cNvSpPr txBox="1"/>
          <p:nvPr/>
        </p:nvSpPr>
        <p:spPr>
          <a:xfrm>
            <a:off x="3253678" y="363577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Etudiant E;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FDA00-0D5B-48AD-86C3-5CD59A6C46CE}"/>
              </a:ext>
            </a:extLst>
          </p:cNvPr>
          <p:cNvSpPr/>
          <p:nvPr/>
        </p:nvSpPr>
        <p:spPr>
          <a:xfrm>
            <a:off x="323528" y="1451961"/>
            <a:ext cx="146315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5275" indent="-285750" algn="just">
              <a:lnSpc>
                <a:spcPct val="150000"/>
              </a:lnSpc>
              <a:buBlip>
                <a:blip r:embed="rId3"/>
              </a:buBlip>
            </a:pPr>
            <a:r>
              <a:rPr lang="fr-FR" b="1" u="sng" dirty="0"/>
              <a:t>Exemple :</a:t>
            </a:r>
            <a:r>
              <a:rPr lang="fr-FR" b="1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F77AB-71C6-4ABD-9C2F-B294E7B51E55}"/>
              </a:ext>
            </a:extLst>
          </p:cNvPr>
          <p:cNvSpPr/>
          <p:nvPr/>
        </p:nvSpPr>
        <p:spPr>
          <a:xfrm>
            <a:off x="3203850" y="2289066"/>
            <a:ext cx="5688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sz="2000" dirty="0"/>
              <a:t>La classe </a:t>
            </a:r>
            <a:r>
              <a:rPr lang="fr-FR" sz="2000" b="1" dirty="0"/>
              <a:t>Etudiant </a:t>
            </a:r>
            <a:r>
              <a:rPr lang="fr-FR" sz="2000" dirty="0"/>
              <a:t>hérite de la classe </a:t>
            </a:r>
            <a:r>
              <a:rPr lang="fr-FR" sz="2000" b="1" dirty="0"/>
              <a:t>Personne</a:t>
            </a:r>
            <a:r>
              <a:rPr lang="fr-FR" sz="2000" dirty="0"/>
              <a:t>   </a:t>
            </a:r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b="1" dirty="0">
                <a:sym typeface="Wingdings" panose="05000000000000000000" pitchFamily="2" charset="2"/>
              </a:rPr>
              <a:t>Etudiant</a:t>
            </a:r>
            <a:r>
              <a:rPr lang="fr-FR" sz="2000" dirty="0">
                <a:sym typeface="Wingdings" panose="05000000000000000000" pitchFamily="2" charset="2"/>
              </a:rPr>
              <a:t> est une </a:t>
            </a:r>
            <a:r>
              <a:rPr lang="fr-F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forme</a:t>
            </a:r>
            <a:r>
              <a:rPr lang="fr-FR" sz="2000" dirty="0">
                <a:sym typeface="Wingdings" panose="05000000000000000000" pitchFamily="2" charset="2"/>
              </a:rPr>
              <a:t> de </a:t>
            </a:r>
            <a:r>
              <a:rPr lang="fr-FR" sz="2000" b="1" dirty="0">
                <a:sym typeface="Wingdings" panose="05000000000000000000" pitchFamily="2" charset="2"/>
              </a:rPr>
              <a:t>Personne.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243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982243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Héritage de type</a:t>
            </a:r>
            <a:endParaRPr sz="3300" b="1" spc="-4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5794" y="6356359"/>
            <a:ext cx="2057400" cy="365125"/>
          </a:xfrm>
        </p:spPr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F551EBE-DE5D-4A21-952E-E79122800B55}"/>
              </a:ext>
            </a:extLst>
          </p:cNvPr>
          <p:cNvSpPr txBox="1"/>
          <p:nvPr/>
        </p:nvSpPr>
        <p:spPr>
          <a:xfrm>
            <a:off x="60028" y="1498402"/>
            <a:ext cx="1316955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r>
              <a:rPr lang="fr-FR" sz="2000" b="1" dirty="0"/>
              <a:t>Personne P;</a:t>
            </a:r>
          </a:p>
          <a:p>
            <a:pPr marL="9525" algn="just"/>
            <a:r>
              <a:rPr lang="fr-FR" sz="2000" b="1" dirty="0"/>
              <a:t>Etudiant E;          </a:t>
            </a:r>
            <a:endParaRPr lang="en-US" sz="2000" b="1" dirty="0">
              <a:latin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8017C-A08B-46AD-AA6B-8FEADE99F034}"/>
              </a:ext>
            </a:extLst>
          </p:cNvPr>
          <p:cNvSpPr/>
          <p:nvPr/>
        </p:nvSpPr>
        <p:spPr>
          <a:xfrm>
            <a:off x="-36512" y="2336403"/>
            <a:ext cx="1032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/>
            <a:r>
              <a:rPr lang="fr-FR" sz="2000" b="1" dirty="0"/>
              <a:t>P = E;     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C39F6-D9E0-4585-BF2A-889EDE7F996B}"/>
              </a:ext>
            </a:extLst>
          </p:cNvPr>
          <p:cNvSpPr/>
          <p:nvPr/>
        </p:nvSpPr>
        <p:spPr>
          <a:xfrm>
            <a:off x="7812360" y="1369710"/>
            <a:ext cx="1152127" cy="195987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Personne</a:t>
            </a:r>
          </a:p>
          <a:p>
            <a:pPr algn="ctr"/>
            <a:endParaRPr lang="fr-FR" b="1" dirty="0"/>
          </a:p>
          <a:p>
            <a:r>
              <a:rPr lang="fr-FR" b="1" dirty="0"/>
              <a:t># CIN</a:t>
            </a:r>
          </a:p>
          <a:p>
            <a:r>
              <a:rPr lang="fr-FR" b="1" dirty="0"/>
              <a:t># nom</a:t>
            </a:r>
          </a:p>
          <a:p>
            <a:r>
              <a:rPr lang="fr-FR" b="1" dirty="0"/>
              <a:t># </a:t>
            </a:r>
            <a:r>
              <a:rPr lang="fr-FR" b="1" dirty="0" err="1"/>
              <a:t>prenom</a:t>
            </a:r>
            <a:endParaRPr lang="fr-FR" b="1" dirty="0"/>
          </a:p>
          <a:p>
            <a:endParaRPr lang="fr-FR" b="1" dirty="0"/>
          </a:p>
          <a:p>
            <a:pPr algn="ctr"/>
            <a:endParaRPr lang="fr-FR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2B6DA-0E55-493A-A7CE-32127EFEC7DE}"/>
              </a:ext>
            </a:extLst>
          </p:cNvPr>
          <p:cNvSpPr/>
          <p:nvPr/>
        </p:nvSpPr>
        <p:spPr>
          <a:xfrm>
            <a:off x="7765162" y="4365104"/>
            <a:ext cx="1271334" cy="18002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Etudiant</a:t>
            </a:r>
          </a:p>
          <a:p>
            <a:pPr algn="ctr"/>
            <a:endParaRPr lang="fr-FR" b="1" dirty="0"/>
          </a:p>
          <a:p>
            <a:r>
              <a:rPr lang="fr-FR" b="1" dirty="0"/>
              <a:t>- classe</a:t>
            </a:r>
          </a:p>
          <a:p>
            <a:r>
              <a:rPr lang="fr-FR" b="1" dirty="0"/>
              <a:t>- moyenne</a:t>
            </a:r>
          </a:p>
          <a:p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3C98220-AAB1-492D-BDBA-16CF4112D60F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8388424" y="3329588"/>
            <a:ext cx="12405" cy="1035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2511C0D-FB9F-4843-A5E9-E6C9DF621917}"/>
              </a:ext>
            </a:extLst>
          </p:cNvPr>
          <p:cNvSpPr txBox="1"/>
          <p:nvPr/>
        </p:nvSpPr>
        <p:spPr>
          <a:xfrm>
            <a:off x="7884369" y="3635732"/>
            <a:ext cx="115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Héritage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9A5049-007C-47C9-BC97-B2E1841ED81F}"/>
              </a:ext>
            </a:extLst>
          </p:cNvPr>
          <p:cNvCxnSpPr>
            <a:cxnSpLocks/>
          </p:cNvCxnSpPr>
          <p:nvPr/>
        </p:nvCxnSpPr>
        <p:spPr>
          <a:xfrm>
            <a:off x="7812360" y="1772816"/>
            <a:ext cx="11521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0F91551-9311-42BC-8424-A05793B52CD8}"/>
              </a:ext>
            </a:extLst>
          </p:cNvPr>
          <p:cNvCxnSpPr>
            <a:cxnSpLocks/>
          </p:cNvCxnSpPr>
          <p:nvPr/>
        </p:nvCxnSpPr>
        <p:spPr>
          <a:xfrm>
            <a:off x="7765162" y="4755733"/>
            <a:ext cx="1271334" cy="0"/>
          </a:xfrm>
          <a:prstGeom prst="line">
            <a:avLst/>
          </a:prstGeom>
          <a:ln w="38100">
            <a:solidFill>
              <a:srgbClr val="63B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DB3C565-D3E8-46C2-B207-49549C5D26A4}"/>
              </a:ext>
            </a:extLst>
          </p:cNvPr>
          <p:cNvCxnSpPr>
            <a:cxnSpLocks/>
          </p:cNvCxnSpPr>
          <p:nvPr/>
        </p:nvCxnSpPr>
        <p:spPr>
          <a:xfrm>
            <a:off x="7812360" y="2924944"/>
            <a:ext cx="11521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B74A81-6804-4747-BD67-A83B6936AA2F}"/>
              </a:ext>
            </a:extLst>
          </p:cNvPr>
          <p:cNvCxnSpPr>
            <a:cxnSpLocks/>
          </p:cNvCxnSpPr>
          <p:nvPr/>
        </p:nvCxnSpPr>
        <p:spPr>
          <a:xfrm>
            <a:off x="7765162" y="5733256"/>
            <a:ext cx="1271334" cy="0"/>
          </a:xfrm>
          <a:prstGeom prst="line">
            <a:avLst/>
          </a:prstGeom>
          <a:ln w="38100">
            <a:solidFill>
              <a:srgbClr val="63B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1896862-D741-4CEB-BA8A-2A8664928ED3}"/>
              </a:ext>
            </a:extLst>
          </p:cNvPr>
          <p:cNvSpPr/>
          <p:nvPr/>
        </p:nvSpPr>
        <p:spPr>
          <a:xfrm>
            <a:off x="1619672" y="1550734"/>
            <a:ext cx="6048672" cy="949151"/>
          </a:xfrm>
          <a:prstGeom prst="wedgeRectCallout">
            <a:avLst>
              <a:gd name="adj1" fmla="val -53792"/>
              <a:gd name="adj2" fmla="val 3038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just"/>
            <a:endParaRPr lang="fr-FR" b="1" dirty="0">
              <a:solidFill>
                <a:sysClr val="windowText" lastClr="000000"/>
              </a:solidFill>
            </a:endParaRPr>
          </a:p>
          <a:p>
            <a:pPr marL="9525" algn="just"/>
            <a:r>
              <a:rPr lang="fr-FR" b="1" dirty="0">
                <a:solidFill>
                  <a:sysClr val="windowText" lastClr="000000"/>
                </a:solidFill>
              </a:rPr>
              <a:t>Correct, mais seule la partie « </a:t>
            </a:r>
            <a:r>
              <a:rPr lang="fr-FR" b="1" dirty="0">
                <a:solidFill>
                  <a:srgbClr val="FF0000"/>
                </a:solidFill>
              </a:rPr>
              <a:t>Personne</a:t>
            </a:r>
            <a:r>
              <a:rPr lang="fr-FR" b="1" dirty="0">
                <a:solidFill>
                  <a:sysClr val="windowText" lastClr="000000"/>
                </a:solidFill>
              </a:rPr>
              <a:t> » de </a:t>
            </a:r>
            <a:r>
              <a:rPr lang="fr-FR" b="1" dirty="0">
                <a:solidFill>
                  <a:srgbClr val="FF0000"/>
                </a:solidFill>
              </a:rPr>
              <a:t>E</a:t>
            </a:r>
            <a:r>
              <a:rPr lang="fr-FR" b="1" dirty="0">
                <a:solidFill>
                  <a:sysClr val="windowText" lastClr="000000"/>
                </a:solidFill>
              </a:rPr>
              <a:t> fait l'objet de l'affectation :</a:t>
            </a:r>
            <a:r>
              <a:rPr lang="fr-F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les attributs CIN, nom et </a:t>
            </a:r>
            <a:r>
              <a:rPr lang="fr-FR" b="1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prenom</a:t>
            </a:r>
            <a:r>
              <a:rPr lang="fr-F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pPr marL="9525" algn="just"/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 Perte d’information (attributs classe et moyenne)</a:t>
            </a:r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ACE500-6C3A-46DB-92DE-69D6F42A126C}"/>
              </a:ext>
            </a:extLst>
          </p:cNvPr>
          <p:cNvSpPr/>
          <p:nvPr/>
        </p:nvSpPr>
        <p:spPr>
          <a:xfrm>
            <a:off x="-43040" y="2932350"/>
            <a:ext cx="1039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/>
            <a:r>
              <a:rPr lang="fr-FR" sz="2000" b="1" dirty="0"/>
              <a:t>E = P;    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68ADED18-664B-49BB-98B8-F7B5603695F3}"/>
              </a:ext>
            </a:extLst>
          </p:cNvPr>
          <p:cNvSpPr/>
          <p:nvPr/>
        </p:nvSpPr>
        <p:spPr>
          <a:xfrm>
            <a:off x="1475656" y="2913189"/>
            <a:ext cx="5853783" cy="587819"/>
          </a:xfrm>
          <a:prstGeom prst="wedgeRectCallout">
            <a:avLst>
              <a:gd name="adj1" fmla="val -62304"/>
              <a:gd name="adj2" fmla="val 6602"/>
            </a:avLst>
          </a:prstGeom>
          <a:solidFill>
            <a:srgbClr val="FCB0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just"/>
            <a:r>
              <a:rPr lang="fr-FR" b="1" dirty="0">
                <a:solidFill>
                  <a:schemeClr val="tx1"/>
                </a:solidFill>
              </a:rPr>
              <a:t>Incorrect, une Personne n'est pas forcément un Etudiant. </a:t>
            </a:r>
          </a:p>
          <a:p>
            <a:pPr marL="9525" algn="just"/>
            <a:r>
              <a:rPr lang="fr-FR" b="1" dirty="0">
                <a:solidFill>
                  <a:schemeClr val="tx1"/>
                </a:solidFill>
              </a:rPr>
              <a:t>Les attributs classe et moyenne resteront sans affectation !!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Image 34" descr="Une image contenant signe, dessin, extérieur&#10;&#10;Description générée automatiquement">
            <a:extLst>
              <a:ext uri="{FF2B5EF4-FFF2-40B4-BE49-F238E27FC236}">
                <a16:creationId xmlns:a16="http://schemas.microsoft.com/office/drawing/2014/main" id="{03645D1D-28A0-4F59-83D3-B6FEBD79FA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432048" cy="4320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61074B8-FE31-47E9-809B-B78D1973F158}"/>
              </a:ext>
            </a:extLst>
          </p:cNvPr>
          <p:cNvSpPr/>
          <p:nvPr/>
        </p:nvSpPr>
        <p:spPr>
          <a:xfrm>
            <a:off x="-36512" y="3901223"/>
            <a:ext cx="291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algn="just"/>
            <a:r>
              <a:rPr lang="fr-FR" sz="2000" b="1" dirty="0"/>
              <a:t>Personne* </a:t>
            </a:r>
            <a:r>
              <a:rPr lang="fr-FR" sz="2000" b="1" dirty="0" err="1"/>
              <a:t>ptrPerso</a:t>
            </a:r>
            <a:r>
              <a:rPr lang="fr-FR" sz="2000" b="1" dirty="0"/>
              <a:t> = &amp;P;</a:t>
            </a:r>
            <a:endParaRPr lang="fr-FR" sz="2000" b="1" dirty="0">
              <a:solidFill>
                <a:srgbClr val="00B050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BFF4CD92-D58A-40F3-8B52-040E52C0D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76" y="3822411"/>
            <a:ext cx="440096" cy="44009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EC449F-0A24-4287-8F86-E19060A2F001}"/>
              </a:ext>
            </a:extLst>
          </p:cNvPr>
          <p:cNvSpPr/>
          <p:nvPr/>
        </p:nvSpPr>
        <p:spPr>
          <a:xfrm>
            <a:off x="415093" y="4402094"/>
            <a:ext cx="183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algn="just"/>
            <a:r>
              <a:rPr lang="fr-FR" sz="2000" b="1" dirty="0" err="1"/>
              <a:t>ptrPerso</a:t>
            </a:r>
            <a:r>
              <a:rPr lang="fr-FR" sz="2000" b="1" dirty="0"/>
              <a:t> = &amp;E;  </a:t>
            </a:r>
            <a:endParaRPr lang="fr-FR" sz="2000" b="1" dirty="0">
              <a:solidFill>
                <a:srgbClr val="00B050"/>
              </a:solidFill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F6BD1E7-2360-4521-9E01-E2C44B3F1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76" y="4429064"/>
            <a:ext cx="440096" cy="44009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84C2FA5-A0D7-4971-99B7-2C0FFC9AE96D}"/>
              </a:ext>
            </a:extLst>
          </p:cNvPr>
          <p:cNvSpPr/>
          <p:nvPr/>
        </p:nvSpPr>
        <p:spPr>
          <a:xfrm>
            <a:off x="-43844" y="5662433"/>
            <a:ext cx="2743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algn="just"/>
            <a:r>
              <a:rPr lang="fr-FR" sz="2000" b="1" dirty="0"/>
              <a:t>Etudiant* </a:t>
            </a:r>
            <a:r>
              <a:rPr lang="fr-FR" sz="2000" b="1" dirty="0" err="1"/>
              <a:t>ptrEtd</a:t>
            </a:r>
            <a:r>
              <a:rPr lang="fr-FR" sz="2000" b="1" dirty="0"/>
              <a:t> = &amp;P;</a:t>
            </a:r>
            <a:r>
              <a:rPr lang="fr-FR" sz="2000" dirty="0"/>
              <a:t>   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1FEEF15F-EA59-41C0-92DC-CD98FEDFC3A6}"/>
              </a:ext>
            </a:extLst>
          </p:cNvPr>
          <p:cNvSpPr/>
          <p:nvPr/>
        </p:nvSpPr>
        <p:spPr>
          <a:xfrm>
            <a:off x="2771800" y="5229200"/>
            <a:ext cx="4843905" cy="1133877"/>
          </a:xfrm>
          <a:prstGeom prst="wedgeRectCallout">
            <a:avLst>
              <a:gd name="adj1" fmla="val -58634"/>
              <a:gd name="adj2" fmla="val -5541"/>
            </a:avLst>
          </a:prstGeom>
          <a:solidFill>
            <a:srgbClr val="FCB0A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just"/>
            <a:r>
              <a:rPr lang="fr-FR" b="1" dirty="0" err="1">
                <a:solidFill>
                  <a:schemeClr val="tx1"/>
                </a:solidFill>
              </a:rPr>
              <a:t>ptrEtd</a:t>
            </a:r>
            <a:r>
              <a:rPr lang="fr-FR" b="1" dirty="0">
                <a:solidFill>
                  <a:schemeClr val="tx1"/>
                </a:solidFill>
              </a:rPr>
              <a:t> doit contenir l’adresse d’un objet de la classe Etudiant.</a:t>
            </a:r>
          </a:p>
          <a:p>
            <a:pPr marL="9525" algn="just"/>
            <a:r>
              <a:rPr lang="fr-FR" b="1" dirty="0">
                <a:solidFill>
                  <a:schemeClr val="tx1"/>
                </a:solidFill>
              </a:rPr>
              <a:t>P est un objet de la classe Personne et n'est pas, donc, forcément un Etudiant. </a:t>
            </a:r>
          </a:p>
        </p:txBody>
      </p:sp>
      <p:pic>
        <p:nvPicPr>
          <p:cNvPr id="48" name="Image 47" descr="Une image contenant signe, dessin, extérieur&#10;&#10;Description générée automatiquement">
            <a:extLst>
              <a:ext uri="{FF2B5EF4-FFF2-40B4-BE49-F238E27FC236}">
                <a16:creationId xmlns:a16="http://schemas.microsoft.com/office/drawing/2014/main" id="{4F653DCB-DBC7-4CF3-A17D-9F38FF4B7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2" y="5442806"/>
            <a:ext cx="953930" cy="886620"/>
          </a:xfrm>
          <a:prstGeom prst="rect">
            <a:avLst/>
          </a:prstGeom>
        </p:spPr>
      </p:pic>
      <p:pic>
        <p:nvPicPr>
          <p:cNvPr id="51" name="Image 50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B10F9580-2F3C-447C-8E98-C8607ABDA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2" y="2107353"/>
            <a:ext cx="599728" cy="5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3" grpId="0" animBg="1"/>
      <p:bldP spid="36" grpId="0"/>
      <p:bldP spid="44" grpId="0"/>
      <p:bldP spid="46" grpId="0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07604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200" b="1" spc="-4" dirty="0">
                <a:latin typeface="Calibri Light"/>
                <a:cs typeface="Calibri Light"/>
              </a:rPr>
              <a:t>Résolution Statique des liens</a:t>
            </a:r>
            <a:endParaRPr sz="32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45E2BA-CAAC-4115-A12A-C92D8145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8" y="1282690"/>
            <a:ext cx="4380544" cy="3684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68DA80-1CA0-4AE7-9B97-37898CD0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256760"/>
            <a:ext cx="4185957" cy="3684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BDB0AB-A60E-4E3E-AE75-CEBB89FAD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359779"/>
            <a:ext cx="4353126" cy="1607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EE8065-497F-4DF1-8894-59CB43892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2986893"/>
            <a:ext cx="4185957" cy="1980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477DD07-DF65-4E3C-BC85-D3A2ACBCF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6" y="4370397"/>
            <a:ext cx="5904656" cy="2409825"/>
          </a:xfrm>
          <a:prstGeom prst="rect">
            <a:avLst/>
          </a:prstGeom>
        </p:spPr>
      </p:pic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6EFCC6EF-5978-432D-BD6C-432533A5920F}"/>
              </a:ext>
            </a:extLst>
          </p:cNvPr>
          <p:cNvSpPr/>
          <p:nvPr/>
        </p:nvSpPr>
        <p:spPr>
          <a:xfrm>
            <a:off x="3240502" y="3293787"/>
            <a:ext cx="3084400" cy="1219147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alibri Light"/>
                <a:cs typeface="Calibri Light"/>
              </a:rPr>
              <a:t>Laquelle des deux méthodes « afficher() » sera appelée lors de l’exécution ?</a:t>
            </a:r>
            <a:endParaRPr lang="en-US" dirty="0"/>
          </a:p>
        </p:txBody>
      </p:sp>
      <p:sp>
        <p:nvSpPr>
          <p:cNvPr id="24" name="Légende : flèche vers la gauche 23">
            <a:extLst>
              <a:ext uri="{FF2B5EF4-FFF2-40B4-BE49-F238E27FC236}">
                <a16:creationId xmlns:a16="http://schemas.microsoft.com/office/drawing/2014/main" id="{84EC243D-31CC-4279-A931-CC5A1DC784DC}"/>
              </a:ext>
            </a:extLst>
          </p:cNvPr>
          <p:cNvSpPr/>
          <p:nvPr/>
        </p:nvSpPr>
        <p:spPr>
          <a:xfrm>
            <a:off x="2939609" y="1548089"/>
            <a:ext cx="3084401" cy="1345102"/>
          </a:xfrm>
          <a:prstGeom prst="leftArrowCallout">
            <a:avLst/>
          </a:prstGeom>
          <a:solidFill>
            <a:srgbClr val="FCB0A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alibri Light"/>
                <a:cs typeface="Calibri Light"/>
              </a:rPr>
              <a:t>En C++, par défaut, il y a une résolution </a:t>
            </a:r>
            <a:r>
              <a:rPr lang="fr-FR" b="1" dirty="0">
                <a:solidFill>
                  <a:srgbClr val="FF0000"/>
                </a:solidFill>
                <a:latin typeface="Calibri Light"/>
                <a:cs typeface="Calibri Light"/>
              </a:rPr>
              <a:t>statique</a:t>
            </a:r>
            <a:r>
              <a:rPr lang="fr-FR" b="1" dirty="0">
                <a:latin typeface="Calibri Light"/>
                <a:cs typeface="Calibri Light"/>
              </a:rPr>
              <a:t> des liens</a:t>
            </a:r>
          </a:p>
          <a:p>
            <a:pPr algn="ctr"/>
            <a:endParaRPr lang="en-US" dirty="0"/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12564524-E78D-41F2-8205-D4209ECB30E3}"/>
              </a:ext>
            </a:extLst>
          </p:cNvPr>
          <p:cNvSpPr/>
          <p:nvPr/>
        </p:nvSpPr>
        <p:spPr>
          <a:xfrm rot="16200000">
            <a:off x="1938243" y="2277252"/>
            <a:ext cx="999855" cy="986865"/>
          </a:xfrm>
          <a:prstGeom prst="lef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48504A9-FD35-45E5-95F4-E13C1CAB193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0082" t="3886" r="42932" b="-3886"/>
          <a:stretch/>
        </p:blipFill>
        <p:spPr>
          <a:xfrm>
            <a:off x="4951080" y="4573860"/>
            <a:ext cx="401340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97939C3-6949-4CC7-B5A4-EB5882C7A248}"/>
              </a:ext>
            </a:extLst>
          </p:cNvPr>
          <p:cNvSpPr txBox="1"/>
          <p:nvPr/>
        </p:nvSpPr>
        <p:spPr>
          <a:xfrm>
            <a:off x="82476" y="1628800"/>
            <a:ext cx="8953524" cy="144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275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Le </a:t>
            </a:r>
            <a:r>
              <a:rPr lang="fr-FR" sz="2000" b="1" dirty="0">
                <a:solidFill>
                  <a:srgbClr val="FF0000"/>
                </a:solidFill>
              </a:rPr>
              <a:t>polymorphisme</a:t>
            </a:r>
            <a:r>
              <a:rPr lang="fr-FR" sz="2000" dirty="0"/>
              <a:t> représente la capacité du système à choisir </a:t>
            </a:r>
            <a:r>
              <a:rPr lang="fr-FR" sz="2000" b="1" dirty="0">
                <a:solidFill>
                  <a:srgbClr val="FF0000"/>
                </a:solidFill>
              </a:rPr>
              <a:t>dynamiquement</a:t>
            </a:r>
            <a:r>
              <a:rPr lang="fr-FR" sz="2000" dirty="0"/>
              <a:t> la méthode qui correspond au </a:t>
            </a:r>
            <a:r>
              <a:rPr lang="fr-FR" sz="2000" b="1" dirty="0"/>
              <a:t>type</a:t>
            </a:r>
            <a:r>
              <a:rPr lang="fr-FR" sz="2000" dirty="0"/>
              <a:t> de </a:t>
            </a:r>
            <a:r>
              <a:rPr lang="fr-FR" sz="2000" b="1" dirty="0">
                <a:solidFill>
                  <a:srgbClr val="FF0000"/>
                </a:solidFill>
              </a:rPr>
              <a:t>l’objet</a:t>
            </a:r>
            <a:r>
              <a:rPr lang="fr-FR" sz="2000" dirty="0"/>
              <a:t> en cours de manipulation.</a:t>
            </a:r>
            <a:endParaRPr lang="fr-FR" sz="2000" b="1" dirty="0">
              <a:solidFill>
                <a:srgbClr val="0070C0"/>
              </a:solidFill>
            </a:endParaRPr>
          </a:p>
          <a:p>
            <a:pPr marL="9525" algn="just">
              <a:lnSpc>
                <a:spcPct val="150000"/>
              </a:lnSpc>
            </a:pPr>
            <a:r>
              <a:rPr lang="fr-FR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 L</a:t>
            </a:r>
            <a:r>
              <a:rPr lang="fr-FR" sz="2000" b="1" dirty="0">
                <a:solidFill>
                  <a:srgbClr val="0070C0"/>
                </a:solidFill>
              </a:rPr>
              <a:t>a résolution dynamique des liens</a:t>
            </a:r>
          </a:p>
          <a:p>
            <a:pPr marL="9525" algn="just"/>
            <a:endParaRPr lang="fr-FR" sz="2000" b="1" dirty="0">
              <a:latin typeface="Calibri Light"/>
              <a:cs typeface="Calibri Ligh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A2B97E-5DDA-4807-86C0-561F386A23B2}"/>
              </a:ext>
            </a:extLst>
          </p:cNvPr>
          <p:cNvSpPr txBox="1"/>
          <p:nvPr/>
        </p:nvSpPr>
        <p:spPr>
          <a:xfrm>
            <a:off x="1054251" y="69269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Résolution Statique des liens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779C916-801E-4E38-8079-AD50650F9821}"/>
              </a:ext>
            </a:extLst>
          </p:cNvPr>
          <p:cNvSpPr txBox="1"/>
          <p:nvPr/>
        </p:nvSpPr>
        <p:spPr>
          <a:xfrm>
            <a:off x="35496" y="3068960"/>
            <a:ext cx="9036000" cy="180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sz="2000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Si on désire que la méthode appelée sera celle de la classe </a:t>
            </a:r>
            <a:r>
              <a:rPr lang="fr-F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Etudiant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, il faut autoriser la résolution </a:t>
            </a:r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dynamique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des liens !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algn="just"/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spc="-4" dirty="0">
                <a:latin typeface="Calibri" panose="020F0502020204030204" pitchFamily="34" charset="0"/>
                <a:cs typeface="Calibri" panose="020F0502020204030204" pitchFamily="34" charset="0"/>
              </a:rPr>
              <a:t>Le choix de la méthode à exécuter sera selon le type </a:t>
            </a:r>
            <a:r>
              <a:rPr lang="fr-FR" sz="2000" b="1" spc="-4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réel</a:t>
            </a:r>
            <a:r>
              <a:rPr lang="fr-FR" sz="2000" spc="-4" dirty="0">
                <a:latin typeface="Calibri" panose="020F0502020204030204" pitchFamily="34" charset="0"/>
                <a:cs typeface="Calibri" panose="020F0502020204030204" pitchFamily="34" charset="0"/>
              </a:rPr>
              <a:t> de l’objet manipulé.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sz="2000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algn="just"/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5275" indent="-285750" algn="just">
              <a:buBlip>
                <a:blip r:embed="rId3"/>
              </a:buBlip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FFA8B-314D-4B01-AD43-F01553FBBD65}"/>
              </a:ext>
            </a:extLst>
          </p:cNvPr>
          <p:cNvSpPr/>
          <p:nvPr/>
        </p:nvSpPr>
        <p:spPr>
          <a:xfrm>
            <a:off x="-36512" y="5458653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buBlip>
                <a:blip r:embed="rId3"/>
              </a:buBlip>
            </a:pPr>
            <a:r>
              <a:rPr lang="fr-FR" sz="2000" spc="-4" dirty="0">
                <a:latin typeface="Calibri" panose="020F0502020204030204" pitchFamily="34" charset="0"/>
                <a:cs typeface="Calibri" panose="020F0502020204030204" pitchFamily="34" charset="0"/>
              </a:rPr>
              <a:t>2 conditions nécessaires : </a:t>
            </a:r>
            <a:r>
              <a:rPr lang="fr-FR" sz="2000" spc="-4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Références +    Méthodes Virtuelles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622BAC-D34F-434C-9C7E-8A8716376C95}"/>
              </a:ext>
            </a:extLst>
          </p:cNvPr>
          <p:cNvSpPr/>
          <p:nvPr/>
        </p:nvSpPr>
        <p:spPr>
          <a:xfrm>
            <a:off x="4427984" y="5366757"/>
            <a:ext cx="2376264" cy="582524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675A5F-144D-4140-8C19-4930851A6171}"/>
              </a:ext>
            </a:extLst>
          </p:cNvPr>
          <p:cNvSpPr txBox="1"/>
          <p:nvPr/>
        </p:nvSpPr>
        <p:spPr>
          <a:xfrm>
            <a:off x="6804248" y="519726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3BD09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2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306160" y="1459186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2400" b="1" u="sng" spc="-4" dirty="0">
                <a:latin typeface="Calibri Light"/>
                <a:cs typeface="Calibri Light"/>
              </a:rPr>
              <a:t>1- Méthodes Virtuelles:</a:t>
            </a:r>
            <a:endParaRPr sz="2400" b="1" u="sng" spc="-4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F551EBE-DE5D-4A21-952E-E79122800B55}"/>
              </a:ext>
            </a:extLst>
          </p:cNvPr>
          <p:cNvSpPr txBox="1"/>
          <p:nvPr/>
        </p:nvSpPr>
        <p:spPr>
          <a:xfrm>
            <a:off x="323528" y="2060848"/>
            <a:ext cx="8568952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b="1" spc="-4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Une méthode </a:t>
            </a:r>
            <a:r>
              <a:rPr lang="fr-FR" sz="2000" b="1" dirty="0"/>
              <a:t>virtuelle</a:t>
            </a:r>
            <a:r>
              <a:rPr lang="fr-FR" sz="2000" dirty="0"/>
              <a:t> est une méthode qui peut être redéfini dans une classe fille.</a:t>
            </a:r>
          </a:p>
          <a:p>
            <a:pPr marL="9525" algn="just"/>
            <a:endParaRPr lang="fr-FR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endParaRPr b="1" dirty="0">
              <a:latin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85C485-6D2A-4960-A0DC-00C13356F287}"/>
              </a:ext>
            </a:extLst>
          </p:cNvPr>
          <p:cNvSpPr/>
          <p:nvPr/>
        </p:nvSpPr>
        <p:spPr>
          <a:xfrm>
            <a:off x="251520" y="2917393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Toute </a:t>
            </a:r>
            <a:r>
              <a:rPr lang="fr-FR" sz="2000" b="1" dirty="0">
                <a:solidFill>
                  <a:srgbClr val="FF0000"/>
                </a:solidFill>
              </a:rPr>
              <a:t>redéfinition</a:t>
            </a:r>
            <a:r>
              <a:rPr lang="fr-FR" sz="2000" dirty="0"/>
              <a:t> d’une méthode virtuelle dans une sous classe sera automatiquement </a:t>
            </a:r>
            <a:r>
              <a:rPr lang="fr-FR" sz="2000" b="1" dirty="0">
                <a:solidFill>
                  <a:srgbClr val="FF0000"/>
                </a:solidFill>
              </a:rPr>
              <a:t>virtuelle</a:t>
            </a:r>
            <a:r>
              <a:rPr lang="fr-FR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6EB0D-709A-4DDB-843E-921055A7DC2B}"/>
              </a:ext>
            </a:extLst>
          </p:cNvPr>
          <p:cNvSpPr/>
          <p:nvPr/>
        </p:nvSpPr>
        <p:spPr>
          <a:xfrm>
            <a:off x="257348" y="3861048"/>
            <a:ext cx="8707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/>
            <a:r>
              <a:rPr lang="fr-FR" sz="2000" dirty="0">
                <a:sym typeface="Wingdings" panose="05000000000000000000" pitchFamily="2" charset="2"/>
              </a:rPr>
              <a:t> Ce n’est pas obligatoire d’écrire le mot clé « </a:t>
            </a:r>
            <a:r>
              <a:rPr lang="fr-FR" sz="2000" b="1" dirty="0" err="1"/>
              <a:t>virtual</a:t>
            </a:r>
            <a:r>
              <a:rPr lang="fr-FR" sz="2000" dirty="0"/>
              <a:t> » aux niveaux des classes dérivées.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D520F-DE66-4064-8AA4-884685B8A2CC}"/>
              </a:ext>
            </a:extLst>
          </p:cNvPr>
          <p:cNvSpPr/>
          <p:nvPr/>
        </p:nvSpPr>
        <p:spPr>
          <a:xfrm>
            <a:off x="231542" y="4365104"/>
            <a:ext cx="9127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indent="-285750" algn="just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b="1" dirty="0" err="1">
                <a:solidFill>
                  <a:srgbClr val="FF0000"/>
                </a:solidFill>
              </a:rPr>
              <a:t>virtual</a:t>
            </a:r>
            <a:r>
              <a:rPr lang="fr-FR" sz="2000" dirty="0"/>
              <a:t> Type </a:t>
            </a:r>
            <a:r>
              <a:rPr lang="fr-FR" sz="2000" dirty="0" err="1"/>
              <a:t>nom_fonction</a:t>
            </a:r>
            <a:r>
              <a:rPr lang="fr-FR" sz="2000" dirty="0"/>
              <a:t> (arguments) [</a:t>
            </a:r>
            <a:r>
              <a:rPr lang="fr-FR" sz="2000" dirty="0" err="1"/>
              <a:t>const</a:t>
            </a:r>
            <a:r>
              <a:rPr lang="fr-FR" sz="2000" dirty="0"/>
              <a:t>] ;</a:t>
            </a:r>
          </a:p>
          <a:p>
            <a:pPr marL="295275" indent="-285750" algn="just">
              <a:buBlip>
                <a:blip r:embed="rId3"/>
              </a:buBlip>
            </a:pPr>
            <a:endParaRPr lang="fr-FR" sz="2000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r>
              <a:rPr lang="fr-FR" sz="2000" dirty="0"/>
              <a:t>Exemple :                                   class A </a:t>
            </a:r>
          </a:p>
          <a:p>
            <a:pPr marL="9525" algn="just"/>
            <a:r>
              <a:rPr lang="fr-FR" sz="2000" dirty="0"/>
              <a:t>                                                         {</a:t>
            </a:r>
          </a:p>
          <a:p>
            <a:pPr marL="9525" algn="just"/>
            <a:r>
              <a:rPr lang="fr-FR" sz="2000" dirty="0"/>
              <a:t>                                                           </a:t>
            </a:r>
            <a:r>
              <a:rPr lang="fr-FR" sz="2000" b="1" dirty="0" err="1">
                <a:solidFill>
                  <a:srgbClr val="FF0000"/>
                </a:solidFill>
              </a:rPr>
              <a:t>virtual</a:t>
            </a:r>
            <a:r>
              <a:rPr lang="fr-FR" sz="2000" dirty="0"/>
              <a:t> </a:t>
            </a:r>
            <a:r>
              <a:rPr lang="fr-FR" sz="2000" dirty="0" err="1"/>
              <a:t>void</a:t>
            </a:r>
            <a:r>
              <a:rPr lang="fr-FR" sz="2000" dirty="0"/>
              <a:t> afficher() </a:t>
            </a:r>
            <a:r>
              <a:rPr lang="fr-FR" sz="2000" b="1" dirty="0" err="1"/>
              <a:t>const</a:t>
            </a:r>
            <a:r>
              <a:rPr lang="fr-FR" sz="2000" dirty="0"/>
              <a:t> { cout &lt;&lt; ’A’ &lt;&lt; </a:t>
            </a:r>
            <a:r>
              <a:rPr lang="fr-FR" sz="2000" dirty="0" err="1"/>
              <a:t>endl</a:t>
            </a:r>
            <a:r>
              <a:rPr lang="fr-FR" sz="2000" dirty="0"/>
              <a:t>; } </a:t>
            </a:r>
          </a:p>
          <a:p>
            <a:pPr marL="9525" algn="just"/>
            <a:r>
              <a:rPr lang="fr-FR" sz="2000" dirty="0"/>
              <a:t>                                                          };</a:t>
            </a:r>
            <a:endParaRPr lang="fr-FR" sz="2000" b="1" dirty="0">
              <a:latin typeface="Calibri Light"/>
              <a:cs typeface="Calibri Light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974AA099-1682-4930-A230-8FE819DE72DE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Méthodes virtuelles et virtuelles pures</a:t>
            </a:r>
            <a:endParaRPr sz="33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6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4EAF990A-F94C-4CE8-95BB-C58F802E4195}"/>
              </a:ext>
            </a:extLst>
          </p:cNvPr>
          <p:cNvSpPr txBox="1"/>
          <p:nvPr/>
        </p:nvSpPr>
        <p:spPr>
          <a:xfrm>
            <a:off x="1043608" y="764704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3300" b="1" spc="-4" dirty="0">
                <a:latin typeface="Calibri Light"/>
                <a:cs typeface="Calibri Light"/>
              </a:rPr>
              <a:t>Méthodes virtuelles et virtuelles pures</a:t>
            </a:r>
            <a:endParaRPr sz="3300" b="1" dirty="0">
              <a:latin typeface="Calibri Light"/>
              <a:cs typeface="Calibri Ligh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FB46F-D668-4D79-8A7B-E9850F02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7A7D-86CE-423B-9471-CAEF63C57C7B}" type="datetime1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F3DDEA-D56A-4879-8A52-A275A9A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2BB0E25-3AE1-465C-9958-D2960BF6B128}"/>
              </a:ext>
            </a:extLst>
          </p:cNvPr>
          <p:cNvSpPr txBox="1"/>
          <p:nvPr/>
        </p:nvSpPr>
        <p:spPr>
          <a:xfrm>
            <a:off x="107504" y="3405213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b="1" dirty="0">
              <a:latin typeface="Calibri Light"/>
              <a:cs typeface="Calibri Ligh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ABE1BE-1EA1-45C4-91B8-E3AE0623A8C0}"/>
              </a:ext>
            </a:extLst>
          </p:cNvPr>
          <p:cNvSpPr txBox="1"/>
          <p:nvPr/>
        </p:nvSpPr>
        <p:spPr>
          <a:xfrm>
            <a:off x="82972" y="4156472"/>
            <a:ext cx="9289032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endParaRPr lang="fr-FR" b="1" dirty="0">
              <a:latin typeface="Calibri Light"/>
              <a:cs typeface="Calibri Ligh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4B4626F-DBA6-434B-98C1-1C650DDB4BF2}"/>
              </a:ext>
            </a:extLst>
          </p:cNvPr>
          <p:cNvSpPr txBox="1"/>
          <p:nvPr/>
        </p:nvSpPr>
        <p:spPr>
          <a:xfrm>
            <a:off x="323528" y="2408411"/>
            <a:ext cx="8568952" cy="28927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just"/>
            <a:endParaRPr lang="fr-FR" dirty="0"/>
          </a:p>
          <a:p>
            <a:pPr marL="295275" indent="-285750" algn="just">
              <a:buBlip>
                <a:blip r:embed="rId3"/>
              </a:buBlip>
            </a:pPr>
            <a:r>
              <a:rPr lang="fr-FR" dirty="0"/>
              <a:t>Une méthode est dite </a:t>
            </a:r>
            <a:r>
              <a:rPr lang="fr-FR" b="1" dirty="0"/>
              <a:t>virtuelle pure</a:t>
            </a:r>
            <a:r>
              <a:rPr lang="fr-FR" dirty="0"/>
              <a:t>, ou </a:t>
            </a:r>
            <a:r>
              <a:rPr lang="fr-FR" b="1" dirty="0"/>
              <a:t>abstraite</a:t>
            </a:r>
            <a:r>
              <a:rPr lang="fr-FR" dirty="0"/>
              <a:t>, si elle n’a pas de « corps ».</a:t>
            </a:r>
          </a:p>
          <a:p>
            <a:pPr marL="9525" algn="just"/>
            <a:endParaRPr lang="fr-FR" dirty="0"/>
          </a:p>
          <a:p>
            <a:pPr marL="295275" indent="-285750" algn="just">
              <a:buBlip>
                <a:blip r:embed="rId3"/>
              </a:buBlip>
            </a:pPr>
            <a:r>
              <a:rPr lang="fr-FR" b="1" dirty="0"/>
              <a:t>Exemple</a:t>
            </a:r>
            <a:r>
              <a:rPr lang="fr-FR" dirty="0"/>
              <a:t>: La méthode </a:t>
            </a:r>
            <a:r>
              <a:rPr lang="fr-FR" b="1" dirty="0"/>
              <a:t>surface () </a:t>
            </a:r>
            <a:r>
              <a:rPr lang="fr-FR" dirty="0"/>
              <a:t>dans une Classe </a:t>
            </a:r>
            <a:r>
              <a:rPr lang="fr-FR" b="1" dirty="0" err="1"/>
              <a:t>FormeGeo</a:t>
            </a:r>
            <a:r>
              <a:rPr lang="fr-FR" dirty="0"/>
              <a:t>.</a:t>
            </a:r>
          </a:p>
          <a:p>
            <a:pPr marL="295275" indent="-285750" algn="just">
              <a:buBlip>
                <a:blip r:embed="rId3"/>
              </a:buBlip>
            </a:pPr>
            <a:endParaRPr lang="fr-FR" dirty="0"/>
          </a:p>
          <a:p>
            <a:pPr marL="295275" indent="-285750" algn="just">
              <a:buBlip>
                <a:blip r:embed="rId3"/>
              </a:buBlip>
            </a:pPr>
            <a:r>
              <a:rPr lang="fr-FR" dirty="0"/>
              <a:t>On connais la surface d’un cercle, un rectangle, un triangle mais on ne peut pas définir la surface d’une forme géométrique en </a:t>
            </a:r>
            <a:r>
              <a:rPr lang="fr-FR" b="1" dirty="0"/>
              <a:t>générale</a:t>
            </a:r>
            <a:r>
              <a:rPr lang="fr-FR" dirty="0"/>
              <a:t>. </a:t>
            </a:r>
          </a:p>
          <a:p>
            <a:pPr marL="9525" algn="just"/>
            <a:endParaRPr lang="fr-FR" dirty="0">
              <a:sym typeface="Wingdings" panose="05000000000000000000" pitchFamily="2" charset="2"/>
            </a:endParaRPr>
          </a:p>
          <a:p>
            <a:pPr marL="9525" algn="just"/>
            <a:r>
              <a:rPr lang="fr-FR" dirty="0">
                <a:sym typeface="Wingdings" panose="05000000000000000000" pitchFamily="2" charset="2"/>
              </a:rPr>
              <a:t>      la méthode </a:t>
            </a:r>
            <a:r>
              <a:rPr lang="fr-FR" b="1" dirty="0">
                <a:sym typeface="Wingdings" panose="05000000000000000000" pitchFamily="2" charset="2"/>
              </a:rPr>
              <a:t>surface () </a:t>
            </a:r>
            <a:r>
              <a:rPr lang="fr-FR" dirty="0">
                <a:sym typeface="Wingdings" panose="05000000000000000000" pitchFamily="2" charset="2"/>
              </a:rPr>
              <a:t>est une méthode </a:t>
            </a:r>
            <a:r>
              <a:rPr lang="fr-FR" b="1" dirty="0">
                <a:sym typeface="Wingdings" panose="05000000000000000000" pitchFamily="2" charset="2"/>
              </a:rPr>
              <a:t>abstraite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marL="9525" algn="just"/>
            <a:endParaRPr lang="fr-FR" dirty="0"/>
          </a:p>
          <a:p>
            <a:pPr marL="295275" indent="-285750" algn="just">
              <a:buBlip>
                <a:blip r:embed="rId3"/>
              </a:buBlip>
            </a:pPr>
            <a:endParaRPr lang="fr-FR" dirty="0"/>
          </a:p>
          <a:p>
            <a:pPr marL="295275" indent="-285750" algn="just">
              <a:buBlip>
                <a:blip r:embed="rId3"/>
              </a:buBlip>
            </a:pPr>
            <a:r>
              <a:rPr lang="fr-FR" b="1" dirty="0" err="1">
                <a:solidFill>
                  <a:srgbClr val="FF0000"/>
                </a:solidFill>
              </a:rPr>
              <a:t>virtual</a:t>
            </a:r>
            <a:r>
              <a:rPr lang="fr-FR" b="1" dirty="0"/>
              <a:t>   </a:t>
            </a:r>
            <a:r>
              <a:rPr lang="fr-FR" b="1" dirty="0" err="1"/>
              <a:t>TypeDeRetour</a:t>
            </a:r>
            <a:r>
              <a:rPr lang="fr-FR" b="1" dirty="0"/>
              <a:t>   </a:t>
            </a:r>
            <a:r>
              <a:rPr lang="fr-FR" b="1" dirty="0" err="1"/>
              <a:t>nomMethode</a:t>
            </a:r>
            <a:r>
              <a:rPr lang="fr-FR" b="1" dirty="0"/>
              <a:t>   (types et liste d’arguments) </a:t>
            </a:r>
            <a:r>
              <a:rPr lang="fr-FR" sz="3200" b="1" dirty="0">
                <a:solidFill>
                  <a:srgbClr val="FF0000"/>
                </a:solidFill>
              </a:rPr>
              <a:t>= 0</a:t>
            </a:r>
            <a:r>
              <a:rPr lang="fr-FR" b="1" dirty="0">
                <a:solidFill>
                  <a:srgbClr val="FF0000"/>
                </a:solidFill>
              </a:rPr>
              <a:t> ;</a:t>
            </a:r>
            <a:r>
              <a:rPr lang="fr-FR" b="1" dirty="0"/>
              <a:t> </a:t>
            </a:r>
          </a:p>
          <a:p>
            <a:pPr marL="295275" indent="-285750" algn="just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 algn="just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lang="fr-FR" b="1" dirty="0">
              <a:latin typeface="Calibri Light"/>
              <a:cs typeface="Calibri Light"/>
            </a:endParaRPr>
          </a:p>
          <a:p>
            <a:pPr marL="295275" indent="-285750">
              <a:buBlip>
                <a:blip r:embed="rId3"/>
              </a:buBlip>
            </a:pPr>
            <a:endParaRPr b="1" dirty="0">
              <a:latin typeface="Calibri Light"/>
              <a:cs typeface="Calibri Ligh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256DCEC-09A9-49E0-94FA-3B6DAB82CB17}"/>
              </a:ext>
            </a:extLst>
          </p:cNvPr>
          <p:cNvSpPr txBox="1"/>
          <p:nvPr/>
        </p:nvSpPr>
        <p:spPr>
          <a:xfrm>
            <a:off x="306160" y="1700808"/>
            <a:ext cx="7550197" cy="70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fr-FR" sz="2400" b="1" u="sng" spc="-4" dirty="0">
                <a:latin typeface="Calibri Light"/>
                <a:cs typeface="Calibri Light"/>
              </a:rPr>
              <a:t>2- Méthodes Virtuelles pures:</a:t>
            </a:r>
            <a:endParaRPr sz="2400" b="1" u="sng" spc="-4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7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A789860A38744A513AC8FEA6F982D" ma:contentTypeVersion="0" ma:contentTypeDescription="Crée un document." ma:contentTypeScope="" ma:versionID="f97ab130ceeffae33d259c8238202c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a092d5861ec23932436bc3fff3b44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94AA62-E989-4814-8EC5-B6D53DCF9CC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9B56EC-E18B-4F71-A0B0-CF1D192E7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62E218-8D09-4000-8A42-5B72F78436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1066</Words>
  <Application>Microsoft Office PowerPoint</Application>
  <PresentationFormat>Affichage à l'écran (4:3)</PresentationFormat>
  <Paragraphs>253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Aparajita</vt:lpstr>
      <vt:lpstr>Arial</vt:lpstr>
      <vt:lpstr>Calibri</vt:lpstr>
      <vt:lpstr>Calibri Light</vt:lpstr>
      <vt:lpstr>Times New Roman</vt:lpstr>
      <vt:lpstr>Wingdings</vt:lpstr>
      <vt:lpstr>Thème Office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</dc:creator>
  <cp:lastModifiedBy>soumaya argoubi</cp:lastModifiedBy>
  <cp:revision>360</cp:revision>
  <dcterms:created xsi:type="dcterms:W3CDTF">2017-09-09T12:22:35Z</dcterms:created>
  <dcterms:modified xsi:type="dcterms:W3CDTF">2021-04-06T10:46:07Z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0x01010013BA789860A38744A513AC8FEA6F982D</vt:lpwstr>
  </property>
</Properties>
</file>