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embeddedFontLst>
    <p:embeddedFont>
      <p:font typeface="Aharoni" panose="02010803020104030203" pitchFamily="2" charset="-79"/>
      <p:bold r:id="rId13"/>
    </p:embeddedFont>
    <p:embeddedFont>
      <p:font typeface="Aparajita" panose="020206030504050203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Quintessential" panose="020B060402020202020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J//MXMBV5S8iaLb3xC1KEAs0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61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4511d0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cb4511d0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>
            <a:spLocks noGrp="1"/>
          </p:cNvSpPr>
          <p:nvPr>
            <p:ph type="pic" idx="2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0" y="1703668"/>
            <a:ext cx="12003741" cy="243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:   Programmation Orientée Objet  C++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exceptions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001313" y="3681814"/>
            <a:ext cx="8136904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818" b="1" i="0" u="none" strike="noStrike" cap="non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637" b="1" i="0" u="none" strike="noStrike" cap="non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</a:t>
            </a:r>
            <a:endParaRPr sz="12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Times New Roman"/>
              <a:buNone/>
            </a:pPr>
            <a:r>
              <a:rPr lang="fr-FR" sz="134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41"/>
              <a:buFont typeface="Calibri"/>
              <a:buNone/>
            </a:pPr>
            <a:endParaRPr sz="1341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Imen Ben Mansour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sz="1341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341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:2021-2022 </a:t>
            </a:r>
            <a:endParaRPr sz="1341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10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0" name="Google Shape;175;p31">
            <a:extLst>
              <a:ext uri="{FF2B5EF4-FFF2-40B4-BE49-F238E27FC236}">
                <a16:creationId xmlns:a16="http://schemas.microsoft.com/office/drawing/2014/main" id="{04F47F98-FFB3-4835-96E5-66F6457F850A}"/>
              </a:ext>
            </a:extLst>
          </p:cNvPr>
          <p:cNvSpPr txBox="1">
            <a:spLocks/>
          </p:cNvSpPr>
          <p:nvPr/>
        </p:nvSpPr>
        <p:spPr>
          <a:xfrm>
            <a:off x="462643" y="381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fr-FR" dirty="0"/>
              <a:t>      </a:t>
            </a:r>
            <a:r>
              <a:rPr lang="fr-FR" sz="4000" b="1" dirty="0">
                <a:latin typeface="Georgia"/>
                <a:ea typeface="Georgia"/>
                <a:cs typeface="Georgia"/>
                <a:sym typeface="Georgia"/>
              </a:rPr>
              <a:t>A retenir</a:t>
            </a:r>
            <a:endParaRPr lang="fr-FR" sz="4000" dirty="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250182-B836-434B-ACA8-2884BF45EEF7}"/>
              </a:ext>
            </a:extLst>
          </p:cNvPr>
          <p:cNvSpPr txBox="1"/>
          <p:nvPr/>
        </p:nvSpPr>
        <p:spPr>
          <a:xfrm>
            <a:off x="462643" y="2554556"/>
            <a:ext cx="49171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</a:rPr>
              <a:t>La </a:t>
            </a:r>
            <a:r>
              <a:rPr lang="fr-FR" altLang="fr-TN" sz="2000" dirty="0">
                <a:solidFill>
                  <a:srgbClr val="000000"/>
                </a:solidFill>
                <a:latin typeface="Times New Roman"/>
                <a:cs typeface="Times New Roman"/>
              </a:rPr>
              <a:t>structure </a:t>
            </a:r>
            <a:r>
              <a:rPr lang="fr-TN" altLang="fr-TN" sz="20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try</a:t>
            </a:r>
            <a:r>
              <a:rPr lang="fr-TN" altLang="fr-TN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...catch 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</a:rPr>
              <a:t>permet de gérer 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les erreurs d’exécution. </a:t>
            </a:r>
            <a:endParaRPr lang="fr-FR" altLang="fr-TN" sz="2000" dirty="0">
              <a:solidFill>
                <a:srgbClr val="000000"/>
              </a:solidFill>
              <a:latin typeface="Times New Roman"/>
              <a:cs typeface="Times New Roman"/>
              <a:sym typeface="Arial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Cela permet littéralement</a:t>
            </a:r>
            <a:r>
              <a:rPr lang="fr-FR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 </a:t>
            </a:r>
            <a:r>
              <a:rPr lang="fr-TN" altLang="fr-TN" sz="2000" b="1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“d’essayer” 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(</a:t>
            </a:r>
            <a:r>
              <a:rPr lang="fr-TN" altLang="fr-TN" sz="2000" dirty="0" err="1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try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) d’exécuter le code et </a:t>
            </a:r>
            <a:r>
              <a:rPr lang="fr-TN" altLang="fr-TN" sz="2000" b="1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“d’attraper” 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(catch) les erreurs qui peuvent s’y produire</a:t>
            </a:r>
            <a:r>
              <a:rPr lang="fr-FR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 en les signalant en utilisant l’instruction </a:t>
            </a:r>
            <a:r>
              <a:rPr lang="fr-FR" altLang="fr-TN" sz="2000" b="1" dirty="0" err="1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throw</a:t>
            </a:r>
            <a:r>
              <a:rPr lang="fr-TN" altLang="fr-TN" sz="200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. </a:t>
            </a: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DD0C4A-7702-4D13-9A32-449845DE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43" y="1432734"/>
            <a:ext cx="5875685" cy="44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3309919" y="964389"/>
            <a:ext cx="6400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6857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C00000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000484" y="4561845"/>
            <a:ext cx="6043641" cy="38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-FR" sz="15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Syntaxe des exceptions</a:t>
            </a:r>
            <a:endParaRPr sz="15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-257422" y="1352749"/>
            <a:ext cx="3618310" cy="477043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5400000" flipH="1">
            <a:off x="119018" y="1797838"/>
            <a:ext cx="3024188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C000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 descr="C:\Documents and Settings\aouatef\Bureau\GCON\images\Sans titr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283" y="3084910"/>
            <a:ext cx="1371600" cy="1100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4143359" y="2625323"/>
            <a:ext cx="5900765" cy="38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-FR" sz="15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Mise en contexte</a:t>
            </a:r>
            <a:endParaRPr sz="15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357673" y="3537349"/>
            <a:ext cx="5686451" cy="37770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-FR" sz="15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Traitements des exceptions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667108" y="2666995"/>
            <a:ext cx="381000" cy="2857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952860" y="3590925"/>
            <a:ext cx="381000" cy="2857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595671" y="4589870"/>
            <a:ext cx="381000" cy="2857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1345" y="1727489"/>
            <a:ext cx="6429375" cy="21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3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62643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  </a:t>
            </a:r>
            <a:r>
              <a:rPr lang="fr-FR" sz="4000">
                <a:latin typeface="Aharoni"/>
                <a:ea typeface="Aharoni"/>
                <a:cs typeface="Aharoni"/>
                <a:sym typeface="Aharoni"/>
              </a:rPr>
              <a:t>Mise en Contexte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900113" y="6243663"/>
            <a:ext cx="1007813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L’exécution de ce code arrête l’exécution et génère une erreur                   Division par zéro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549224" y="6430279"/>
            <a:ext cx="685819" cy="1457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 descr="main.cpp [execptions] - Code::Blocks 13.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38" y="1539899"/>
            <a:ext cx="6172200" cy="430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&quot;C:\Users\Toshiba\Desktop\CoursEsprit\C++\Cours C++2021_S1\Projets_Test\execptions\bin\Debug\execptions.exe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1125" y="2489201"/>
            <a:ext cx="3505367" cy="75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 descr="execptions.ex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02637" y="3343276"/>
            <a:ext cx="3419953" cy="168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4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62643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/>
              <a:t>      </a:t>
            </a:r>
            <a:r>
              <a:rPr lang="fr-FR" sz="4000" b="1">
                <a:latin typeface="Georgia"/>
                <a:ea typeface="Georgia"/>
                <a:cs typeface="Georgia"/>
                <a:sym typeface="Georgia"/>
              </a:rPr>
              <a:t>Traitement des exceptions</a:t>
            </a:r>
            <a:endParaRPr sz="40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57891" y="2204995"/>
            <a:ext cx="1151164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langage C++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offre un mécanisme efficace pour la gestion des erreurs, qui permet d’: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Afficher un message d'erreur plus informatif.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Abandonner ou de continuer le traitement en présence d'une erreur.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64024" y="4135283"/>
            <a:ext cx="655092" cy="1501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228298" y="4012451"/>
            <a:ext cx="91849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mécanisme est connu sous le nom de </a:t>
            </a: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 des exceptions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27542" y="4844953"/>
            <a:ext cx="11673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exception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un signal émis par le système en cas d’erreur d’exécution (division par 0, erreur d’allocation 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dymanique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accès hors d’un tableau…)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 des exceptions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permet au développeur de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prévoir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une erreur et de la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gérer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5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981267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dirty="0"/>
              <a:t> </a:t>
            </a:r>
            <a:r>
              <a:rPr lang="fr-FR" b="1" dirty="0">
                <a:latin typeface="Georgia"/>
                <a:ea typeface="Georgia"/>
                <a:cs typeface="Georgia"/>
                <a:sym typeface="Georgia"/>
              </a:rPr>
              <a:t>Traitement des exceptions</a:t>
            </a:r>
            <a:endParaRPr dirty="0"/>
          </a:p>
        </p:txBody>
      </p:sp>
      <p:graphicFrame>
        <p:nvGraphicFramePr>
          <p:cNvPr id="5" name="Google Shape;192;p11">
            <a:extLst>
              <a:ext uri="{FF2B5EF4-FFF2-40B4-BE49-F238E27FC236}">
                <a16:creationId xmlns:a16="http://schemas.microsoft.com/office/drawing/2014/main" id="{8256F3DC-74D3-456E-A465-5FB2C78C6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25593"/>
              </p:ext>
            </p:extLst>
          </p:nvPr>
        </p:nvGraphicFramePr>
        <p:xfrm>
          <a:off x="9011774" y="1582092"/>
          <a:ext cx="1945650" cy="1310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Bloc </a:t>
                      </a:r>
                      <a:r>
                        <a:rPr lang="fr-FR" sz="1800" b="1" dirty="0" err="1">
                          <a:solidFill>
                            <a:srgbClr val="FF0000"/>
                          </a:solidFill>
                        </a:rPr>
                        <a:t>try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Détecter</a:t>
                      </a: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et </a:t>
                      </a:r>
                      <a:r>
                        <a:rPr lang="fr-F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lever</a:t>
                      </a: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une exception pour un bloc d'instructions particulier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93;p11">
            <a:extLst>
              <a:ext uri="{FF2B5EF4-FFF2-40B4-BE49-F238E27FC236}">
                <a16:creationId xmlns:a16="http://schemas.microsoft.com/office/drawing/2014/main" id="{45D2DC86-FF56-430C-B711-817778631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617706"/>
              </p:ext>
            </p:extLst>
          </p:nvPr>
        </p:nvGraphicFramePr>
        <p:xfrm>
          <a:off x="9095951" y="4368741"/>
          <a:ext cx="1945650" cy="1310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Bloc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catch</a:t>
                      </a:r>
                      <a:endParaRPr b="1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Récupèrer</a:t>
                      </a:r>
                      <a:r>
                        <a:rPr lang="fr-F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fr-FR" sz="14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attrapper</a:t>
                      </a:r>
                      <a:r>
                        <a:rPr lang="fr-FR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l'objet et </a:t>
                      </a:r>
                      <a:r>
                        <a:rPr lang="fr-FR" sz="14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gèrer</a:t>
                      </a: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l’exception levée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lèche : courbe vers la droite 1">
            <a:extLst>
              <a:ext uri="{FF2B5EF4-FFF2-40B4-BE49-F238E27FC236}">
                <a16:creationId xmlns:a16="http://schemas.microsoft.com/office/drawing/2014/main" id="{7DD6F5B6-B070-4F4E-9AD4-D14E0FC78AC0}"/>
              </a:ext>
            </a:extLst>
          </p:cNvPr>
          <p:cNvSpPr/>
          <p:nvPr/>
        </p:nvSpPr>
        <p:spPr>
          <a:xfrm>
            <a:off x="7646503" y="2079481"/>
            <a:ext cx="1365271" cy="31964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42AB80-936F-4B14-B967-B88910C1D12B}"/>
              </a:ext>
            </a:extLst>
          </p:cNvPr>
          <p:cNvSpPr txBox="1"/>
          <p:nvPr/>
        </p:nvSpPr>
        <p:spPr>
          <a:xfrm>
            <a:off x="295611" y="2670622"/>
            <a:ext cx="64483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fr-FR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Les exceptions en C++ se gèrent en utilisant les mots </a:t>
            </a:r>
            <a:r>
              <a:rPr lang="fr-FR" sz="2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clès</a:t>
            </a:r>
            <a:r>
              <a:rPr lang="fr-FR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suivants T.T.C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hrow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  signale une erreur (c.-à-d. « lance » l’exception).</a:t>
            </a:r>
            <a:endParaRPr lang="fr-FR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ry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{…}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 zone d</a:t>
            </a:r>
            <a:r>
              <a:rPr lang="fr-FR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’épreuve qui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indique le bloc de code où une erreur peut survenir. </a:t>
            </a:r>
            <a:endParaRPr lang="fr-FR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atch(…) {…}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  g</a:t>
            </a:r>
            <a:r>
              <a:rPr lang="fr-FR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è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 l’erreur (c.-à-d. « l’attrape »).</a:t>
            </a:r>
          </a:p>
        </p:txBody>
      </p:sp>
      <p:sp>
        <p:nvSpPr>
          <p:cNvPr id="12" name="Google Shape;197;p11">
            <a:extLst>
              <a:ext uri="{FF2B5EF4-FFF2-40B4-BE49-F238E27FC236}">
                <a16:creationId xmlns:a16="http://schemas.microsoft.com/office/drawing/2014/main" id="{B67B99BB-5F2F-4F5A-91C0-C9D0C872E4E2}"/>
              </a:ext>
            </a:extLst>
          </p:cNvPr>
          <p:cNvSpPr/>
          <p:nvPr/>
        </p:nvSpPr>
        <p:spPr>
          <a:xfrm>
            <a:off x="6587072" y="3226394"/>
            <a:ext cx="2508879" cy="6462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45700" rIns="91425" bIns="45700" anchor="t" anchorCtr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n/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Objet lancé via l’instruction </a:t>
            </a:r>
            <a:r>
              <a:rPr lang="fr-FR" sz="1800" b="1" dirty="0" err="1">
                <a:ln/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1" dirty="0">
              <a:ln/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4511d0a8_0_0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6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45" name="Google Shape;145;gcb4511d0a8_0_0"/>
          <p:cNvSpPr txBox="1">
            <a:spLocks noGrp="1"/>
          </p:cNvSpPr>
          <p:nvPr>
            <p:ph type="title"/>
          </p:nvPr>
        </p:nvSpPr>
        <p:spPr>
          <a:xfrm>
            <a:off x="981267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dirty="0"/>
              <a:t> </a:t>
            </a:r>
            <a:r>
              <a:rPr lang="fr-FR" b="1" dirty="0">
                <a:latin typeface="Georgia"/>
                <a:sym typeface="Georgia"/>
              </a:rPr>
              <a:t>Syntaxe générale</a:t>
            </a:r>
            <a:endParaRPr dirty="0"/>
          </a:p>
        </p:txBody>
      </p:sp>
      <p:sp>
        <p:nvSpPr>
          <p:cNvPr id="146" name="Google Shape;146;gcb4511d0a8_0_0"/>
          <p:cNvSpPr txBox="1"/>
          <p:nvPr/>
        </p:nvSpPr>
        <p:spPr>
          <a:xfrm>
            <a:off x="696024" y="1678675"/>
            <a:ext cx="101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exceptions sont des objets utilisés pour transmettre des informations sur les erreurs qui peuvent survenir.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cb4511d0a8_0_0"/>
          <p:cNvSpPr/>
          <p:nvPr/>
        </p:nvSpPr>
        <p:spPr>
          <a:xfrm>
            <a:off x="696033" y="5226907"/>
            <a:ext cx="96444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Découpage du traitement d’erreur en deux parties :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déclenchement : instruction </a:t>
            </a: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endParaRPr sz="2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traitement : deux </a:t>
            </a:r>
            <a:r>
              <a:rPr lang="fr-FR" sz="2000" dirty="0">
                <a:latin typeface="Times New Roman"/>
                <a:ea typeface="Times New Roman"/>
                <a:cs typeface="Times New Roman"/>
                <a:sym typeface="Times New Roman"/>
              </a:rPr>
              <a:t>bloc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inséparables</a:t>
            </a: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</a:t>
            </a: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endParaRPr sz="2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0BFF52-A03D-4EB1-8E86-AA0A0B889AFA}"/>
              </a:ext>
            </a:extLst>
          </p:cNvPr>
          <p:cNvSpPr txBox="1"/>
          <p:nvPr/>
        </p:nvSpPr>
        <p:spPr>
          <a:xfrm>
            <a:off x="8046516" y="2426257"/>
            <a:ext cx="29878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Dans le bloc </a:t>
            </a:r>
            <a:r>
              <a:rPr lang="fr-FR" dirty="0" err="1"/>
              <a:t>try</a:t>
            </a:r>
            <a:r>
              <a:rPr lang="fr-FR" dirty="0"/>
              <a:t> une exception détectée peut être et levée via: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dirty="0"/>
              <a:t>l’instruction </a:t>
            </a:r>
            <a:r>
              <a:rPr lang="fr-FR" b="1" dirty="0" err="1"/>
              <a:t>throw</a:t>
            </a:r>
            <a:r>
              <a:rPr lang="fr-FR" b="1" dirty="0"/>
              <a:t> 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dirty="0"/>
              <a:t>En appelant </a:t>
            </a:r>
            <a:r>
              <a:rPr lang="fr-FR" b="1" dirty="0"/>
              <a:t>une fonction </a:t>
            </a:r>
            <a:r>
              <a:rPr lang="fr-FR" dirty="0"/>
              <a:t>qui utilise </a:t>
            </a:r>
            <a:r>
              <a:rPr lang="fr-FR" b="1" dirty="0" err="1"/>
              <a:t>throw</a:t>
            </a:r>
            <a:r>
              <a:rPr lang="fr-FR" dirty="0"/>
              <a:t>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BABE996-88F6-42E6-A46B-C273C915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26" y="2186486"/>
            <a:ext cx="4886325" cy="287655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AE38B38-A71C-4B90-8E3C-57415F224207}"/>
              </a:ext>
            </a:extLst>
          </p:cNvPr>
          <p:cNvCxnSpPr>
            <a:cxnSpLocks/>
          </p:cNvCxnSpPr>
          <p:nvPr/>
        </p:nvCxnSpPr>
        <p:spPr>
          <a:xfrm flipH="1" flipV="1">
            <a:off x="5235088" y="3336613"/>
            <a:ext cx="2811429" cy="163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9CF0F4D-E5E6-481A-AFC0-F51474928C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11404" y="3077704"/>
            <a:ext cx="2135112" cy="148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7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62643" y="381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/>
              <a:t>      </a:t>
            </a:r>
            <a:r>
              <a:rPr lang="fr-FR" b="1">
                <a:latin typeface="Georgia"/>
                <a:ea typeface="Georgia"/>
                <a:cs typeface="Georgia"/>
                <a:sym typeface="Georgia"/>
              </a:rPr>
              <a:t>Syntaxe des exceptions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462643" y="1369227"/>
            <a:ext cx="114082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Revenons à notre exemple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 descr="*main.cpp [execptions] - Code::Blocks 13.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441" y="2005701"/>
            <a:ext cx="3365147" cy="125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4653884" y="1897038"/>
            <a:ext cx="3663574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erreur peut survenir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b vaut 0, il faut donc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lancer une exception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447817" y="3769554"/>
            <a:ext cx="11535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d’un objet (de type string pour cet exemple) représentant l’erreur qui sera lancé grâce au mot-clé réservé, 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8" descr="*main.cpp [execptions] - Code::Blocks 13.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8001" y="4572001"/>
            <a:ext cx="6314554" cy="1705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5336275" y="3002507"/>
            <a:ext cx="191068" cy="7096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8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62643" y="381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dirty="0"/>
              <a:t>      </a:t>
            </a:r>
            <a:r>
              <a:rPr lang="fr-FR" sz="4000" b="1" dirty="0">
                <a:latin typeface="Georgia"/>
                <a:ea typeface="Georgia"/>
                <a:cs typeface="Georgia"/>
                <a:sym typeface="Georgia"/>
              </a:rPr>
              <a:t>Syntaxe des exceptions</a:t>
            </a:r>
            <a:endParaRPr sz="4000" dirty="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659641" y="1857205"/>
            <a:ext cx="993102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fr-FR" sz="2000" dirty="0">
                <a:latin typeface="Times New Roman"/>
                <a:ea typeface="Times New Roman"/>
                <a:cs typeface="Times New Roman"/>
                <a:sym typeface="Times New Roman"/>
              </a:rPr>
              <a:t>2. L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’exception est alors propagée dans la structure de contrôle </a:t>
            </a: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catch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englobante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cet, exemple on affiche un message informatif en cas d’erreur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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utilise dans le cas des erreurs le flux standard d'erreur nommé 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cerr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≡ 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1" descr="*main.cpp [execptions] - Code::Blocks 13.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561" y="3753135"/>
            <a:ext cx="5936776" cy="3068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5050475" y="3330791"/>
            <a:ext cx="73288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Séparation entre les informations qui doivent s'afficher dans la console et les informations qui sont dues à des erreurs.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 rot="5400000">
            <a:off x="8231412" y="3009668"/>
            <a:ext cx="382138" cy="1501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DFCDA74-1D6C-4FD2-BD83-38FD2736DA6B}"/>
              </a:ext>
            </a:extLst>
          </p:cNvPr>
          <p:cNvCxnSpPr>
            <a:cxnSpLocks/>
          </p:cNvCxnSpPr>
          <p:nvPr/>
        </p:nvCxnSpPr>
        <p:spPr>
          <a:xfrm>
            <a:off x="1973286" y="4752304"/>
            <a:ext cx="332032" cy="218941"/>
          </a:xfrm>
          <a:prstGeom prst="bentConnector3">
            <a:avLst>
              <a:gd name="adj1" fmla="val -1361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3AB5C42D-9211-47D8-B1AD-5FE50BFD8C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0312" y="4926283"/>
            <a:ext cx="2360261" cy="869037"/>
          </a:xfrm>
          <a:prstGeom prst="bentConnector3">
            <a:avLst>
              <a:gd name="adj1" fmla="val -18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3D92C96-60D0-471F-B613-23F10FCDB9F6}"/>
              </a:ext>
            </a:extLst>
          </p:cNvPr>
          <p:cNvCxnSpPr>
            <a:cxnSpLocks/>
          </p:cNvCxnSpPr>
          <p:nvPr/>
        </p:nvCxnSpPr>
        <p:spPr>
          <a:xfrm>
            <a:off x="1641254" y="4752303"/>
            <a:ext cx="767095" cy="608499"/>
          </a:xfrm>
          <a:prstGeom prst="bentConnector3">
            <a:avLst>
              <a:gd name="adj1" fmla="val -154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0825752-5BF8-4E51-AFF1-EC0DB2E8F6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97735" y="5372073"/>
            <a:ext cx="2571126" cy="1303366"/>
          </a:xfrm>
          <a:prstGeom prst="bentConnector3">
            <a:avLst>
              <a:gd name="adj1" fmla="val -431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7D602F0-38E6-4370-BBC7-8A246876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28" y="1868188"/>
            <a:ext cx="4608114" cy="3620661"/>
          </a:xfrm>
          <a:prstGeom prst="rect">
            <a:avLst/>
          </a:prstGeom>
        </p:spPr>
      </p:pic>
      <p:sp>
        <p:nvSpPr>
          <p:cNvPr id="165" name="Google Shape;165;p9"/>
          <p:cNvSpPr txBox="1">
            <a:spLocks noGrp="1"/>
          </p:cNvSpPr>
          <p:nvPr>
            <p:ph type="sldNum" idx="12"/>
          </p:nvPr>
        </p:nvSpPr>
        <p:spPr>
          <a:xfrm>
            <a:off x="944880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fr-FR" sz="2400" b="1">
                <a:solidFill>
                  <a:schemeClr val="dk1"/>
                </a:solidFill>
              </a:rPr>
              <a:t>9</a:t>
            </a:fld>
            <a:endParaRPr sz="2400" b="1">
              <a:solidFill>
                <a:schemeClr val="dk1"/>
              </a:solidFill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462643" y="381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dirty="0"/>
              <a:t>      </a:t>
            </a:r>
            <a:r>
              <a:rPr lang="fr-FR" sz="4000" b="1" dirty="0">
                <a:latin typeface="Georgia"/>
                <a:ea typeface="Georgia"/>
                <a:cs typeface="Georgia"/>
                <a:sym typeface="Georgia"/>
              </a:rPr>
              <a:t>Syntaxe des exceptions</a:t>
            </a:r>
            <a:endParaRPr sz="4000" dirty="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02358" y="4034219"/>
            <a:ext cx="36624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è"/>
            </a:pP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bloc </a:t>
            </a:r>
            <a:r>
              <a:rPr lang="fr-FR" sz="20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doit être suivi d'au moins un bloc catch.</a:t>
            </a:r>
            <a:endParaRPr lang="fr-FR"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è"/>
            </a:pPr>
            <a:r>
              <a:rPr lang="fr-FR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plusieurs blocs catch existent, ils doivent intercepter un type d'exception différent.</a:t>
            </a:r>
            <a:endParaRPr sz="2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6C7A2-5B26-4745-BB35-DC9DE431E2D5}"/>
              </a:ext>
            </a:extLst>
          </p:cNvPr>
          <p:cNvSpPr txBox="1"/>
          <p:nvPr/>
        </p:nvSpPr>
        <p:spPr>
          <a:xfrm>
            <a:off x="9827242" y="3191853"/>
            <a:ext cx="2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Attrape les exception de type </a:t>
            </a:r>
            <a:r>
              <a:rPr lang="fr-FR" b="1" dirty="0"/>
              <a:t>string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C20BCC-D993-47EA-AE95-93EAD8623673}"/>
              </a:ext>
            </a:extLst>
          </p:cNvPr>
          <p:cNvSpPr txBox="1"/>
          <p:nvPr/>
        </p:nvSpPr>
        <p:spPr>
          <a:xfrm>
            <a:off x="9827243" y="4078741"/>
            <a:ext cx="2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Attrape les exception de type </a:t>
            </a:r>
            <a:r>
              <a:rPr lang="fr-FR" b="1" dirty="0" err="1"/>
              <a:t>int</a:t>
            </a:r>
            <a:r>
              <a:rPr lang="fr-FR" b="1" dirty="0"/>
              <a:t>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261FF6-0784-476B-8E49-1450C13DBB76}"/>
              </a:ext>
            </a:extLst>
          </p:cNvPr>
          <p:cNvCxnSpPr>
            <a:cxnSpLocks/>
          </p:cNvCxnSpPr>
          <p:nvPr/>
        </p:nvCxnSpPr>
        <p:spPr>
          <a:xfrm flipH="1">
            <a:off x="8567096" y="3453463"/>
            <a:ext cx="1234388" cy="12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2220BFA-BBF3-47AE-87B6-E1CCD4D4D6D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89442" y="4340351"/>
            <a:ext cx="2537801" cy="261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0B868F1-FF01-4011-80C4-E5B9019009C0}"/>
              </a:ext>
            </a:extLst>
          </p:cNvPr>
          <p:cNvSpPr txBox="1"/>
          <p:nvPr/>
        </p:nvSpPr>
        <p:spPr>
          <a:xfrm>
            <a:off x="250934" y="1716333"/>
            <a:ext cx="45652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gérer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plusieurs types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d'erreurs pouvant survenir dans un code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9924DE-43F2-49C7-8E35-A500765DE128}"/>
              </a:ext>
            </a:extLst>
          </p:cNvPr>
          <p:cNvSpPr txBox="1"/>
          <p:nvPr/>
        </p:nvSpPr>
        <p:spPr>
          <a:xfrm>
            <a:off x="279905" y="2731996"/>
            <a:ext cx="456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Ces erreurs peuvent être gérer via l’utilisation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plusieurs blocs catch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 chacun  intercepte un type d'exception différent.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A748AC-337B-4DCA-9CD3-3E93BEEFC642}"/>
              </a:ext>
            </a:extLst>
          </p:cNvPr>
          <p:cNvSpPr txBox="1"/>
          <p:nvPr/>
        </p:nvSpPr>
        <p:spPr>
          <a:xfrm>
            <a:off x="279905" y="6180088"/>
            <a:ext cx="11565731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212529"/>
                </a:solidFill>
                <a:latin typeface="Verdana" panose="020B0604030504040204" pitchFamily="34" charset="0"/>
              </a:rPr>
              <a:t>I</a:t>
            </a:r>
            <a:r>
              <a:rPr lang="fr-FR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l est fortement recommandé de capturer les objets exceptions </a:t>
            </a:r>
            <a:r>
              <a:rPr lang="fr-FR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par référence </a:t>
            </a:r>
            <a:r>
              <a:rPr lang="fr-FR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et non pas par valeur. </a:t>
            </a:r>
            <a:r>
              <a:rPr lang="fr-FR" dirty="0">
                <a:solidFill>
                  <a:srgbClr val="212529"/>
                </a:solidFill>
                <a:latin typeface="Verdana" panose="020B0604030504040204" pitchFamily="34" charset="0"/>
              </a:rPr>
              <a:t>Cela </a:t>
            </a:r>
            <a:r>
              <a:rPr lang="fr-FR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permet d'éviter une recopie, mais aussi et surtout permet de conserver le polymorphisme.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9" grpId="0"/>
      <p:bldP spid="10" grpId="0"/>
      <p:bldP spid="14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586</Words>
  <Application>Microsoft Office PowerPoint</Application>
  <PresentationFormat>Grand écran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Wingdings</vt:lpstr>
      <vt:lpstr>Aharoni</vt:lpstr>
      <vt:lpstr>Georgia</vt:lpstr>
      <vt:lpstr>Aparajita</vt:lpstr>
      <vt:lpstr>Times New Roman</vt:lpstr>
      <vt:lpstr>Noto Sans Symbols</vt:lpstr>
      <vt:lpstr>Quintessential</vt:lpstr>
      <vt:lpstr>Verdana</vt:lpstr>
      <vt:lpstr>Calibri</vt:lpstr>
      <vt:lpstr>Office Theme</vt:lpstr>
      <vt:lpstr>Présentation PowerPoint</vt:lpstr>
      <vt:lpstr>Présentation PowerPoint</vt:lpstr>
      <vt:lpstr>      Mise en Contexte</vt:lpstr>
      <vt:lpstr>      Traitement des exceptions</vt:lpstr>
      <vt:lpstr> Traitement des exceptions</vt:lpstr>
      <vt:lpstr> Syntaxe générale</vt:lpstr>
      <vt:lpstr>      Syntaxe des exceptions</vt:lpstr>
      <vt:lpstr>      Syntaxe des exceptions</vt:lpstr>
      <vt:lpstr>      Syntaxe des exceptions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ImenBenMansour</dc:creator>
  <cp:lastModifiedBy>asma.mabrouk@tek-up.tn</cp:lastModifiedBy>
  <cp:revision>39</cp:revision>
  <dcterms:created xsi:type="dcterms:W3CDTF">2015-03-06T15:17:24Z</dcterms:created>
  <dcterms:modified xsi:type="dcterms:W3CDTF">2021-10-29T13:44:20Z</dcterms:modified>
</cp:coreProperties>
</file>