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71" r:id="rId5"/>
    <p:sldId id="259" r:id="rId6"/>
    <p:sldId id="260" r:id="rId7"/>
    <p:sldId id="261" r:id="rId8"/>
    <p:sldId id="272" r:id="rId9"/>
    <p:sldId id="262" r:id="rId10"/>
    <p:sldId id="263" r:id="rId11"/>
    <p:sldId id="264" r:id="rId12"/>
    <p:sldId id="265" r:id="rId13"/>
    <p:sldId id="273" r:id="rId14"/>
    <p:sldId id="266" r:id="rId15"/>
    <p:sldId id="267" r:id="rId16"/>
    <p:sldId id="268" r:id="rId17"/>
    <p:sldId id="269" r:id="rId18"/>
    <p:sldId id="270" r:id="rId19"/>
  </p:sldIdLst>
  <p:sldSz cx="12192000" cy="6858000"/>
  <p:notesSz cx="6858000" cy="9144000"/>
  <p:embeddedFontLst>
    <p:embeddedFont>
      <p:font typeface="Aharoni" panose="02010803020104030203" pitchFamily="2" charset="-79"/>
      <p:bold r:id="rId21"/>
    </p:embeddedFont>
    <p:embeddedFont>
      <p:font typeface="Aparajita" panose="020206030504050203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Quintessential"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bAVSpTeExtJoft4beT+Nvv9tH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a.mabrouk@tek-up.tn" initials="a" lastIdx="1" clrIdx="0">
    <p:extLst>
      <p:ext uri="{19B8F6BF-5375-455C-9EA6-DF929625EA0E}">
        <p15:presenceInfo xmlns:p15="http://schemas.microsoft.com/office/powerpoint/2012/main" userId="c0a06bf0556f93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4" autoAdjust="0"/>
    <p:restoredTop sz="94660"/>
  </p:normalViewPr>
  <p:slideViewPr>
    <p:cSldViewPr snapToGrid="0">
      <p:cViewPr varScale="1">
        <p:scale>
          <a:sx n="78" d="100"/>
          <a:sy n="78" d="100"/>
        </p:scale>
        <p:origin x="33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18c9888d2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f18c9888d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9787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7fa488df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f7fa488df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49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18c9888d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f18c9888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18c9888d2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f18c9888d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18c9888d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f18c9888d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18c9888d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f18c9888d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0204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4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55"/>
          <p:cNvSpPr txBox="1">
            <a:spLocks noGrp="1"/>
          </p:cNvSpPr>
          <p:nvPr>
            <p:ph type="title"/>
          </p:nvPr>
        </p:nvSpPr>
        <p:spPr>
          <a:xfrm rot="5400000">
            <a:off x="7133432"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55"/>
          <p:cNvSpPr txBox="1">
            <a:spLocks noGrp="1"/>
          </p:cNvSpPr>
          <p:nvPr>
            <p:ph type="body" idx="1"/>
          </p:nvPr>
        </p:nvSpPr>
        <p:spPr>
          <a:xfrm rot="5400000">
            <a:off x="1799432"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5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7"/>
        <p:cNvGrpSpPr/>
        <p:nvPr/>
      </p:nvGrpSpPr>
      <p:grpSpPr>
        <a:xfrm>
          <a:off x="0" y="0"/>
          <a:ext cx="0" cy="0"/>
          <a:chOff x="0" y="0"/>
          <a:chExt cx="0" cy="0"/>
        </a:xfrm>
      </p:grpSpPr>
      <p:sp>
        <p:nvSpPr>
          <p:cNvPr id="78" name="Google Shape;78;p38"/>
          <p:cNvSpPr txBox="1">
            <a:spLocks noGrp="1"/>
          </p:cNvSpPr>
          <p:nvPr>
            <p:ph type="title"/>
          </p:nvPr>
        </p:nvSpPr>
        <p:spPr>
          <a:xfrm>
            <a:off x="2389188" y="4800600"/>
            <a:ext cx="7315200" cy="5667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4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8"/>
          <p:cNvSpPr>
            <a:spLocks noGrp="1"/>
          </p:cNvSpPr>
          <p:nvPr>
            <p:ph type="pic" idx="2"/>
          </p:nvPr>
        </p:nvSpPr>
        <p:spPr>
          <a:xfrm>
            <a:off x="2389188" y="612775"/>
            <a:ext cx="7315200" cy="4114800"/>
          </a:xfrm>
          <a:prstGeom prst="rect">
            <a:avLst/>
          </a:prstGeom>
          <a:noFill/>
          <a:ln>
            <a:noFill/>
          </a:ln>
        </p:spPr>
      </p:sp>
      <p:sp>
        <p:nvSpPr>
          <p:cNvPr id="80" name="Google Shape;80;p38"/>
          <p:cNvSpPr txBox="1">
            <a:spLocks noGrp="1"/>
          </p:cNvSpPr>
          <p:nvPr>
            <p:ph type="body" idx="1"/>
          </p:nvPr>
        </p:nvSpPr>
        <p:spPr>
          <a:xfrm>
            <a:off x="2389188"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1400"/>
            </a:lvl1pPr>
            <a:lvl2pPr marL="914400" lvl="1" indent="-228600" algn="l">
              <a:lnSpc>
                <a:spcPct val="90000"/>
              </a:lnSpc>
              <a:spcBef>
                <a:spcPts val="500"/>
              </a:spcBef>
              <a:spcAft>
                <a:spcPts val="0"/>
              </a:spcAft>
              <a:buSzPts val="2400"/>
              <a:buNone/>
              <a:defRPr sz="1200"/>
            </a:lvl2pPr>
            <a:lvl3pPr marL="1371600" lvl="2" indent="-228600" algn="l">
              <a:lnSpc>
                <a:spcPct val="90000"/>
              </a:lnSpc>
              <a:spcBef>
                <a:spcPts val="500"/>
              </a:spcBef>
              <a:spcAft>
                <a:spcPts val="0"/>
              </a:spcAft>
              <a:buSzPts val="2000"/>
              <a:buNone/>
              <a:defRPr sz="1000"/>
            </a:lvl3pPr>
            <a:lvl4pPr marL="1828800" lvl="3" indent="-228600" algn="l">
              <a:lnSpc>
                <a:spcPct val="90000"/>
              </a:lnSpc>
              <a:spcBef>
                <a:spcPts val="500"/>
              </a:spcBef>
              <a:spcAft>
                <a:spcPts val="0"/>
              </a:spcAft>
              <a:buSzPts val="1800"/>
              <a:buNone/>
              <a:defRPr sz="900"/>
            </a:lvl4pPr>
            <a:lvl5pPr marL="2286000" lvl="4" indent="-228600" algn="l">
              <a:lnSpc>
                <a:spcPct val="90000"/>
              </a:lnSpc>
              <a:spcBef>
                <a:spcPts val="500"/>
              </a:spcBef>
              <a:spcAft>
                <a:spcPts val="0"/>
              </a:spcAft>
              <a:buSzPts val="1800"/>
              <a:buNone/>
              <a:defRPr sz="900"/>
            </a:lvl5pPr>
            <a:lvl6pPr marL="2743200" lvl="5" indent="-228600" algn="l">
              <a:lnSpc>
                <a:spcPct val="90000"/>
              </a:lnSpc>
              <a:spcBef>
                <a:spcPts val="500"/>
              </a:spcBef>
              <a:spcAft>
                <a:spcPts val="0"/>
              </a:spcAft>
              <a:buSzPts val="1800"/>
              <a:buNone/>
              <a:defRPr sz="900"/>
            </a:lvl6pPr>
            <a:lvl7pPr marL="3200400" lvl="6" indent="-228600" algn="l">
              <a:lnSpc>
                <a:spcPct val="90000"/>
              </a:lnSpc>
              <a:spcBef>
                <a:spcPts val="500"/>
              </a:spcBef>
              <a:spcAft>
                <a:spcPts val="0"/>
              </a:spcAft>
              <a:buSzPts val="1800"/>
              <a:buNone/>
              <a:defRPr sz="900"/>
            </a:lvl7pPr>
            <a:lvl8pPr marL="3657600" lvl="7" indent="-228600" algn="l">
              <a:lnSpc>
                <a:spcPct val="90000"/>
              </a:lnSpc>
              <a:spcBef>
                <a:spcPts val="500"/>
              </a:spcBef>
              <a:spcAft>
                <a:spcPts val="0"/>
              </a:spcAft>
              <a:buSzPts val="1800"/>
              <a:buNone/>
              <a:defRPr sz="900"/>
            </a:lvl8pPr>
            <a:lvl9pPr marL="4114800" lvl="8" indent="-228600" algn="l">
              <a:lnSpc>
                <a:spcPct val="90000"/>
              </a:lnSpc>
              <a:spcBef>
                <a:spcPts val="500"/>
              </a:spcBef>
              <a:spcAft>
                <a:spcPts val="0"/>
              </a:spcAft>
              <a:buSzPts val="1800"/>
              <a:buNone/>
              <a:defRPr sz="900"/>
            </a:lvl9pPr>
          </a:lstStyle>
          <a:p>
            <a:endParaRPr/>
          </a:p>
        </p:txBody>
      </p:sp>
      <p:sp>
        <p:nvSpPr>
          <p:cNvPr id="81" name="Google Shape;81;p3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7"/>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9"/>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9"/>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2"/>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5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5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90" name="Google Shape;90;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91" name="Google Shape;91;p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2" name="Google Shape;92;p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fr-FR"/>
              <a:t>1</a:t>
            </a:fld>
            <a:endParaRPr/>
          </a:p>
        </p:txBody>
      </p:sp>
      <p:pic>
        <p:nvPicPr>
          <p:cNvPr id="93" name="Google Shape;93;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4" name="Google Shape;94;p1"/>
          <p:cNvSpPr txBox="1"/>
          <p:nvPr/>
        </p:nvSpPr>
        <p:spPr>
          <a:xfrm>
            <a:off x="0" y="1703668"/>
            <a:ext cx="12003741" cy="2433711"/>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0000"/>
              </a:buClr>
              <a:buSzPts val="2800"/>
              <a:buFont typeface="Arial"/>
              <a:buNone/>
            </a:pPr>
            <a:r>
              <a:rPr lang="fr-FR" sz="2800" b="1" i="0" u="none" strike="noStrike" cap="none">
                <a:solidFill>
                  <a:schemeClr val="dk1"/>
                </a:solidFill>
                <a:latin typeface="Times New Roman"/>
                <a:ea typeface="Times New Roman"/>
                <a:cs typeface="Times New Roman"/>
                <a:sym typeface="Times New Roman"/>
              </a:rPr>
              <a:t>Module :   Programmation Orientée Objet  C++</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0000"/>
              </a:buClr>
              <a:buSzPts val="2800"/>
              <a:buFont typeface="Arial"/>
              <a:buNone/>
            </a:pPr>
            <a:endParaRPr sz="2800" b="1"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0000"/>
              </a:buClr>
              <a:buSzPts val="4000"/>
              <a:buFont typeface="Arial"/>
              <a:buNone/>
            </a:pPr>
            <a:r>
              <a:rPr lang="fr-FR" sz="4000" b="1" i="0" u="none" strike="noStrike" cap="none">
                <a:solidFill>
                  <a:schemeClr val="dk1"/>
                </a:solidFill>
                <a:latin typeface="Times New Roman"/>
                <a:ea typeface="Times New Roman"/>
                <a:cs typeface="Times New Roman"/>
                <a:sym typeface="Times New Roman"/>
              </a:rPr>
              <a:t>Les fichiers</a:t>
            </a:r>
            <a:endParaRPr sz="4000" b="0" i="0" u="none" strike="noStrike" cap="none">
              <a:solidFill>
                <a:srgbClr val="000000"/>
              </a:solidFill>
              <a:latin typeface="Arial"/>
              <a:ea typeface="Arial"/>
              <a:cs typeface="Arial"/>
              <a:sym typeface="Arial"/>
            </a:endParaRPr>
          </a:p>
        </p:txBody>
      </p:sp>
      <p:sp>
        <p:nvSpPr>
          <p:cNvPr id="95" name="Google Shape;95;p1"/>
          <p:cNvSpPr txBox="1"/>
          <p:nvPr/>
        </p:nvSpPr>
        <p:spPr>
          <a:xfrm>
            <a:off x="2001313" y="3681814"/>
            <a:ext cx="8136904" cy="2282034"/>
          </a:xfrm>
          <a:prstGeom prst="rect">
            <a:avLst/>
          </a:prstGeom>
          <a:noFill/>
          <a:ln>
            <a:noFill/>
          </a:ln>
        </p:spPr>
        <p:txBody>
          <a:bodyPr spcFirstLastPara="1" wrap="square" lIns="91425" tIns="45700" rIns="91425" bIns="45700" anchor="t" anchorCtr="0">
            <a:normAutofit/>
          </a:bodyPr>
          <a:lstStyle/>
          <a:p>
            <a:pPr marL="228600" marR="0" lvl="0" indent="-228600" algn="ctr" rtl="0">
              <a:lnSpc>
                <a:spcPct val="50000"/>
              </a:lnSpc>
              <a:spcBef>
                <a:spcPts val="0"/>
              </a:spcBef>
              <a:spcAft>
                <a:spcPts val="0"/>
              </a:spcAft>
              <a:buClr>
                <a:schemeClr val="dk1"/>
              </a:buClr>
              <a:buSzPts val="1170"/>
              <a:buFont typeface="Arial"/>
              <a:buNone/>
            </a:pPr>
            <a:endParaRPr sz="818" b="1" i="0" u="none" strike="noStrike" cap="none">
              <a:solidFill>
                <a:schemeClr val="dk1"/>
              </a:solidFill>
              <a:latin typeface="Aparajita"/>
              <a:ea typeface="Aparajita"/>
              <a:cs typeface="Aparajita"/>
              <a:sym typeface="Aparajita"/>
            </a:endParaRPr>
          </a:p>
          <a:p>
            <a:pPr marL="228600" marR="0" lvl="0" indent="-228600" algn="ctr" rtl="0">
              <a:lnSpc>
                <a:spcPct val="50000"/>
              </a:lnSpc>
              <a:spcBef>
                <a:spcPts val="1000"/>
              </a:spcBef>
              <a:spcAft>
                <a:spcPts val="0"/>
              </a:spcAft>
              <a:buClr>
                <a:schemeClr val="dk1"/>
              </a:buClr>
              <a:buSzPts val="910"/>
              <a:buFont typeface="Arial"/>
              <a:buNone/>
            </a:pPr>
            <a:endParaRPr sz="637" b="1" i="0" u="none" strike="noStrike" cap="none">
              <a:solidFill>
                <a:schemeClr val="dk1"/>
              </a:solidFill>
              <a:latin typeface="Aparajita"/>
              <a:ea typeface="Aparajita"/>
              <a:cs typeface="Aparajita"/>
              <a:sym typeface="Aparajita"/>
            </a:endParaRPr>
          </a:p>
          <a:p>
            <a:pPr marL="228600" marR="0" lvl="0" indent="-228600" algn="ctr" rtl="0">
              <a:lnSpc>
                <a:spcPct val="50000"/>
              </a:lnSpc>
              <a:spcBef>
                <a:spcPts val="1000"/>
              </a:spcBef>
              <a:spcAft>
                <a:spcPts val="0"/>
              </a:spcAft>
              <a:buClr>
                <a:schemeClr val="dk1"/>
              </a:buClr>
              <a:buSzPts val="1341"/>
              <a:buFont typeface="Times New Roman"/>
              <a:buNone/>
            </a:pPr>
            <a:r>
              <a:rPr lang="fr-FR" sz="1341" b="1" i="0" u="none" strike="noStrike" cap="none">
                <a:solidFill>
                  <a:schemeClr val="dk1"/>
                </a:solidFill>
                <a:latin typeface="Times New Roman"/>
                <a:ea typeface="Times New Roman"/>
                <a:cs typeface="Times New Roman"/>
                <a:sym typeface="Times New Roman"/>
              </a:rPr>
              <a:t>Niveau : 2A </a:t>
            </a:r>
            <a:endParaRPr sz="1260" b="0" i="0" u="none" strike="noStrike" cap="none">
              <a:solidFill>
                <a:schemeClr val="dk1"/>
              </a:solidFill>
              <a:latin typeface="Calibri"/>
              <a:ea typeface="Calibri"/>
              <a:cs typeface="Calibri"/>
              <a:sym typeface="Calibri"/>
            </a:endParaRPr>
          </a:p>
          <a:p>
            <a:pPr marL="228600" marR="0" lvl="0" indent="-228600" algn="ctr" rtl="0">
              <a:lnSpc>
                <a:spcPct val="50000"/>
              </a:lnSpc>
              <a:spcBef>
                <a:spcPts val="1000"/>
              </a:spcBef>
              <a:spcAft>
                <a:spcPts val="0"/>
              </a:spcAft>
              <a:buClr>
                <a:schemeClr val="dk1"/>
              </a:buClr>
              <a:buSzPts val="1341"/>
              <a:buFont typeface="Times New Roman"/>
              <a:buNone/>
            </a:pPr>
            <a:r>
              <a:rPr lang="fr-FR" sz="1341" b="1" i="0" u="none" strike="noStrike" cap="none">
                <a:solidFill>
                  <a:schemeClr val="dk1"/>
                </a:solidFill>
                <a:latin typeface="Times New Roman"/>
                <a:ea typeface="Times New Roman"/>
                <a:cs typeface="Times New Roman"/>
                <a:sym typeface="Times New Roman"/>
              </a:rPr>
              <a:t>Equipe C++</a:t>
            </a:r>
            <a:endParaRPr sz="1400" b="0" i="0" u="none" strike="noStrike" cap="none">
              <a:solidFill>
                <a:srgbClr val="000000"/>
              </a:solidFill>
              <a:latin typeface="Arial"/>
              <a:ea typeface="Arial"/>
              <a:cs typeface="Arial"/>
              <a:sym typeface="Arial"/>
            </a:endParaRPr>
          </a:p>
          <a:p>
            <a:pPr marL="228600" marR="0" lvl="0" indent="-228600" algn="ctr" rtl="0">
              <a:lnSpc>
                <a:spcPct val="50000"/>
              </a:lnSpc>
              <a:spcBef>
                <a:spcPts val="1000"/>
              </a:spcBef>
              <a:spcAft>
                <a:spcPts val="0"/>
              </a:spcAft>
              <a:buClr>
                <a:schemeClr val="dk1"/>
              </a:buClr>
              <a:buSzPts val="1341"/>
              <a:buFont typeface="Times New Roman"/>
              <a:buNone/>
            </a:pPr>
            <a:r>
              <a:rPr lang="fr-FR" sz="1341" b="1" i="0" u="none" strike="noStrike" cap="none">
                <a:solidFill>
                  <a:schemeClr val="dk1"/>
                </a:solidFill>
                <a:latin typeface="Times New Roman"/>
                <a:ea typeface="Times New Roman"/>
                <a:cs typeface="Times New Roman"/>
                <a:sym typeface="Times New Roman"/>
              </a:rPr>
              <a:t> Enseignante :</a:t>
            </a:r>
            <a:endParaRPr sz="1400" b="0" i="0" u="none" strike="noStrike" cap="none">
              <a:solidFill>
                <a:srgbClr val="000000"/>
              </a:solidFill>
              <a:latin typeface="Arial"/>
              <a:ea typeface="Arial"/>
              <a:cs typeface="Arial"/>
              <a:sym typeface="Arial"/>
            </a:endParaRPr>
          </a:p>
          <a:p>
            <a:pPr marL="228600" marR="0" lvl="0" indent="-228600" algn="ctr" rtl="0">
              <a:lnSpc>
                <a:spcPct val="50000"/>
              </a:lnSpc>
              <a:spcBef>
                <a:spcPts val="1000"/>
              </a:spcBef>
              <a:spcAft>
                <a:spcPts val="0"/>
              </a:spcAft>
              <a:buClr>
                <a:schemeClr val="dk1"/>
              </a:buClr>
              <a:buSzPts val="1341"/>
              <a:buFont typeface="Calibri"/>
              <a:buNone/>
            </a:pPr>
            <a:endParaRPr sz="1341" b="1" i="0" u="none" strike="noStrike" cap="none">
              <a:solidFill>
                <a:schemeClr val="dk1"/>
              </a:solidFill>
              <a:latin typeface="Times New Roman"/>
              <a:ea typeface="Times New Roman"/>
              <a:cs typeface="Times New Roman"/>
              <a:sym typeface="Times New Roman"/>
            </a:endParaRPr>
          </a:p>
          <a:p>
            <a:pPr marL="228600" marR="0" lvl="0" indent="-228600" algn="ctr" rtl="0">
              <a:lnSpc>
                <a:spcPct val="50000"/>
              </a:lnSpc>
              <a:spcBef>
                <a:spcPts val="1000"/>
              </a:spcBef>
              <a:spcAft>
                <a:spcPts val="0"/>
              </a:spcAft>
              <a:buClr>
                <a:schemeClr val="dk1"/>
              </a:buClr>
              <a:buSzPts val="1820"/>
              <a:buFont typeface="Times New Roman"/>
              <a:buNone/>
            </a:pPr>
            <a:r>
              <a:rPr lang="fr-FR" sz="2400" b="1" i="0" u="none" strike="noStrike" cap="none">
                <a:solidFill>
                  <a:schemeClr val="dk1"/>
                </a:solidFill>
                <a:latin typeface="Times New Roman"/>
                <a:ea typeface="Times New Roman"/>
                <a:cs typeface="Times New Roman"/>
                <a:sym typeface="Times New Roman"/>
              </a:rPr>
              <a:t>Imen Ben Mansour</a:t>
            </a:r>
            <a:endParaRPr sz="2400" b="1" i="0" u="none" strike="noStrike" cap="none">
              <a:solidFill>
                <a:schemeClr val="dk1"/>
              </a:solidFill>
              <a:latin typeface="Times New Roman"/>
              <a:ea typeface="Times New Roman"/>
              <a:cs typeface="Times New Roman"/>
              <a:sym typeface="Times New Roman"/>
            </a:endParaRPr>
          </a:p>
          <a:p>
            <a:pPr marL="228600" marR="0" lvl="0" indent="-228600" algn="ctr" rtl="0">
              <a:lnSpc>
                <a:spcPct val="50000"/>
              </a:lnSpc>
              <a:spcBef>
                <a:spcPts val="1000"/>
              </a:spcBef>
              <a:spcAft>
                <a:spcPts val="0"/>
              </a:spcAft>
              <a:buClr>
                <a:schemeClr val="dk1"/>
              </a:buClr>
              <a:buSzPts val="1917"/>
              <a:buFont typeface="Arial"/>
              <a:buNone/>
            </a:pPr>
            <a:endParaRPr sz="1341" b="1" i="0" u="none" strike="noStrike" cap="none">
              <a:solidFill>
                <a:schemeClr val="dk1"/>
              </a:solidFill>
              <a:latin typeface="Times New Roman"/>
              <a:ea typeface="Times New Roman"/>
              <a:cs typeface="Times New Roman"/>
              <a:sym typeface="Times New Roman"/>
            </a:endParaRPr>
          </a:p>
          <a:p>
            <a:pPr marL="228600" marR="0" lvl="0" indent="-228600" algn="ctr" rtl="0">
              <a:lnSpc>
                <a:spcPct val="50000"/>
              </a:lnSpc>
              <a:spcBef>
                <a:spcPts val="1000"/>
              </a:spcBef>
              <a:spcAft>
                <a:spcPts val="0"/>
              </a:spcAft>
              <a:buClr>
                <a:schemeClr val="dk1"/>
              </a:buClr>
              <a:buSzPts val="1917"/>
              <a:buFont typeface="Arial"/>
              <a:buNone/>
            </a:pPr>
            <a:r>
              <a:rPr lang="fr-FR" sz="1341" b="1" i="0" u="none" strike="noStrike" cap="none">
                <a:solidFill>
                  <a:schemeClr val="dk1"/>
                </a:solidFill>
                <a:latin typeface="Times New Roman"/>
                <a:ea typeface="Times New Roman"/>
                <a:cs typeface="Times New Roman"/>
                <a:sym typeface="Times New Roman"/>
              </a:rPr>
              <a:t>Année universitaire :2021-2022 </a:t>
            </a:r>
            <a:endParaRPr sz="1341"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18c9888d2_0_50"/>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10</a:t>
            </a:fld>
            <a:endParaRPr sz="2400" b="1">
              <a:solidFill>
                <a:schemeClr val="dk1"/>
              </a:solidFill>
            </a:endParaRPr>
          </a:p>
        </p:txBody>
      </p:sp>
      <p:sp>
        <p:nvSpPr>
          <p:cNvPr id="157" name="Google Shape;157;gf18c9888d2_0_50"/>
          <p:cNvSpPr txBox="1">
            <a:spLocks noGrp="1"/>
          </p:cNvSpPr>
          <p:nvPr>
            <p:ph type="title"/>
          </p:nvPr>
        </p:nvSpPr>
        <p:spPr>
          <a:xfrm>
            <a:off x="462643"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Ecrire dans un fichier: </a:t>
            </a:r>
            <a:r>
              <a:rPr lang="fr-FR" sz="3000">
                <a:latin typeface="Aharoni"/>
                <a:ea typeface="Aharoni"/>
                <a:cs typeface="Aharoni"/>
                <a:sym typeface="Aharoni"/>
              </a:rPr>
              <a:t>Opérateur &lt;&lt;</a:t>
            </a:r>
            <a:endParaRPr sz="3000"/>
          </a:p>
        </p:txBody>
      </p:sp>
      <p:pic>
        <p:nvPicPr>
          <p:cNvPr id="158" name="Google Shape;158;gf18c9888d2_0_50" descr="*main.cpp [execptions] - Code::Blocks 13.12"/>
          <p:cNvPicPr preferRelativeResize="0"/>
          <p:nvPr/>
        </p:nvPicPr>
        <p:blipFill rotWithShape="1">
          <a:blip r:embed="rId3">
            <a:alphaModFix/>
          </a:blip>
          <a:srcRect/>
          <a:stretch/>
        </p:blipFill>
        <p:spPr>
          <a:xfrm>
            <a:off x="3305863" y="3740248"/>
            <a:ext cx="4829175" cy="2314575"/>
          </a:xfrm>
          <a:prstGeom prst="rect">
            <a:avLst/>
          </a:prstGeom>
          <a:noFill/>
          <a:ln>
            <a:noFill/>
          </a:ln>
        </p:spPr>
      </p:pic>
      <p:sp>
        <p:nvSpPr>
          <p:cNvPr id="159" name="Google Shape;159;gf18c9888d2_0_50"/>
          <p:cNvSpPr txBox="1"/>
          <p:nvPr/>
        </p:nvSpPr>
        <p:spPr>
          <a:xfrm>
            <a:off x="900113" y="1643088"/>
            <a:ext cx="10215600" cy="1631700"/>
          </a:xfrm>
          <a:prstGeom prst="rect">
            <a:avLst/>
          </a:prstGeom>
          <a:noFill/>
          <a:ln>
            <a:noFill/>
          </a:ln>
        </p:spPr>
        <p:txBody>
          <a:bodyPr spcFirstLastPara="1" wrap="square" lIns="91425" tIns="45700" rIns="91425" bIns="45700" anchor="t" anchorCtr="0">
            <a:spAutoFit/>
          </a:bodyPr>
          <a:lstStyle/>
          <a:p>
            <a:pPr marL="342900" lvl="0" indent="-342900" algn="just" rtl="0">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L’écriture dans un fichier s’effectue comme l’affichage à l’écran avec </a:t>
            </a:r>
            <a:r>
              <a:rPr lang="fr-FR" sz="2000" b="1" dirty="0">
                <a:solidFill>
                  <a:srgbClr val="FF0000"/>
                </a:solidFill>
                <a:latin typeface="Times New Roman"/>
                <a:ea typeface="Times New Roman"/>
                <a:cs typeface="Times New Roman"/>
                <a:sym typeface="Times New Roman"/>
              </a:rPr>
              <a:t>l’opérateur &lt;&lt;  </a:t>
            </a:r>
            <a:endParaRPr sz="2000" b="1" dirty="0">
              <a:solidFill>
                <a:srgbClr val="FF0000"/>
              </a:solidFill>
              <a:latin typeface="Times New Roman"/>
              <a:ea typeface="Times New Roman"/>
              <a:cs typeface="Times New Roman"/>
              <a:sym typeface="Times New Roman"/>
            </a:endParaRPr>
          </a:p>
          <a:p>
            <a:pPr marL="342900" lvl="0" indent="-342900" algn="just" rtl="0">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Toute variable ou constante des types de base (</a:t>
            </a:r>
            <a:r>
              <a:rPr lang="fr-FR" sz="2000" dirty="0" err="1">
                <a:solidFill>
                  <a:schemeClr val="dk1"/>
                </a:solidFill>
                <a:latin typeface="Times New Roman"/>
                <a:ea typeface="Times New Roman"/>
                <a:cs typeface="Times New Roman"/>
                <a:sym typeface="Times New Roman"/>
              </a:rPr>
              <a:t>bool</a:t>
            </a:r>
            <a:r>
              <a:rPr lang="fr-FR" sz="2000" dirty="0">
                <a:solidFill>
                  <a:schemeClr val="dk1"/>
                </a:solidFill>
                <a:latin typeface="Times New Roman"/>
                <a:ea typeface="Times New Roman"/>
                <a:cs typeface="Times New Roman"/>
                <a:sym typeface="Times New Roman"/>
              </a:rPr>
              <a:t>, char, </a:t>
            </a:r>
            <a:r>
              <a:rPr lang="fr-FR" sz="2000" dirty="0" err="1">
                <a:solidFill>
                  <a:schemeClr val="dk1"/>
                </a:solidFill>
                <a:latin typeface="Times New Roman"/>
                <a:ea typeface="Times New Roman"/>
                <a:cs typeface="Times New Roman"/>
                <a:sym typeface="Times New Roman"/>
              </a:rPr>
              <a:t>int</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float</a:t>
            </a:r>
            <a:r>
              <a:rPr lang="fr-FR" sz="2000" dirty="0">
                <a:solidFill>
                  <a:schemeClr val="dk1"/>
                </a:solidFill>
                <a:latin typeface="Times New Roman"/>
                <a:ea typeface="Times New Roman"/>
                <a:cs typeface="Times New Roman"/>
                <a:sym typeface="Times New Roman"/>
              </a:rPr>
              <a:t>, double, string,...) peut être écrite. </a:t>
            </a:r>
            <a:endParaRPr sz="20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2000"/>
              <a:buFont typeface="Arial"/>
              <a:buNone/>
            </a:pPr>
            <a:r>
              <a:rPr lang="fr-FR" sz="2000" dirty="0">
                <a:solidFill>
                  <a:schemeClr val="dk1"/>
                </a:solidFill>
                <a:latin typeface="Times New Roman"/>
                <a:ea typeface="Times New Roman"/>
                <a:cs typeface="Times New Roman"/>
                <a:sym typeface="Times New Roman"/>
              </a:rPr>
              <a:t>Syntaxe pour l’écriture dans les fichiers textes :</a:t>
            </a:r>
            <a:endParaRPr sz="20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fr-FR" sz="2000" b="1" dirty="0" err="1">
                <a:solidFill>
                  <a:srgbClr val="FF0000"/>
                </a:solidFill>
                <a:latin typeface="Times New Roman"/>
                <a:ea typeface="Times New Roman"/>
                <a:cs typeface="Times New Roman"/>
                <a:sym typeface="Times New Roman"/>
              </a:rPr>
              <a:t>NomFlux</a:t>
            </a:r>
            <a:r>
              <a:rPr lang="fr-FR" sz="2000" b="1" dirty="0">
                <a:solidFill>
                  <a:srgbClr val="FF0000"/>
                </a:solidFill>
                <a:latin typeface="Times New Roman"/>
                <a:ea typeface="Times New Roman"/>
                <a:cs typeface="Times New Roman"/>
                <a:sym typeface="Times New Roman"/>
              </a:rPr>
              <a:t> &lt;&lt; Variable;</a:t>
            </a:r>
            <a:endParaRPr sz="20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11</a:t>
            </a:fld>
            <a:endParaRPr sz="2400" b="1">
              <a:solidFill>
                <a:schemeClr val="dk1"/>
              </a:solidFill>
            </a:endParaRPr>
          </a:p>
        </p:txBody>
      </p:sp>
      <p:sp>
        <p:nvSpPr>
          <p:cNvPr id="165" name="Google Shape;165;p33"/>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Ecrire dans un fichier: </a:t>
            </a:r>
            <a:r>
              <a:rPr lang="fr-FR" sz="3000">
                <a:latin typeface="Aharoni"/>
                <a:ea typeface="Aharoni"/>
                <a:cs typeface="Aharoni"/>
                <a:sym typeface="Aharoni"/>
              </a:rPr>
              <a:t>Exemple complet</a:t>
            </a:r>
            <a:endParaRPr sz="3000"/>
          </a:p>
        </p:txBody>
      </p:sp>
      <p:pic>
        <p:nvPicPr>
          <p:cNvPr id="167" name="Google Shape;167;p33" descr="main.cpp [execptions] - Code::Blocks 13.12"/>
          <p:cNvPicPr preferRelativeResize="0"/>
          <p:nvPr/>
        </p:nvPicPr>
        <p:blipFill rotWithShape="1">
          <a:blip r:embed="rId3">
            <a:alphaModFix/>
          </a:blip>
          <a:srcRect/>
          <a:stretch/>
        </p:blipFill>
        <p:spPr>
          <a:xfrm>
            <a:off x="757238" y="1671638"/>
            <a:ext cx="6000750" cy="4571999"/>
          </a:xfrm>
          <a:prstGeom prst="rect">
            <a:avLst/>
          </a:prstGeom>
          <a:noFill/>
          <a:ln>
            <a:noFill/>
          </a:ln>
        </p:spPr>
      </p:pic>
      <p:pic>
        <p:nvPicPr>
          <p:cNvPr id="168" name="Google Shape;168;p33" descr="fichier.txt - Bloc-notes"/>
          <p:cNvPicPr preferRelativeResize="0"/>
          <p:nvPr/>
        </p:nvPicPr>
        <p:blipFill rotWithShape="1">
          <a:blip r:embed="rId4">
            <a:alphaModFix/>
          </a:blip>
          <a:srcRect/>
          <a:stretch/>
        </p:blipFill>
        <p:spPr>
          <a:xfrm>
            <a:off x="7185018" y="2835276"/>
            <a:ext cx="4459288" cy="15795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12</a:t>
            </a:fld>
            <a:endParaRPr sz="2400" b="1">
              <a:solidFill>
                <a:schemeClr val="dk1"/>
              </a:solidFill>
            </a:endParaRPr>
          </a:p>
        </p:txBody>
      </p:sp>
      <p:sp>
        <p:nvSpPr>
          <p:cNvPr id="174" name="Google Shape;174;p34"/>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sz="4000" dirty="0">
                <a:latin typeface="Aharoni"/>
                <a:ea typeface="Aharoni"/>
                <a:cs typeface="Aharoni"/>
                <a:sym typeface="Aharoni"/>
              </a:rPr>
              <a:t>Lire à partir d’un fichier: </a:t>
            </a:r>
            <a:r>
              <a:rPr lang="fr-FR" sz="3000" dirty="0">
                <a:latin typeface="Aharoni"/>
                <a:ea typeface="Aharoni"/>
                <a:cs typeface="Aharoni"/>
                <a:sym typeface="Aharoni"/>
              </a:rPr>
              <a:t>Ouverture </a:t>
            </a:r>
            <a:endParaRPr sz="3000" dirty="0"/>
          </a:p>
        </p:txBody>
      </p:sp>
      <p:sp>
        <p:nvSpPr>
          <p:cNvPr id="176" name="Google Shape;176;p34"/>
          <p:cNvSpPr txBox="1"/>
          <p:nvPr/>
        </p:nvSpPr>
        <p:spPr>
          <a:xfrm>
            <a:off x="900113" y="1643088"/>
            <a:ext cx="10215600"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La lecture à partir d’un </a:t>
            </a:r>
            <a:r>
              <a:rPr lang="fr-FR" sz="2000" b="0" i="0" u="none" strike="noStrike" cap="none" dirty="0">
                <a:solidFill>
                  <a:schemeClr val="dk1"/>
                </a:solidFill>
                <a:latin typeface="Times New Roman"/>
                <a:ea typeface="Times New Roman"/>
                <a:cs typeface="Times New Roman"/>
                <a:sym typeface="Times New Roman"/>
              </a:rPr>
              <a:t>fichier se fait via </a:t>
            </a:r>
            <a:r>
              <a:rPr lang="fr-FR" sz="2000" b="1" i="0" u="none" strike="noStrike" cap="none" dirty="0">
                <a:solidFill>
                  <a:schemeClr val="tx1"/>
                </a:solidFill>
                <a:latin typeface="Times New Roman"/>
                <a:ea typeface="Times New Roman"/>
                <a:cs typeface="Times New Roman"/>
                <a:sym typeface="Times New Roman"/>
              </a:rPr>
              <a:t>un objet de type </a:t>
            </a:r>
            <a:r>
              <a:rPr lang="fr-FR" sz="2000" b="1" i="0" u="none" strike="noStrike" cap="none" dirty="0" err="1">
                <a:solidFill>
                  <a:schemeClr val="tx1"/>
                </a:solidFill>
                <a:latin typeface="Times New Roman"/>
                <a:ea typeface="Times New Roman"/>
                <a:cs typeface="Times New Roman"/>
                <a:sym typeface="Times New Roman"/>
              </a:rPr>
              <a:t>ifstream</a:t>
            </a:r>
            <a:r>
              <a:rPr lang="fr-FR" sz="2000" b="0" i="0" u="none" strike="noStrike" cap="none" dirty="0">
                <a:solidFill>
                  <a:schemeClr val="dk1"/>
                </a:solidFill>
                <a:latin typeface="Times New Roman"/>
                <a:ea typeface="Times New Roman"/>
                <a:cs typeface="Times New Roman"/>
                <a:sym typeface="Times New Roman"/>
              </a:rPr>
              <a:t>.  </a:t>
            </a:r>
          </a:p>
          <a:p>
            <a:pPr marL="0" marR="0" lvl="0" indent="0" algn="just" rtl="0">
              <a:lnSpc>
                <a:spcPct val="100000"/>
              </a:lnSpc>
              <a:spcBef>
                <a:spcPts val="0"/>
              </a:spcBef>
              <a:spcAft>
                <a:spcPts val="0"/>
              </a:spcAft>
              <a:buClr>
                <a:schemeClr val="dk1"/>
              </a:buClr>
              <a:buSzPts val="2000"/>
              <a:buFont typeface="Arial"/>
              <a:buNone/>
            </a:pPr>
            <a:endParaRPr lang="fr-FR" sz="2000" dirty="0">
              <a:solidFill>
                <a:schemeClr val="dk1"/>
              </a:solidFill>
              <a:latin typeface="Times New Roman"/>
              <a:ea typeface="Times New Roman"/>
              <a:cs typeface="Times New Roman"/>
              <a:sym typeface="Times New Roman"/>
            </a:endParaRPr>
          </a:p>
          <a:p>
            <a:pPr algn="just">
              <a:buClr>
                <a:schemeClr val="dk1"/>
              </a:buClr>
              <a:buSzPts val="2000"/>
            </a:pPr>
            <a:r>
              <a:rPr lang="fr-FR" sz="2000" b="1" dirty="0">
                <a:solidFill>
                  <a:schemeClr val="accent1">
                    <a:lumMod val="75000"/>
                  </a:schemeClr>
                </a:solidFill>
                <a:latin typeface="Times New Roman"/>
                <a:ea typeface="Times New Roman"/>
                <a:cs typeface="Times New Roman"/>
                <a:sym typeface="Times New Roman"/>
              </a:rPr>
              <a:t>1. </a:t>
            </a:r>
            <a:r>
              <a:rPr lang="fr-FR" sz="2000" b="1" i="0" u="none" strike="noStrike" cap="none" dirty="0">
                <a:solidFill>
                  <a:schemeClr val="accent1">
                    <a:lumMod val="75000"/>
                  </a:schemeClr>
                </a:solidFill>
                <a:latin typeface="Times New Roman"/>
                <a:ea typeface="Times New Roman"/>
                <a:cs typeface="Times New Roman"/>
                <a:sym typeface="Times New Roman"/>
              </a:rPr>
              <a:t>Utilisation de constructeur par défaut + appel de la méthode open:</a:t>
            </a:r>
            <a:endParaRPr lang="fr-FR" sz="2000" b="1" dirty="0">
              <a:solidFill>
                <a:schemeClr val="accent1">
                  <a:lumMod val="75000"/>
                </a:schemeClr>
              </a:solidFill>
              <a:latin typeface="Times New Roman"/>
              <a:ea typeface="Times New Roman"/>
              <a:cs typeface="Times New Roman"/>
              <a:sym typeface="Times New Roman"/>
            </a:endParaRPr>
          </a:p>
          <a:p>
            <a:pPr algn="just">
              <a:buClr>
                <a:schemeClr val="dk1"/>
              </a:buClr>
              <a:buSzPts val="2000"/>
            </a:pPr>
            <a:r>
              <a:rPr lang="fr-FR" sz="2000" b="1" dirty="0">
                <a:solidFill>
                  <a:schemeClr val="accent1">
                    <a:lumMod val="75000"/>
                  </a:schemeClr>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ifstream</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nomFlux</a:t>
            </a:r>
            <a:r>
              <a:rPr lang="fr-FR" sz="2000" b="1" i="0" u="none" strike="noStrike" cap="none" dirty="0">
                <a:solidFill>
                  <a:srgbClr val="FF0000"/>
                </a:solidFill>
                <a:latin typeface="Times New Roman"/>
                <a:ea typeface="Times New Roman"/>
                <a:cs typeface="Times New Roman"/>
                <a:sym typeface="Times New Roman"/>
              </a:rPr>
              <a:t>;</a:t>
            </a:r>
          </a:p>
          <a:p>
            <a:pPr algn="just">
              <a:buClr>
                <a:schemeClr val="dk1"/>
              </a:buClr>
              <a:buSzPts val="2000"/>
            </a:pPr>
            <a:r>
              <a:rPr lang="fr-FR" sz="2000" b="1" dirty="0">
                <a:solidFill>
                  <a:srgbClr val="FF0000"/>
                </a:solidFill>
                <a:latin typeface="Times New Roman"/>
                <a:ea typeface="Times New Roman"/>
                <a:cs typeface="Times New Roman"/>
                <a:sym typeface="Times New Roman"/>
              </a:rPr>
              <a:t>	</a:t>
            </a:r>
            <a:r>
              <a:rPr lang="fr-FR" sz="2000" b="1" dirty="0" err="1">
                <a:solidFill>
                  <a:srgbClr val="FF0000"/>
                </a:solidFill>
                <a:latin typeface="Times New Roman"/>
                <a:ea typeface="Times New Roman"/>
                <a:cs typeface="Times New Roman"/>
                <a:sym typeface="Times New Roman"/>
              </a:rPr>
              <a:t>nomFlux,open</a:t>
            </a:r>
            <a:r>
              <a:rPr lang="fr-FR" sz="2000" b="1" i="0" u="none" strike="noStrike" cap="none" dirty="0">
                <a:solidFill>
                  <a:srgbClr val="FF0000"/>
                </a:solidFill>
                <a:latin typeface="Times New Roman"/>
                <a:ea typeface="Times New Roman"/>
                <a:cs typeface="Times New Roman"/>
                <a:sym typeface="Times New Roman"/>
              </a:rPr>
              <a:t>(</a:t>
            </a:r>
            <a:r>
              <a:rPr lang="fr-FR" sz="2000" b="1" i="0" u="none" strike="noStrike" cap="none" dirty="0" err="1">
                <a:solidFill>
                  <a:srgbClr val="FF0000"/>
                </a:solidFill>
                <a:latin typeface="Times New Roman"/>
                <a:ea typeface="Times New Roman"/>
                <a:cs typeface="Times New Roman"/>
                <a:sym typeface="Times New Roman"/>
              </a:rPr>
              <a:t>const</a:t>
            </a:r>
            <a:r>
              <a:rPr lang="fr-FR" sz="2000" b="1" i="0" u="none" strike="noStrike" cap="none" dirty="0">
                <a:solidFill>
                  <a:srgbClr val="FF0000"/>
                </a:solidFill>
                <a:latin typeface="Times New Roman"/>
                <a:ea typeface="Times New Roman"/>
                <a:cs typeface="Times New Roman"/>
                <a:sym typeface="Times New Roman"/>
              </a:rPr>
              <a:t> char * </a:t>
            </a:r>
            <a:r>
              <a:rPr lang="fr-FR" sz="2000" b="1" i="0" u="none" strike="noStrike" cap="none" dirty="0" err="1">
                <a:solidFill>
                  <a:srgbClr val="FF0000"/>
                </a:solidFill>
                <a:latin typeface="Times New Roman"/>
                <a:ea typeface="Times New Roman"/>
                <a:cs typeface="Times New Roman"/>
                <a:sym typeface="Times New Roman"/>
              </a:rPr>
              <a:t>Filename</a:t>
            </a:r>
            <a:r>
              <a:rPr lang="fr-FR" sz="2000" b="1" i="0" u="none" strike="noStrike" cap="none" dirty="0">
                <a:solidFill>
                  <a:srgbClr val="FF0000"/>
                </a:solidFill>
                <a:latin typeface="Times New Roman"/>
                <a:ea typeface="Times New Roman"/>
                <a:cs typeface="Times New Roman"/>
                <a:sym typeface="Times New Roman"/>
              </a:rPr>
              <a:t>, mode) </a:t>
            </a:r>
          </a:p>
          <a:p>
            <a:pPr algn="just">
              <a:buClr>
                <a:schemeClr val="dk1"/>
              </a:buClr>
              <a:buSzPts val="2000"/>
            </a:pPr>
            <a:endParaRPr lang="fr-FR" sz="2000" b="1" i="0" u="none" strike="noStrike" cap="none" dirty="0">
              <a:solidFill>
                <a:schemeClr val="accent1">
                  <a:lumMod val="75000"/>
                </a:schemeClr>
              </a:solidFill>
              <a:latin typeface="Times New Roman"/>
              <a:ea typeface="Times New Roman"/>
              <a:cs typeface="Times New Roman"/>
              <a:sym typeface="Times New Roman"/>
            </a:endParaRPr>
          </a:p>
          <a:p>
            <a:pPr algn="just">
              <a:buClr>
                <a:schemeClr val="dk1"/>
              </a:buClr>
              <a:buSzPts val="2000"/>
            </a:pPr>
            <a:r>
              <a:rPr lang="fr-FR" sz="2000" b="1" dirty="0">
                <a:solidFill>
                  <a:schemeClr val="accent1">
                    <a:lumMod val="75000"/>
                  </a:schemeClr>
                </a:solidFill>
                <a:latin typeface="Times New Roman"/>
                <a:ea typeface="Times New Roman"/>
                <a:cs typeface="Times New Roman"/>
                <a:sym typeface="Times New Roman"/>
              </a:rPr>
              <a:t>2. Utilisation de constructeur paramétré (appel implicite de la méthode open)</a:t>
            </a:r>
            <a:endParaRPr lang="fr-FR" sz="2000" dirty="0">
              <a:solidFill>
                <a:schemeClr val="dk1"/>
              </a:solidFill>
              <a:latin typeface="Times New Roman"/>
              <a:ea typeface="Times New Roman"/>
              <a:cs typeface="Times New Roman"/>
              <a:sym typeface="Times New Roman"/>
            </a:endParaRPr>
          </a:p>
          <a:p>
            <a:pPr algn="just">
              <a:buClr>
                <a:schemeClr val="dk1"/>
              </a:buClr>
              <a:buSzPts val="2000"/>
            </a:pPr>
            <a:r>
              <a:rPr lang="fr-FR" sz="2000" b="1" i="0" u="none" strike="noStrike" cap="none" dirty="0">
                <a:solidFill>
                  <a:schemeClr val="dk1"/>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ifstream</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nomFlux</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const</a:t>
            </a:r>
            <a:r>
              <a:rPr lang="fr-FR" sz="2000" b="1" i="0" u="none" strike="noStrike" cap="none" dirty="0">
                <a:solidFill>
                  <a:srgbClr val="FF0000"/>
                </a:solidFill>
                <a:latin typeface="Times New Roman"/>
                <a:ea typeface="Times New Roman"/>
                <a:cs typeface="Times New Roman"/>
                <a:sym typeface="Times New Roman"/>
              </a:rPr>
              <a:t> char * </a:t>
            </a:r>
            <a:r>
              <a:rPr lang="fr-FR" sz="2000" b="1" i="0" u="none" strike="noStrike" cap="none" dirty="0" err="1">
                <a:solidFill>
                  <a:srgbClr val="FF0000"/>
                </a:solidFill>
                <a:latin typeface="Times New Roman"/>
                <a:ea typeface="Times New Roman"/>
                <a:cs typeface="Times New Roman"/>
                <a:sym typeface="Times New Roman"/>
              </a:rPr>
              <a:t>Filename</a:t>
            </a:r>
            <a:r>
              <a:rPr lang="fr-FR" sz="2000" b="1" i="0" u="none" strike="noStrike" cap="none" dirty="0">
                <a:solidFill>
                  <a:srgbClr val="FF0000"/>
                </a:solidFill>
                <a:latin typeface="Times New Roman"/>
                <a:ea typeface="Times New Roman"/>
                <a:cs typeface="Times New Roman"/>
                <a:sym typeface="Times New Roman"/>
              </a:rPr>
              <a:t>, mode) </a:t>
            </a:r>
            <a:endParaRPr sz="2000" b="1" i="0" u="none" strike="noStrike" cap="none" dirty="0">
              <a:solidFill>
                <a:srgbClr val="FF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000"/>
              <a:buFont typeface="Arial"/>
              <a:buNone/>
            </a:pPr>
            <a:r>
              <a:rPr lang="fr-FR" sz="2000" b="1" i="0" u="sng" strike="noStrike" cap="none" dirty="0">
                <a:solidFill>
                  <a:schemeClr val="dk1"/>
                </a:solidFill>
                <a:latin typeface="Times New Roman"/>
                <a:ea typeface="Times New Roman"/>
                <a:cs typeface="Times New Roman"/>
                <a:sym typeface="Times New Roman"/>
              </a:rPr>
              <a:t>Remarque :</a:t>
            </a:r>
            <a:r>
              <a:rPr lang="fr-FR" sz="2000" b="0" i="0" u="none" strike="noStrike" cap="none" dirty="0">
                <a:solidFill>
                  <a:schemeClr val="dk1"/>
                </a:solidFill>
                <a:latin typeface="Times New Roman"/>
                <a:ea typeface="Times New Roman"/>
                <a:cs typeface="Times New Roman"/>
                <a:sym typeface="Times New Roman"/>
              </a:rPr>
              <a:t> </a:t>
            </a:r>
          </a:p>
          <a:p>
            <a:pPr marL="342900" marR="0" lvl="0" indent="-342900" algn="just" rtl="0">
              <a:lnSpc>
                <a:spcPct val="100000"/>
              </a:lnSpc>
              <a:spcBef>
                <a:spcPts val="0"/>
              </a:spcBef>
              <a:spcAft>
                <a:spcPts val="0"/>
              </a:spcAft>
              <a:buClr>
                <a:schemeClr val="dk1"/>
              </a:buClr>
              <a:buSzPts val="2000"/>
              <a:buFont typeface="Wingdings" panose="05000000000000000000" pitchFamily="2" charset="2"/>
              <a:buChar char="Ø"/>
            </a:pPr>
            <a:r>
              <a:rPr lang="fr-FR" sz="2000" b="0" i="0" u="none" strike="noStrike" cap="none" dirty="0">
                <a:solidFill>
                  <a:schemeClr val="dk1"/>
                </a:solidFill>
                <a:latin typeface="Times New Roman"/>
                <a:ea typeface="Times New Roman"/>
                <a:cs typeface="Times New Roman"/>
                <a:sym typeface="Times New Roman"/>
              </a:rPr>
              <a:t>Un </a:t>
            </a:r>
            <a:r>
              <a:rPr lang="fr-FR" sz="2000" b="0" i="0" u="none" strike="noStrike" cap="none" dirty="0" err="1">
                <a:solidFill>
                  <a:schemeClr val="dk1"/>
                </a:solidFill>
                <a:latin typeface="Times New Roman"/>
                <a:ea typeface="Times New Roman"/>
                <a:cs typeface="Times New Roman"/>
                <a:sym typeface="Times New Roman"/>
              </a:rPr>
              <a:t>ifstream</a:t>
            </a:r>
            <a:r>
              <a:rPr lang="fr-FR" sz="2000" b="0" i="0" u="none" strike="noStrike" cap="none" dirty="0">
                <a:solidFill>
                  <a:schemeClr val="dk1"/>
                </a:solidFill>
                <a:latin typeface="Times New Roman"/>
                <a:ea typeface="Times New Roman"/>
                <a:cs typeface="Times New Roman"/>
                <a:sym typeface="Times New Roman"/>
              </a:rPr>
              <a:t> a par défaut un mode d’ouverture </a:t>
            </a:r>
            <a:r>
              <a:rPr lang="fr-FR" sz="2000" b="1" i="0" u="none" strike="noStrike" cap="none" dirty="0" err="1">
                <a:solidFill>
                  <a:srgbClr val="FF0000"/>
                </a:solidFill>
                <a:latin typeface="Times New Roman"/>
                <a:ea typeface="Times New Roman"/>
                <a:cs typeface="Times New Roman"/>
                <a:sym typeface="Times New Roman"/>
              </a:rPr>
              <a:t>ios_base</a:t>
            </a:r>
            <a:r>
              <a:rPr lang="fr-FR" sz="2000" b="1" i="0" u="none" strike="noStrike" cap="none" dirty="0">
                <a:solidFill>
                  <a:srgbClr val="FF0000"/>
                </a:solidFill>
                <a:latin typeface="Times New Roman"/>
                <a:ea typeface="Times New Roman"/>
                <a:cs typeface="Times New Roman"/>
                <a:sym typeface="Times New Roman"/>
              </a:rPr>
              <a:t>::in</a:t>
            </a:r>
            <a:r>
              <a:rPr lang="fr-FR" sz="2000" b="0" i="0" u="none" strike="noStrike" cap="none" dirty="0">
                <a:solidFill>
                  <a:schemeClr val="dk1"/>
                </a:solidFill>
                <a:latin typeface="Times New Roman"/>
                <a:ea typeface="Times New Roman"/>
                <a:cs typeface="Times New Roman"/>
                <a:sym typeface="Times New Roman"/>
              </a:rPr>
              <a:t> ce qui signifie lecture seule.</a:t>
            </a:r>
          </a:p>
          <a:p>
            <a:pPr marL="342900" marR="0" lvl="0" indent="-342900" algn="just" rtl="0">
              <a:lnSpc>
                <a:spcPct val="100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Si le fichier n’existe pas, une erreur sera générée.</a:t>
            </a: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13</a:t>
            </a:fld>
            <a:endParaRPr sz="2400" b="1">
              <a:solidFill>
                <a:schemeClr val="dk1"/>
              </a:solidFill>
            </a:endParaRPr>
          </a:p>
        </p:txBody>
      </p:sp>
      <p:sp>
        <p:nvSpPr>
          <p:cNvPr id="174" name="Google Shape;174;p34"/>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sz="4000" dirty="0">
                <a:latin typeface="Aharoni"/>
                <a:ea typeface="Aharoni"/>
                <a:cs typeface="Aharoni"/>
                <a:sym typeface="Aharoni"/>
              </a:rPr>
              <a:t>Lire à partir d’un fichier: </a:t>
            </a:r>
            <a:r>
              <a:rPr lang="fr-FR" sz="3000" dirty="0">
                <a:latin typeface="Aharoni"/>
                <a:ea typeface="Aharoni"/>
                <a:cs typeface="Aharoni"/>
                <a:sym typeface="Aharoni"/>
              </a:rPr>
              <a:t>Lecture</a:t>
            </a:r>
            <a:endParaRPr sz="3000" dirty="0"/>
          </a:p>
        </p:txBody>
      </p:sp>
      <p:sp>
        <p:nvSpPr>
          <p:cNvPr id="176" name="Google Shape;176;p34"/>
          <p:cNvSpPr txBox="1"/>
          <p:nvPr/>
        </p:nvSpPr>
        <p:spPr>
          <a:xfrm>
            <a:off x="900113" y="1643088"/>
            <a:ext cx="10215600" cy="16311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Il existe manières différentes pour lire le contenu d’un fichier: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57200" marR="0" lvl="0" indent="-271463" algn="just" rtl="0">
              <a:lnSpc>
                <a:spcPct val="100000"/>
              </a:lnSpc>
              <a:spcBef>
                <a:spcPts val="0"/>
              </a:spcBef>
              <a:spcAft>
                <a:spcPts val="0"/>
              </a:spcAft>
              <a:buClr>
                <a:srgbClr val="000000"/>
              </a:buClr>
              <a:buSzPts val="2000"/>
              <a:buFont typeface="Arial"/>
              <a:buAutoNum type="arabicPeriod"/>
            </a:pPr>
            <a:r>
              <a:rPr lang="fr-FR" sz="2000" b="0" i="0" u="none" strike="noStrike" cap="none" dirty="0">
                <a:solidFill>
                  <a:srgbClr val="000000"/>
                </a:solidFill>
                <a:latin typeface="Times New Roman"/>
                <a:ea typeface="Times New Roman"/>
                <a:cs typeface="Times New Roman"/>
                <a:sym typeface="Times New Roman"/>
              </a:rPr>
              <a:t> Ligne par ligne, en utilisant  </a:t>
            </a:r>
            <a:r>
              <a:rPr lang="fr-FR" sz="2000" b="1" i="0" u="none" strike="noStrike" cap="none" dirty="0" err="1">
                <a:solidFill>
                  <a:srgbClr val="000000"/>
                </a:solidFill>
                <a:latin typeface="Times New Roman"/>
                <a:ea typeface="Times New Roman"/>
                <a:cs typeface="Times New Roman"/>
                <a:sym typeface="Times New Roman"/>
              </a:rPr>
              <a:t>getline</a:t>
            </a:r>
            <a:r>
              <a:rPr lang="fr-FR" sz="2000" b="1" i="0" u="none" strike="noStrike" cap="none" dirty="0">
                <a:solidFill>
                  <a:srgbClr val="000000"/>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a:p>
            <a:pPr marL="457200" marR="0" lvl="0" indent="-271463" algn="just" rtl="0">
              <a:lnSpc>
                <a:spcPct val="100000"/>
              </a:lnSpc>
              <a:spcBef>
                <a:spcPts val="0"/>
              </a:spcBef>
              <a:spcAft>
                <a:spcPts val="0"/>
              </a:spcAft>
              <a:buClr>
                <a:srgbClr val="000000"/>
              </a:buClr>
              <a:buSzPts val="2000"/>
              <a:buFont typeface="Arial"/>
              <a:buAutoNum type="arabicPeriod"/>
            </a:pPr>
            <a:r>
              <a:rPr lang="fr-FR" sz="2000" b="0" i="0" u="none" strike="noStrike" cap="none" dirty="0">
                <a:solidFill>
                  <a:srgbClr val="000000"/>
                </a:solidFill>
                <a:latin typeface="Times New Roman"/>
                <a:ea typeface="Times New Roman"/>
                <a:cs typeface="Times New Roman"/>
                <a:sym typeface="Times New Roman"/>
              </a:rPr>
              <a:t>Mot par mot, en utilisant les chevrons  </a:t>
            </a:r>
            <a:r>
              <a:rPr lang="fr-FR" sz="2000" b="1" i="0" u="none" strike="noStrike" cap="none" dirty="0">
                <a:solidFill>
                  <a:srgbClr val="000000"/>
                </a:solidFill>
                <a:latin typeface="Times New Roman"/>
                <a:ea typeface="Times New Roman"/>
                <a:cs typeface="Times New Roman"/>
                <a:sym typeface="Times New Roman"/>
              </a:rPr>
              <a:t>&gt;&gt;</a:t>
            </a:r>
            <a:r>
              <a:rPr lang="fr-FR" sz="2000" b="0" i="0" u="none" strike="noStrike" cap="none" dirty="0">
                <a:solidFill>
                  <a:srgbClr val="000000"/>
                </a:solidFill>
                <a:latin typeface="Times New Roman"/>
                <a:ea typeface="Times New Roman"/>
                <a:cs typeface="Times New Roman"/>
                <a:sym typeface="Times New Roman"/>
              </a:rPr>
              <a:t>;</a:t>
            </a:r>
            <a:endParaRPr sz="2000" b="0" i="0" u="none" strike="noStrike" cap="none" dirty="0">
              <a:solidFill>
                <a:srgbClr val="000000"/>
              </a:solidFill>
              <a:latin typeface="Times New Roman"/>
              <a:ea typeface="Times New Roman"/>
              <a:cs typeface="Times New Roman"/>
              <a:sym typeface="Times New Roman"/>
            </a:endParaRPr>
          </a:p>
          <a:p>
            <a:pPr marL="457200" marR="0" lvl="0" indent="-271463" algn="just" rtl="0">
              <a:lnSpc>
                <a:spcPct val="100000"/>
              </a:lnSpc>
              <a:spcBef>
                <a:spcPts val="0"/>
              </a:spcBef>
              <a:spcAft>
                <a:spcPts val="0"/>
              </a:spcAft>
              <a:buClr>
                <a:srgbClr val="000000"/>
              </a:buClr>
              <a:buSzPts val="2000"/>
              <a:buFont typeface="Arial"/>
              <a:buAutoNum type="arabicPeriod"/>
            </a:pPr>
            <a:r>
              <a:rPr lang="fr-FR" sz="2000" b="0" i="0" u="none" strike="noStrike" cap="none" dirty="0">
                <a:solidFill>
                  <a:srgbClr val="000000"/>
                </a:solidFill>
                <a:latin typeface="Times New Roman"/>
                <a:ea typeface="Times New Roman"/>
                <a:cs typeface="Times New Roman"/>
                <a:sym typeface="Times New Roman"/>
              </a:rPr>
              <a:t>Caractère par caractère, en utilisant </a:t>
            </a:r>
            <a:r>
              <a:rPr lang="fr-FR" sz="2000" b="1" i="0" u="none" strike="noStrike" cap="none" dirty="0" err="1">
                <a:solidFill>
                  <a:srgbClr val="000000"/>
                </a:solidFill>
                <a:latin typeface="Times New Roman"/>
                <a:ea typeface="Times New Roman"/>
                <a:cs typeface="Times New Roman"/>
                <a:sym typeface="Times New Roman"/>
              </a:rPr>
              <a:t>get</a:t>
            </a:r>
            <a:r>
              <a:rPr lang="fr-FR" sz="2000" b="1" i="0" u="none" strike="noStrike" cap="none" dirty="0">
                <a:solidFill>
                  <a:srgbClr val="000000"/>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65595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5" descr="main.cpp [execptions] - Code::Blocks 13.12"/>
          <p:cNvPicPr preferRelativeResize="0"/>
          <p:nvPr/>
        </p:nvPicPr>
        <p:blipFill rotWithShape="1">
          <a:blip r:embed="rId3">
            <a:alphaModFix/>
          </a:blip>
          <a:srcRect/>
          <a:stretch/>
        </p:blipFill>
        <p:spPr>
          <a:xfrm>
            <a:off x="342019" y="2386984"/>
            <a:ext cx="5731674" cy="4114800"/>
          </a:xfrm>
          <a:prstGeom prst="rect">
            <a:avLst/>
          </a:prstGeom>
          <a:noFill/>
          <a:ln>
            <a:noFill/>
          </a:ln>
        </p:spPr>
      </p:pic>
      <p:sp>
        <p:nvSpPr>
          <p:cNvPr id="182" name="Google Shape;182;p5"/>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14</a:t>
            </a:fld>
            <a:endParaRPr sz="2400" b="1">
              <a:solidFill>
                <a:schemeClr val="dk1"/>
              </a:solidFill>
            </a:endParaRPr>
          </a:p>
        </p:txBody>
      </p:sp>
      <p:sp>
        <p:nvSpPr>
          <p:cNvPr id="183" name="Google Shape;183;p5"/>
          <p:cNvSpPr txBox="1">
            <a:spLocks noGrp="1"/>
          </p:cNvSpPr>
          <p:nvPr>
            <p:ph type="title"/>
          </p:nvPr>
        </p:nvSpPr>
        <p:spPr>
          <a:xfrm>
            <a:off x="1226931"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fr-FR"/>
              <a:t> </a:t>
            </a:r>
            <a:r>
              <a:rPr lang="fr-FR">
                <a:latin typeface="Aharoni"/>
                <a:ea typeface="Aharoni"/>
                <a:cs typeface="Aharoni"/>
                <a:sym typeface="Aharoni"/>
              </a:rPr>
              <a:t>Lire à partir d’un fichier: </a:t>
            </a:r>
            <a:r>
              <a:rPr lang="fr-FR" sz="3000">
                <a:latin typeface="Aharoni"/>
                <a:ea typeface="Aharoni"/>
                <a:cs typeface="Aharoni"/>
                <a:sym typeface="Aharoni"/>
              </a:rPr>
              <a:t>Lire ligne par ligne</a:t>
            </a:r>
            <a:endParaRPr sz="3000" b="1">
              <a:latin typeface="Georgia"/>
              <a:ea typeface="Georgia"/>
              <a:cs typeface="Georgia"/>
              <a:sym typeface="Georgia"/>
            </a:endParaRPr>
          </a:p>
        </p:txBody>
      </p:sp>
      <p:sp>
        <p:nvSpPr>
          <p:cNvPr id="184" name="Google Shape;184;p5"/>
          <p:cNvSpPr/>
          <p:nvPr/>
        </p:nvSpPr>
        <p:spPr>
          <a:xfrm>
            <a:off x="832506" y="4681182"/>
            <a:ext cx="2292824" cy="35484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 name="Google Shape;185;p5" descr="&quot;C:\Users\Toshiba\Desktop\CoursEsprit\C++\Cours C++2021_S1\Projets_Test\execptions\bin\Debug\execptions.exe&quot;"/>
          <p:cNvPicPr preferRelativeResize="0"/>
          <p:nvPr/>
        </p:nvPicPr>
        <p:blipFill rotWithShape="1">
          <a:blip r:embed="rId4">
            <a:alphaModFix/>
          </a:blip>
          <a:srcRect/>
          <a:stretch/>
        </p:blipFill>
        <p:spPr>
          <a:xfrm>
            <a:off x="3240201" y="3043451"/>
            <a:ext cx="2400635" cy="423080"/>
          </a:xfrm>
          <a:prstGeom prst="rect">
            <a:avLst/>
          </a:prstGeom>
          <a:noFill/>
          <a:ln>
            <a:noFill/>
          </a:ln>
        </p:spPr>
      </p:pic>
      <p:pic>
        <p:nvPicPr>
          <p:cNvPr id="186" name="Google Shape;186;p5" descr="main.cpp [execptions] - Code::Blocks 13.12"/>
          <p:cNvPicPr preferRelativeResize="0"/>
          <p:nvPr/>
        </p:nvPicPr>
        <p:blipFill rotWithShape="1">
          <a:blip r:embed="rId5">
            <a:alphaModFix/>
          </a:blip>
          <a:srcRect/>
          <a:stretch/>
        </p:blipFill>
        <p:spPr>
          <a:xfrm>
            <a:off x="5746538" y="2674959"/>
            <a:ext cx="6445462" cy="2302456"/>
          </a:xfrm>
          <a:prstGeom prst="rect">
            <a:avLst/>
          </a:prstGeom>
          <a:noFill/>
          <a:ln>
            <a:noFill/>
          </a:ln>
        </p:spPr>
      </p:pic>
      <p:pic>
        <p:nvPicPr>
          <p:cNvPr id="187" name="Google Shape;187;p5" descr="&quot;C:\Users\Toshiba\Desktop\CoursEsprit\C++\Cours C++2021_S1\Projets_Test\execptions\bin\Debug\execptions.exe&quot;"/>
          <p:cNvPicPr preferRelativeResize="0"/>
          <p:nvPr/>
        </p:nvPicPr>
        <p:blipFill rotWithShape="1">
          <a:blip r:embed="rId6">
            <a:alphaModFix/>
          </a:blip>
          <a:srcRect/>
          <a:stretch/>
        </p:blipFill>
        <p:spPr>
          <a:xfrm>
            <a:off x="7574507" y="5022376"/>
            <a:ext cx="2679277" cy="682388"/>
          </a:xfrm>
          <a:prstGeom prst="rect">
            <a:avLst/>
          </a:prstGeom>
          <a:noFill/>
          <a:ln>
            <a:noFill/>
          </a:ln>
        </p:spPr>
      </p:pic>
      <p:sp>
        <p:nvSpPr>
          <p:cNvPr id="188" name="Google Shape;188;p5"/>
          <p:cNvSpPr/>
          <p:nvPr/>
        </p:nvSpPr>
        <p:spPr>
          <a:xfrm>
            <a:off x="5778327" y="1784189"/>
            <a:ext cx="5917804" cy="14772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fr-FR" sz="2000" b="1" i="0" u="none" strike="noStrike" cap="none" dirty="0">
                <a:solidFill>
                  <a:schemeClr val="accent1">
                    <a:lumMod val="75000"/>
                  </a:schemeClr>
                </a:solidFill>
                <a:latin typeface="Times New Roman"/>
                <a:ea typeface="Times New Roman"/>
                <a:cs typeface="Times New Roman"/>
                <a:sym typeface="Times New Roman"/>
              </a:rPr>
              <a:t>Lire le fichier en entier  ligne par ligne :</a:t>
            </a:r>
            <a:endParaRPr sz="1400" b="1" i="0" u="none" strike="noStrike" cap="none" dirty="0">
              <a:solidFill>
                <a:schemeClr val="accent1">
                  <a:lumMod val="75000"/>
                </a:schemeClr>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189" name="Google Shape;189;p5"/>
          <p:cNvSpPr/>
          <p:nvPr/>
        </p:nvSpPr>
        <p:spPr>
          <a:xfrm>
            <a:off x="6130111" y="3550692"/>
            <a:ext cx="2809173" cy="35484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88;p5">
            <a:extLst>
              <a:ext uri="{FF2B5EF4-FFF2-40B4-BE49-F238E27FC236}">
                <a16:creationId xmlns:a16="http://schemas.microsoft.com/office/drawing/2014/main" id="{1FD746A3-2319-444C-87DF-2F2B860D33BF}"/>
              </a:ext>
            </a:extLst>
          </p:cNvPr>
          <p:cNvSpPr/>
          <p:nvPr/>
        </p:nvSpPr>
        <p:spPr>
          <a:xfrm>
            <a:off x="342019" y="1842816"/>
            <a:ext cx="5917804" cy="147728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fr-FR" sz="2000" b="1" i="0" u="none" strike="noStrike" cap="none" dirty="0">
                <a:solidFill>
                  <a:schemeClr val="accent1">
                    <a:lumMod val="75000"/>
                  </a:schemeClr>
                </a:solidFill>
                <a:latin typeface="Times New Roman"/>
                <a:ea typeface="Times New Roman"/>
                <a:cs typeface="Times New Roman"/>
                <a:sym typeface="Times New Roman"/>
              </a:rPr>
              <a:t>Lire la première ligne </a:t>
            </a:r>
            <a:r>
              <a:rPr lang="fr-FR" sz="2000" b="1" dirty="0">
                <a:solidFill>
                  <a:schemeClr val="accent1">
                    <a:lumMod val="75000"/>
                  </a:schemeClr>
                </a:solidFill>
                <a:latin typeface="Times New Roman"/>
                <a:ea typeface="Times New Roman"/>
                <a:cs typeface="Times New Roman"/>
                <a:sym typeface="Times New Roman"/>
              </a:rPr>
              <a:t>d’un fichier</a:t>
            </a:r>
            <a:r>
              <a:rPr lang="fr-FR" sz="2000" b="1" i="0" u="none" strike="noStrike" cap="none" dirty="0">
                <a:solidFill>
                  <a:schemeClr val="accent1">
                    <a:lumMod val="75000"/>
                  </a:schemeClr>
                </a:solidFill>
                <a:latin typeface="Times New Roman"/>
                <a:ea typeface="Times New Roman"/>
                <a:cs typeface="Times New Roman"/>
                <a:sym typeface="Times New Roman"/>
              </a:rPr>
              <a:t> :</a:t>
            </a:r>
            <a:endParaRPr sz="1400" b="1" i="0" u="none" strike="noStrike" cap="none" dirty="0">
              <a:solidFill>
                <a:schemeClr val="accent1">
                  <a:lumMod val="75000"/>
                </a:schemeClr>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5" descr="main.cpp [execptions] - Code::Blocks 13.12"/>
          <p:cNvPicPr preferRelativeResize="0"/>
          <p:nvPr/>
        </p:nvPicPr>
        <p:blipFill rotWithShape="1">
          <a:blip r:embed="rId3">
            <a:alphaModFix/>
          </a:blip>
          <a:srcRect/>
          <a:stretch/>
        </p:blipFill>
        <p:spPr>
          <a:xfrm>
            <a:off x="533093" y="2671122"/>
            <a:ext cx="7315200" cy="2269367"/>
          </a:xfrm>
          <a:prstGeom prst="rect">
            <a:avLst/>
          </a:prstGeom>
          <a:noFill/>
          <a:ln>
            <a:noFill/>
          </a:ln>
        </p:spPr>
      </p:pic>
      <p:sp>
        <p:nvSpPr>
          <p:cNvPr id="195" name="Google Shape;195;p35"/>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15</a:t>
            </a:fld>
            <a:endParaRPr sz="2400" b="1">
              <a:solidFill>
                <a:schemeClr val="dk1"/>
              </a:solidFill>
            </a:endParaRPr>
          </a:p>
        </p:txBody>
      </p:sp>
      <p:sp>
        <p:nvSpPr>
          <p:cNvPr id="196" name="Google Shape;196;p35"/>
          <p:cNvSpPr txBox="1">
            <a:spLocks noGrp="1"/>
          </p:cNvSpPr>
          <p:nvPr>
            <p:ph type="title"/>
          </p:nvPr>
        </p:nvSpPr>
        <p:spPr>
          <a:xfrm>
            <a:off x="1226931"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fr-FR">
                <a:latin typeface="Aharoni"/>
                <a:ea typeface="Aharoni"/>
                <a:cs typeface="Aharoni"/>
                <a:sym typeface="Aharoni"/>
              </a:rPr>
              <a:t>Lire à partir d’un fichier: </a:t>
            </a:r>
            <a:r>
              <a:rPr lang="fr-FR" sz="3000">
                <a:latin typeface="Aharoni"/>
                <a:ea typeface="Aharoni"/>
                <a:cs typeface="Aharoni"/>
                <a:sym typeface="Aharoni"/>
              </a:rPr>
              <a:t>mot par mot</a:t>
            </a:r>
            <a:endParaRPr sz="3000" b="1">
              <a:latin typeface="Georgia"/>
              <a:ea typeface="Georgia"/>
              <a:cs typeface="Georgia"/>
              <a:sym typeface="Georgia"/>
            </a:endParaRPr>
          </a:p>
        </p:txBody>
      </p:sp>
      <p:sp>
        <p:nvSpPr>
          <p:cNvPr id="197" name="Google Shape;197;p35"/>
          <p:cNvSpPr/>
          <p:nvPr/>
        </p:nvSpPr>
        <p:spPr>
          <a:xfrm>
            <a:off x="1514902" y="3521121"/>
            <a:ext cx="1992573" cy="354842"/>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98" name="Google Shape;198;p35" descr="&quot;C:\Users\Toshiba\Desktop\CoursEsprit\C++\Cours C++2021_S1\Projets_Test\execptions\bin\Debug\execptions.exe&quot;"/>
          <p:cNvPicPr preferRelativeResize="0"/>
          <p:nvPr/>
        </p:nvPicPr>
        <p:blipFill rotWithShape="1">
          <a:blip r:embed="rId4">
            <a:alphaModFix/>
          </a:blip>
          <a:srcRect/>
          <a:stretch/>
        </p:blipFill>
        <p:spPr>
          <a:xfrm>
            <a:off x="8297839" y="2620133"/>
            <a:ext cx="3098042" cy="1378660"/>
          </a:xfrm>
          <a:prstGeom prst="rect">
            <a:avLst/>
          </a:prstGeom>
          <a:noFill/>
          <a:ln>
            <a:noFill/>
          </a:ln>
        </p:spPr>
      </p:pic>
      <p:sp>
        <p:nvSpPr>
          <p:cNvPr id="199" name="Google Shape;199;p35"/>
          <p:cNvSpPr txBox="1"/>
          <p:nvPr/>
        </p:nvSpPr>
        <p:spPr>
          <a:xfrm>
            <a:off x="545909" y="5254381"/>
            <a:ext cx="4640239" cy="55399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fr-FR" sz="2000" b="0" i="0" u="none" strike="noStrike" cap="none">
                <a:solidFill>
                  <a:schemeClr val="dk1"/>
                </a:solidFill>
                <a:latin typeface="Times New Roman"/>
                <a:ea typeface="Times New Roman"/>
                <a:cs typeface="Times New Roman"/>
                <a:sym typeface="Times New Roman"/>
              </a:rPr>
              <a:t>Il est possible de lire un entier ou un réel </a:t>
            </a:r>
            <a:endParaRPr sz="1400" b="0" i="0" u="none" strike="noStrike" cap="none">
              <a:solidFill>
                <a:srgbClr val="000000"/>
              </a:solidFill>
              <a:latin typeface="Arial"/>
              <a:ea typeface="Arial"/>
              <a:cs typeface="Arial"/>
              <a:sym typeface="Arial"/>
            </a:endParaRPr>
          </a:p>
        </p:txBody>
      </p:sp>
      <p:pic>
        <p:nvPicPr>
          <p:cNvPr id="200" name="Google Shape;200;p35" descr="*main.cpp [execptions] - Code::Blocks 13.12"/>
          <p:cNvPicPr preferRelativeResize="0"/>
          <p:nvPr/>
        </p:nvPicPr>
        <p:blipFill rotWithShape="1">
          <a:blip r:embed="rId5">
            <a:alphaModFix/>
          </a:blip>
          <a:srcRect/>
          <a:stretch/>
        </p:blipFill>
        <p:spPr>
          <a:xfrm>
            <a:off x="777924" y="5800299"/>
            <a:ext cx="6496334" cy="8250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6" descr="main.cpp [execptions] - Code::Blocks 13.12"/>
          <p:cNvPicPr preferRelativeResize="0"/>
          <p:nvPr/>
        </p:nvPicPr>
        <p:blipFill rotWithShape="1">
          <a:blip r:embed="rId3">
            <a:alphaModFix/>
          </a:blip>
          <a:srcRect/>
          <a:stretch/>
        </p:blipFill>
        <p:spPr>
          <a:xfrm>
            <a:off x="478501" y="2632075"/>
            <a:ext cx="7315200" cy="2130994"/>
          </a:xfrm>
          <a:prstGeom prst="rect">
            <a:avLst/>
          </a:prstGeom>
          <a:noFill/>
          <a:ln>
            <a:noFill/>
          </a:ln>
        </p:spPr>
      </p:pic>
      <p:sp>
        <p:nvSpPr>
          <p:cNvPr id="206" name="Google Shape;206;p36"/>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16</a:t>
            </a:fld>
            <a:endParaRPr sz="2400" b="1">
              <a:solidFill>
                <a:schemeClr val="dk1"/>
              </a:solidFill>
            </a:endParaRPr>
          </a:p>
        </p:txBody>
      </p:sp>
      <p:sp>
        <p:nvSpPr>
          <p:cNvPr id="207" name="Google Shape;207;p36"/>
          <p:cNvSpPr txBox="1">
            <a:spLocks noGrp="1"/>
          </p:cNvSpPr>
          <p:nvPr>
            <p:ph type="title"/>
          </p:nvPr>
        </p:nvSpPr>
        <p:spPr>
          <a:xfrm>
            <a:off x="1226931"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fr-FR">
                <a:latin typeface="Aharoni"/>
                <a:ea typeface="Aharoni"/>
                <a:cs typeface="Aharoni"/>
                <a:sym typeface="Aharoni"/>
              </a:rPr>
              <a:t>Lire à partir d’un fichier: </a:t>
            </a:r>
            <a:r>
              <a:rPr lang="fr-FR" sz="3000">
                <a:latin typeface="Aharoni"/>
                <a:ea typeface="Aharoni"/>
                <a:cs typeface="Aharoni"/>
                <a:sym typeface="Aharoni"/>
              </a:rPr>
              <a:t>caractère par caractère</a:t>
            </a:r>
            <a:endParaRPr sz="3000" b="1">
              <a:latin typeface="Georgia"/>
              <a:ea typeface="Georgia"/>
              <a:cs typeface="Georgia"/>
              <a:sym typeface="Georgia"/>
            </a:endParaRPr>
          </a:p>
        </p:txBody>
      </p:sp>
      <p:sp>
        <p:nvSpPr>
          <p:cNvPr id="208" name="Google Shape;208;p36"/>
          <p:cNvSpPr/>
          <p:nvPr/>
        </p:nvSpPr>
        <p:spPr>
          <a:xfrm>
            <a:off x="1514902" y="3521121"/>
            <a:ext cx="1992573" cy="313897"/>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09" name="Google Shape;209;p36" descr="&quot;C:\Users\Toshiba\Desktop\CoursEsprit\C++\Cours C++2021_S1\Projets_Test\execptions\bin\Debug\execptions.exe&quot;"/>
          <p:cNvPicPr preferRelativeResize="0"/>
          <p:nvPr/>
        </p:nvPicPr>
        <p:blipFill rotWithShape="1">
          <a:blip r:embed="rId4">
            <a:alphaModFix/>
          </a:blip>
          <a:srcRect/>
          <a:stretch/>
        </p:blipFill>
        <p:spPr>
          <a:xfrm>
            <a:off x="8447964" y="2975212"/>
            <a:ext cx="791570" cy="2960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17</a:t>
            </a:fld>
            <a:endParaRPr sz="2400" b="1">
              <a:solidFill>
                <a:schemeClr val="dk1"/>
              </a:solidFill>
            </a:endParaRPr>
          </a:p>
        </p:txBody>
      </p:sp>
      <p:sp>
        <p:nvSpPr>
          <p:cNvPr id="215" name="Google Shape;215;p37"/>
          <p:cNvSpPr txBox="1">
            <a:spLocks noGrp="1"/>
          </p:cNvSpPr>
          <p:nvPr>
            <p:ph type="title"/>
          </p:nvPr>
        </p:nvSpPr>
        <p:spPr>
          <a:xfrm>
            <a:off x="1226931"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fr-FR"/>
              <a:t> </a:t>
            </a:r>
            <a:r>
              <a:rPr lang="fr-FR">
                <a:latin typeface="Aharoni"/>
                <a:ea typeface="Aharoni"/>
                <a:cs typeface="Aharoni"/>
                <a:sym typeface="Aharoni"/>
              </a:rPr>
              <a:t>Fermer un fichier</a:t>
            </a:r>
            <a:endParaRPr sz="4000" b="1">
              <a:latin typeface="Georgia"/>
              <a:ea typeface="Georgia"/>
              <a:cs typeface="Georgia"/>
              <a:sym typeface="Georgia"/>
            </a:endParaRPr>
          </a:p>
        </p:txBody>
      </p:sp>
      <p:sp>
        <p:nvSpPr>
          <p:cNvPr id="216" name="Google Shape;216;p37"/>
          <p:cNvSpPr/>
          <p:nvPr/>
        </p:nvSpPr>
        <p:spPr>
          <a:xfrm>
            <a:off x="371539" y="1768267"/>
            <a:ext cx="10761899" cy="5539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000"/>
              <a:buFont typeface="Wingdings" panose="05000000000000000000" pitchFamily="2" charset="2"/>
              <a:buChar char="Ø"/>
            </a:pPr>
            <a:r>
              <a:rPr lang="fr-FR" sz="2000" b="0" i="0" u="none" strike="noStrike" cap="none" dirty="0">
                <a:solidFill>
                  <a:schemeClr val="dk1"/>
                </a:solidFill>
                <a:latin typeface="Times New Roman"/>
                <a:ea typeface="Times New Roman"/>
                <a:cs typeface="Times New Roman"/>
                <a:sym typeface="Times New Roman"/>
              </a:rPr>
              <a:t>En C++, la fermeture d’un fichier se fait en utilisant la méthode </a:t>
            </a:r>
            <a:r>
              <a:rPr lang="fr-FR" sz="2000" b="1" i="0" u="none" strike="noStrike" cap="none" dirty="0">
                <a:solidFill>
                  <a:srgbClr val="FF0000"/>
                </a:solidFill>
                <a:latin typeface="Times New Roman"/>
                <a:ea typeface="Times New Roman"/>
                <a:cs typeface="Times New Roman"/>
                <a:sym typeface="Times New Roman"/>
              </a:rPr>
              <a:t>close()</a:t>
            </a:r>
            <a:r>
              <a:rPr lang="fr-FR" sz="2000" b="0" i="0" u="none" strike="noStrike" cap="none" dirty="0">
                <a:solidFill>
                  <a:schemeClr val="dk1"/>
                </a:solidFill>
                <a:latin typeface="Times New Roman"/>
                <a:ea typeface="Times New Roman"/>
                <a:cs typeface="Times New Roman"/>
                <a:sym typeface="Times New Roman"/>
              </a:rPr>
              <a:t>:</a:t>
            </a:r>
          </a:p>
        </p:txBody>
      </p:sp>
      <p:pic>
        <p:nvPicPr>
          <p:cNvPr id="3" name="Image 2">
            <a:extLst>
              <a:ext uri="{FF2B5EF4-FFF2-40B4-BE49-F238E27FC236}">
                <a16:creationId xmlns:a16="http://schemas.microsoft.com/office/drawing/2014/main" id="{457B87ED-C4BE-407A-9C50-F46D38F203AF}"/>
              </a:ext>
            </a:extLst>
          </p:cNvPr>
          <p:cNvPicPr>
            <a:picLocks noChangeAspect="1"/>
          </p:cNvPicPr>
          <p:nvPr/>
        </p:nvPicPr>
        <p:blipFill>
          <a:blip r:embed="rId3"/>
          <a:stretch>
            <a:fillRect/>
          </a:stretch>
        </p:blipFill>
        <p:spPr>
          <a:xfrm>
            <a:off x="3066438" y="2861466"/>
            <a:ext cx="5372100" cy="2028825"/>
          </a:xfrm>
          <a:prstGeom prst="rect">
            <a:avLst/>
          </a:prstGeom>
        </p:spPr>
      </p:pic>
      <p:sp>
        <p:nvSpPr>
          <p:cNvPr id="9" name="ZoneTexte 8">
            <a:extLst>
              <a:ext uri="{FF2B5EF4-FFF2-40B4-BE49-F238E27FC236}">
                <a16:creationId xmlns:a16="http://schemas.microsoft.com/office/drawing/2014/main" id="{8B27DAD1-E095-4325-9E8E-DB35F7DF7B01}"/>
              </a:ext>
            </a:extLst>
          </p:cNvPr>
          <p:cNvSpPr txBox="1"/>
          <p:nvPr/>
        </p:nvSpPr>
        <p:spPr>
          <a:xfrm>
            <a:off x="371538" y="5178704"/>
            <a:ext cx="10761899" cy="1421992"/>
          </a:xfrm>
          <a:prstGeom prst="rect">
            <a:avLst/>
          </a:prstGeom>
          <a:noFill/>
        </p:spPr>
        <p:txBody>
          <a:bodyPr wrap="square">
            <a:spAutoFit/>
          </a:bodyPr>
          <a:lstStyle/>
          <a:p>
            <a:pPr marL="342900" marR="0" lvl="0" indent="-342900" algn="just" rtl="0">
              <a:lnSpc>
                <a:spcPct val="150000"/>
              </a:lnSpc>
              <a:spcBef>
                <a:spcPts val="0"/>
              </a:spcBef>
              <a:spcAft>
                <a:spcPts val="0"/>
              </a:spcAft>
              <a:buClr>
                <a:srgbClr val="000000"/>
              </a:buClr>
              <a:buSzPts val="2000"/>
              <a:buFont typeface="Wingdings" panose="05000000000000000000" pitchFamily="2" charset="2"/>
              <a:buChar char="Ø"/>
            </a:pPr>
            <a:r>
              <a:rPr lang="fr-FR" sz="2000" b="1" dirty="0">
                <a:solidFill>
                  <a:schemeClr val="dk1"/>
                </a:solidFill>
                <a:latin typeface="Times New Roman"/>
                <a:ea typeface="Times New Roman"/>
                <a:cs typeface="Times New Roman"/>
                <a:sym typeface="Times New Roman"/>
              </a:rPr>
              <a:t>A la fin de protée de cet objet flux associé au fichier </a:t>
            </a:r>
            <a:r>
              <a:rPr lang="fr-FR" sz="2000" dirty="0">
                <a:solidFill>
                  <a:schemeClr val="dk1"/>
                </a:solidFill>
                <a:latin typeface="Times New Roman"/>
                <a:ea typeface="Times New Roman"/>
                <a:cs typeface="Times New Roman"/>
                <a:sym typeface="Times New Roman"/>
              </a:rPr>
              <a:t>le </a:t>
            </a:r>
            <a:r>
              <a:rPr lang="fr-FR" sz="2000" b="1" dirty="0">
                <a:solidFill>
                  <a:srgbClr val="FF0000"/>
                </a:solidFill>
                <a:latin typeface="Times New Roman"/>
                <a:ea typeface="Times New Roman"/>
                <a:cs typeface="Times New Roman"/>
                <a:sym typeface="Times New Roman"/>
              </a:rPr>
              <a:t>destructeur</a:t>
            </a:r>
            <a:r>
              <a:rPr lang="fr-FR" sz="2000" dirty="0">
                <a:solidFill>
                  <a:schemeClr val="dk1"/>
                </a:solidFill>
                <a:latin typeface="Times New Roman"/>
                <a:ea typeface="Times New Roman"/>
                <a:cs typeface="Times New Roman"/>
                <a:sym typeface="Times New Roman"/>
              </a:rPr>
              <a:t> de la classe utilisée sera appelé. Si le fichier associé à l’objet flux est </a:t>
            </a:r>
            <a:r>
              <a:rPr lang="fr-FR" sz="2000" b="1" dirty="0">
                <a:solidFill>
                  <a:srgbClr val="FF0000"/>
                </a:solidFill>
                <a:latin typeface="Times New Roman"/>
                <a:ea typeface="Times New Roman"/>
                <a:cs typeface="Times New Roman"/>
                <a:sym typeface="Times New Roman"/>
              </a:rPr>
              <a:t>encore ouvert</a:t>
            </a:r>
            <a:r>
              <a:rPr lang="fr-FR" sz="2000" dirty="0">
                <a:solidFill>
                  <a:schemeClr val="dk1"/>
                </a:solidFill>
                <a:latin typeface="Times New Roman"/>
                <a:ea typeface="Times New Roman"/>
                <a:cs typeface="Times New Roman"/>
                <a:sym typeface="Times New Roman"/>
              </a:rPr>
              <a:t>, le destructeur se contenterait simplement d'appeler la méthode </a:t>
            </a:r>
            <a:r>
              <a:rPr lang="fr-FR" sz="2000" b="1" dirty="0">
                <a:solidFill>
                  <a:srgbClr val="FF0000"/>
                </a:solidFill>
                <a:latin typeface="Times New Roman"/>
                <a:ea typeface="Times New Roman"/>
                <a:cs typeface="Times New Roman"/>
                <a:sym typeface="Times New Roman"/>
              </a:rPr>
              <a:t>close()</a:t>
            </a:r>
            <a:r>
              <a:rPr lang="fr-FR" sz="2000" dirty="0">
                <a:solidFill>
                  <a:schemeClr val="dk1"/>
                </a:solidFill>
                <a:latin typeface="Times New Roman"/>
                <a:ea typeface="Times New Roman"/>
                <a:cs typeface="Times New Roman"/>
                <a:sym typeface="Times New Roman"/>
              </a:rPr>
              <a:t>.</a:t>
            </a:r>
            <a:endParaRPr lang="fr-F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7fa488df7_0_3"/>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18</a:t>
            </a:fld>
            <a:endParaRPr sz="2400" b="1">
              <a:solidFill>
                <a:schemeClr val="dk1"/>
              </a:solidFill>
            </a:endParaRPr>
          </a:p>
        </p:txBody>
      </p:sp>
      <p:sp>
        <p:nvSpPr>
          <p:cNvPr id="223" name="Google Shape;223;gf7fa488df7_0_3"/>
          <p:cNvSpPr txBox="1">
            <a:spLocks noGrp="1"/>
          </p:cNvSpPr>
          <p:nvPr>
            <p:ph type="title"/>
          </p:nvPr>
        </p:nvSpPr>
        <p:spPr>
          <a:xfrm>
            <a:off x="1226931"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fr-FR"/>
              <a:t> </a:t>
            </a:r>
            <a:r>
              <a:rPr lang="fr-FR">
                <a:latin typeface="Aharoni"/>
                <a:ea typeface="Aharoni"/>
                <a:cs typeface="Aharoni"/>
                <a:sym typeface="Aharoni"/>
              </a:rPr>
              <a:t>A retenir</a:t>
            </a:r>
            <a:endParaRPr sz="4000" b="1">
              <a:latin typeface="Georgia"/>
              <a:ea typeface="Georgia"/>
              <a:cs typeface="Georgia"/>
              <a:sym typeface="Georgia"/>
            </a:endParaRPr>
          </a:p>
        </p:txBody>
      </p:sp>
      <p:sp>
        <p:nvSpPr>
          <p:cNvPr id="224" name="Google Shape;224;gf7fa488df7_0_3"/>
          <p:cNvSpPr/>
          <p:nvPr/>
        </p:nvSpPr>
        <p:spPr>
          <a:xfrm>
            <a:off x="371550" y="1768281"/>
            <a:ext cx="10910169" cy="3409500"/>
          </a:xfrm>
          <a:prstGeom prst="rect">
            <a:avLst/>
          </a:prstGeom>
          <a:noFill/>
          <a:ln>
            <a:noFill/>
          </a:ln>
        </p:spPr>
        <p:txBody>
          <a:bodyPr spcFirstLastPara="1" wrap="square" lIns="91425" tIns="45700" rIns="91425" bIns="45700" anchor="t" anchorCtr="0">
            <a:noAutofit/>
          </a:bodyPr>
          <a:lstStyle/>
          <a:p>
            <a:pPr marL="457200" marR="0" lvl="0" indent="-355600" algn="just" rtl="0">
              <a:lnSpc>
                <a:spcPct val="115000"/>
              </a:lnSpc>
              <a:spcBef>
                <a:spcPts val="120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Les entrées-sorties sur les fichiers sont réalisées avec des flux en C++.</a:t>
            </a:r>
            <a:endParaRPr sz="2000" dirty="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En C++, pour lire/écrire dans un fichier, on doit inclure les fichiers d'en-tête &lt;</a:t>
            </a:r>
            <a:r>
              <a:rPr lang="fr-FR" sz="2000" dirty="0" err="1">
                <a:solidFill>
                  <a:schemeClr val="dk1"/>
                </a:solidFill>
                <a:latin typeface="Times New Roman"/>
                <a:ea typeface="Times New Roman"/>
                <a:cs typeface="Times New Roman"/>
                <a:sym typeface="Times New Roman"/>
              </a:rPr>
              <a:t>ifstream</a:t>
            </a:r>
            <a:r>
              <a:rPr lang="fr-FR" sz="2000" dirty="0">
                <a:solidFill>
                  <a:schemeClr val="dk1"/>
                </a:solidFill>
                <a:latin typeface="Times New Roman"/>
                <a:ea typeface="Times New Roman"/>
                <a:cs typeface="Times New Roman"/>
                <a:sym typeface="Times New Roman"/>
              </a:rPr>
              <a:t>&gt;/ &lt;</a:t>
            </a:r>
            <a:r>
              <a:rPr lang="fr-FR" sz="2000" dirty="0" err="1">
                <a:solidFill>
                  <a:schemeClr val="dk1"/>
                </a:solidFill>
                <a:latin typeface="Times New Roman"/>
                <a:ea typeface="Times New Roman"/>
                <a:cs typeface="Times New Roman"/>
                <a:sym typeface="Times New Roman"/>
              </a:rPr>
              <a:t>ofstream</a:t>
            </a:r>
            <a:r>
              <a:rPr lang="fr-FR" sz="2000" dirty="0">
                <a:solidFill>
                  <a:schemeClr val="dk1"/>
                </a:solidFill>
                <a:latin typeface="Times New Roman"/>
                <a:ea typeface="Times New Roman"/>
                <a:cs typeface="Times New Roman"/>
                <a:sym typeface="Times New Roman"/>
              </a:rPr>
              <a:t>&gt;.</a:t>
            </a:r>
            <a:endParaRPr sz="2000" dirty="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On doit créer un objet de type </a:t>
            </a:r>
            <a:r>
              <a:rPr lang="fr-FR" sz="2000" dirty="0" err="1">
                <a:solidFill>
                  <a:schemeClr val="dk1"/>
                </a:solidFill>
                <a:latin typeface="Times New Roman"/>
                <a:ea typeface="Times New Roman"/>
                <a:cs typeface="Times New Roman"/>
                <a:sym typeface="Times New Roman"/>
              </a:rPr>
              <a:t>ofstream</a:t>
            </a:r>
            <a:r>
              <a:rPr lang="fr-FR" sz="2000" dirty="0">
                <a:solidFill>
                  <a:schemeClr val="dk1"/>
                </a:solidFill>
                <a:latin typeface="Times New Roman"/>
                <a:ea typeface="Times New Roman"/>
                <a:cs typeface="Times New Roman"/>
                <a:sym typeface="Times New Roman"/>
              </a:rPr>
              <a:t> pour ouvrir un fichier en écriture et </a:t>
            </a:r>
            <a:r>
              <a:rPr lang="fr-FR" sz="2000" dirty="0" err="1">
                <a:solidFill>
                  <a:schemeClr val="dk1"/>
                </a:solidFill>
                <a:latin typeface="Times New Roman"/>
                <a:ea typeface="Times New Roman"/>
                <a:cs typeface="Times New Roman"/>
                <a:sym typeface="Times New Roman"/>
              </a:rPr>
              <a:t>ifstream</a:t>
            </a:r>
            <a:r>
              <a:rPr lang="fr-FR" sz="2000" dirty="0">
                <a:solidFill>
                  <a:schemeClr val="dk1"/>
                </a:solidFill>
                <a:latin typeface="Times New Roman"/>
                <a:ea typeface="Times New Roman"/>
                <a:cs typeface="Times New Roman"/>
                <a:sym typeface="Times New Roman"/>
              </a:rPr>
              <a:t> pour l'ouvrir en lecture.</a:t>
            </a:r>
            <a:endParaRPr sz="2000" dirty="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Lors de l’ouverture du fichier, si le fichier n’est pas dans le même dossier que le fichier exécutable le chemin absolu de ce fichier doit être mentionné et non pas le nom du fichier. </a:t>
            </a:r>
            <a:endParaRPr sz="2000" dirty="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L'écriture se fait comme avec cout: </a:t>
            </a:r>
            <a:r>
              <a:rPr lang="fr-FR" sz="2000" dirty="0" err="1">
                <a:solidFill>
                  <a:schemeClr val="dk1"/>
                </a:solidFill>
                <a:latin typeface="Times New Roman"/>
                <a:ea typeface="Times New Roman"/>
                <a:cs typeface="Times New Roman"/>
                <a:sym typeface="Times New Roman"/>
              </a:rPr>
              <a:t>monFlux</a:t>
            </a:r>
            <a:r>
              <a:rPr lang="fr-FR" sz="2000" dirty="0">
                <a:solidFill>
                  <a:schemeClr val="dk1"/>
                </a:solidFill>
                <a:latin typeface="Times New Roman"/>
                <a:ea typeface="Times New Roman"/>
                <a:cs typeface="Times New Roman"/>
                <a:sym typeface="Times New Roman"/>
              </a:rPr>
              <a:t> &lt;&lt; </a:t>
            </a:r>
            <a:r>
              <a:rPr lang="fr-FR" sz="2000">
                <a:solidFill>
                  <a:schemeClr val="dk1"/>
                </a:solidFill>
                <a:latin typeface="Times New Roman"/>
                <a:ea typeface="Times New Roman"/>
                <a:cs typeface="Times New Roman"/>
                <a:sym typeface="Times New Roman"/>
              </a:rPr>
              <a:t>"Texte ";</a:t>
            </a:r>
            <a:endParaRPr lang="fr-FR" sz="2000" dirty="0">
              <a:solidFill>
                <a:schemeClr val="dk1"/>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chemeClr val="dk1"/>
              </a:buClr>
              <a:buSzPts val="2000"/>
              <a:buFont typeface="Wingdings" panose="05000000000000000000" pitchFamily="2" charset="2"/>
              <a:buChar char="Ø"/>
            </a:pPr>
            <a:r>
              <a:rPr lang="fr-FR" sz="2000" dirty="0">
                <a:solidFill>
                  <a:schemeClr val="dk1"/>
                </a:solidFill>
                <a:latin typeface="Times New Roman"/>
                <a:ea typeface="Times New Roman"/>
                <a:cs typeface="Times New Roman"/>
                <a:sym typeface="Times New Roman"/>
              </a:rPr>
              <a:t>La lecture se fait comme avec </a:t>
            </a:r>
            <a:r>
              <a:rPr lang="fr-FR" sz="2000" dirty="0" err="1">
                <a:solidFill>
                  <a:schemeClr val="dk1"/>
                </a:solidFill>
                <a:latin typeface="Times New Roman"/>
                <a:ea typeface="Times New Roman"/>
                <a:cs typeface="Times New Roman"/>
                <a:sym typeface="Times New Roman"/>
              </a:rPr>
              <a:t>cin</a:t>
            </a:r>
            <a:r>
              <a:rPr lang="fr-FR" sz="2000" dirty="0">
                <a:solidFill>
                  <a:schemeClr val="dk1"/>
                </a:solidFill>
                <a:latin typeface="Times New Roman"/>
                <a:ea typeface="Times New Roman"/>
                <a:cs typeface="Times New Roman"/>
                <a:sym typeface="Times New Roman"/>
              </a:rPr>
              <a:t>: </a:t>
            </a:r>
            <a:r>
              <a:rPr lang="fr-FR" sz="2000" dirty="0" err="1">
                <a:solidFill>
                  <a:schemeClr val="dk1"/>
                </a:solidFill>
                <a:latin typeface="Times New Roman"/>
                <a:ea typeface="Times New Roman"/>
                <a:cs typeface="Times New Roman"/>
                <a:sym typeface="Times New Roman"/>
              </a:rPr>
              <a:t>monFlux</a:t>
            </a:r>
            <a:r>
              <a:rPr lang="fr-FR" sz="2000" dirty="0">
                <a:solidFill>
                  <a:schemeClr val="dk1"/>
                </a:solidFill>
                <a:latin typeface="Times New Roman"/>
                <a:ea typeface="Times New Roman"/>
                <a:cs typeface="Times New Roman"/>
                <a:sym typeface="Times New Roman"/>
              </a:rPr>
              <a:t> &gt;&gt; variable;</a:t>
            </a:r>
            <a:endParaRPr sz="2000" dirty="0">
              <a:solidFill>
                <a:schemeClr val="dk1"/>
              </a:solidFill>
              <a:latin typeface="Times New Roman"/>
              <a:ea typeface="Times New Roman"/>
              <a:cs typeface="Times New Roman"/>
              <a:sym typeface="Times New Roman"/>
            </a:endParaRPr>
          </a:p>
          <a:p>
            <a:pPr marL="457200" marR="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rgbClr val="000000"/>
              </a:buClr>
              <a:buSzPts val="2000"/>
              <a:buFont typeface="Arial"/>
              <a:buNone/>
            </a:pPr>
            <a:endParaRPr sz="20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p:nvPr/>
        </p:nvSpPr>
        <p:spPr>
          <a:xfrm>
            <a:off x="3309919" y="964389"/>
            <a:ext cx="6400800" cy="857250"/>
          </a:xfrm>
          <a:prstGeom prst="rect">
            <a:avLst/>
          </a:prstGeom>
          <a:noFill/>
          <a:ln>
            <a:noFill/>
          </a:ln>
        </p:spPr>
        <p:txBody>
          <a:bodyPr spcFirstLastPara="1" wrap="square" lIns="91425" tIns="45700" rIns="91425" bIns="68575" anchor="b" anchorCtr="0">
            <a:normAutofit/>
          </a:bodyPr>
          <a:lstStyle/>
          <a:p>
            <a:pPr marL="0" marR="0" lvl="0" indent="0" algn="ctr" rtl="0">
              <a:lnSpc>
                <a:spcPct val="100000"/>
              </a:lnSpc>
              <a:spcBef>
                <a:spcPts val="0"/>
              </a:spcBef>
              <a:spcAft>
                <a:spcPts val="0"/>
              </a:spcAft>
              <a:buClr>
                <a:srgbClr val="000000"/>
              </a:buClr>
              <a:buSzPts val="3000"/>
              <a:buFont typeface="Arial"/>
              <a:buNone/>
            </a:pPr>
            <a:r>
              <a:rPr lang="fr-FR" sz="3000" b="1" i="0" u="none" strike="noStrike" cap="none">
                <a:solidFill>
                  <a:srgbClr val="C00000"/>
                </a:solidFill>
                <a:latin typeface="Quintessential"/>
                <a:ea typeface="Quintessential"/>
                <a:cs typeface="Quintessential"/>
                <a:sym typeface="Quintessential"/>
              </a:rPr>
              <a:t>Plan</a:t>
            </a: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4000484" y="4561845"/>
            <a:ext cx="6043641" cy="381000"/>
          </a:xfrm>
          <a:prstGeom prst="roundRect">
            <a:avLst>
              <a:gd name="adj" fmla="val 50000"/>
            </a:avLst>
          </a:prstGeom>
          <a:solidFill>
            <a:schemeClr val="lt1"/>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rgbClr val="000000"/>
                </a:solidFill>
                <a:latin typeface="Georgia"/>
                <a:ea typeface="Georgia"/>
                <a:cs typeface="Georgia"/>
                <a:sym typeface="Georgia"/>
              </a:rPr>
              <a:t>Lire </a:t>
            </a:r>
            <a:r>
              <a:rPr lang="fr-FR" sz="1500" b="1">
                <a:latin typeface="Georgia"/>
                <a:ea typeface="Georgia"/>
                <a:cs typeface="Georgia"/>
                <a:sym typeface="Georgia"/>
              </a:rPr>
              <a:t>à partir d'un</a:t>
            </a:r>
            <a:r>
              <a:rPr lang="fr-FR" sz="1500" b="1" i="0" u="none" strike="noStrike" cap="none">
                <a:solidFill>
                  <a:srgbClr val="000000"/>
                </a:solidFill>
                <a:latin typeface="Georgia"/>
                <a:ea typeface="Georgia"/>
                <a:cs typeface="Georgia"/>
                <a:sym typeface="Georgia"/>
              </a:rPr>
              <a:t> fichier</a:t>
            </a:r>
            <a:endParaRPr sz="1500" b="1" i="0" u="none" strike="noStrike" cap="none">
              <a:solidFill>
                <a:srgbClr val="000000"/>
              </a:solidFill>
              <a:latin typeface="Georgia"/>
              <a:ea typeface="Georgia"/>
              <a:cs typeface="Georgia"/>
              <a:sym typeface="Georgia"/>
            </a:endParaRPr>
          </a:p>
        </p:txBody>
      </p:sp>
      <p:sp>
        <p:nvSpPr>
          <p:cNvPr id="102" name="Google Shape;102;p14"/>
          <p:cNvSpPr/>
          <p:nvPr/>
        </p:nvSpPr>
        <p:spPr>
          <a:xfrm rot="5400000">
            <a:off x="-257422" y="1352749"/>
            <a:ext cx="3618310" cy="4770439"/>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p:txBody>
      </p:sp>
      <p:sp>
        <p:nvSpPr>
          <p:cNvPr id="103" name="Google Shape;103;p14"/>
          <p:cNvSpPr/>
          <p:nvPr/>
        </p:nvSpPr>
        <p:spPr>
          <a:xfrm rot="5400000" flipH="1">
            <a:off x="119018" y="1797838"/>
            <a:ext cx="3024188"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C0000">
              <a:alpha val="3490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Calibri"/>
              <a:ea typeface="Calibri"/>
              <a:cs typeface="Calibri"/>
              <a:sym typeface="Calibri"/>
            </a:endParaRPr>
          </a:p>
        </p:txBody>
      </p:sp>
      <p:pic>
        <p:nvPicPr>
          <p:cNvPr id="104" name="Google Shape;104;p14" descr="C:\Documents and Settings\aouatef\Bureau\GCON\images\Sans titre.bmp"/>
          <p:cNvPicPr preferRelativeResize="0"/>
          <p:nvPr/>
        </p:nvPicPr>
        <p:blipFill rotWithShape="1">
          <a:blip r:embed="rId3">
            <a:alphaModFix/>
          </a:blip>
          <a:srcRect/>
          <a:stretch/>
        </p:blipFill>
        <p:spPr>
          <a:xfrm>
            <a:off x="1738283" y="3084910"/>
            <a:ext cx="1371600" cy="1100138"/>
          </a:xfrm>
          <a:prstGeom prst="rect">
            <a:avLst/>
          </a:prstGeom>
          <a:noFill/>
          <a:ln>
            <a:noFill/>
          </a:ln>
        </p:spPr>
      </p:pic>
      <p:sp>
        <p:nvSpPr>
          <p:cNvPr id="105" name="Google Shape;105;p14"/>
          <p:cNvSpPr/>
          <p:nvPr/>
        </p:nvSpPr>
        <p:spPr>
          <a:xfrm>
            <a:off x="4143359" y="2625323"/>
            <a:ext cx="5900765" cy="381000"/>
          </a:xfrm>
          <a:prstGeom prst="roundRect">
            <a:avLst>
              <a:gd name="adj" fmla="val 50000"/>
            </a:avLst>
          </a:prstGeom>
          <a:solidFill>
            <a:schemeClr val="lt1"/>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rgbClr val="000000"/>
                </a:solidFill>
                <a:latin typeface="Georgia"/>
                <a:ea typeface="Georgia"/>
                <a:cs typeface="Georgia"/>
                <a:sym typeface="Georgia"/>
              </a:rPr>
              <a:t>Introduction</a:t>
            </a:r>
            <a:endParaRPr sz="1500" b="1" i="0" u="none" strike="noStrike" cap="none">
              <a:solidFill>
                <a:srgbClr val="000000"/>
              </a:solidFill>
              <a:latin typeface="Georgia"/>
              <a:ea typeface="Georgia"/>
              <a:cs typeface="Georgia"/>
              <a:sym typeface="Georgia"/>
            </a:endParaRPr>
          </a:p>
        </p:txBody>
      </p:sp>
      <p:sp>
        <p:nvSpPr>
          <p:cNvPr id="106" name="Google Shape;106;p14"/>
          <p:cNvSpPr/>
          <p:nvPr/>
        </p:nvSpPr>
        <p:spPr>
          <a:xfrm>
            <a:off x="4357673" y="3537349"/>
            <a:ext cx="5686451" cy="377707"/>
          </a:xfrm>
          <a:prstGeom prst="roundRect">
            <a:avLst>
              <a:gd name="adj" fmla="val 50000"/>
            </a:avLst>
          </a:prstGeom>
          <a:solidFill>
            <a:schemeClr val="lt1"/>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r>
              <a:rPr lang="fr-FR" sz="1500" b="1" i="0" u="none" strike="noStrike" cap="none">
                <a:solidFill>
                  <a:srgbClr val="000000"/>
                </a:solidFill>
                <a:latin typeface="Georgia"/>
                <a:ea typeface="Georgia"/>
                <a:cs typeface="Georgia"/>
                <a:sym typeface="Georgia"/>
              </a:rPr>
              <a:t>Ecrire dans un fichier</a:t>
            </a:r>
            <a:endParaRPr sz="1500" b="1"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rgbClr val="000000"/>
              </a:solidFill>
              <a:latin typeface="Georgia"/>
              <a:ea typeface="Georgia"/>
              <a:cs typeface="Georgia"/>
              <a:sym typeface="Georgia"/>
            </a:endParaRPr>
          </a:p>
        </p:txBody>
      </p:sp>
      <p:sp>
        <p:nvSpPr>
          <p:cNvPr id="107" name="Google Shape;107;p14"/>
          <p:cNvSpPr/>
          <p:nvPr/>
        </p:nvSpPr>
        <p:spPr>
          <a:xfrm>
            <a:off x="3667108" y="2666995"/>
            <a:ext cx="381000" cy="2857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08" name="Google Shape;108;p14"/>
          <p:cNvSpPr/>
          <p:nvPr/>
        </p:nvSpPr>
        <p:spPr>
          <a:xfrm>
            <a:off x="3952860" y="3590925"/>
            <a:ext cx="381000" cy="2857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sp>
        <p:nvSpPr>
          <p:cNvPr id="109" name="Google Shape;109;p14"/>
          <p:cNvSpPr/>
          <p:nvPr/>
        </p:nvSpPr>
        <p:spPr>
          <a:xfrm>
            <a:off x="3595671" y="4589870"/>
            <a:ext cx="381000" cy="2857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FFFFFF"/>
              </a:solidFill>
              <a:latin typeface="Calibri"/>
              <a:ea typeface="Calibri"/>
              <a:cs typeface="Calibri"/>
              <a:sym typeface="Calibri"/>
            </a:endParaRPr>
          </a:p>
        </p:txBody>
      </p:sp>
      <p:pic>
        <p:nvPicPr>
          <p:cNvPr id="110" name="Google Shape;110;p14"/>
          <p:cNvPicPr preferRelativeResize="0"/>
          <p:nvPr/>
        </p:nvPicPr>
        <p:blipFill rotWithShape="1">
          <a:blip r:embed="rId4">
            <a:alphaModFix/>
          </a:blip>
          <a:srcRect/>
          <a:stretch/>
        </p:blipFill>
        <p:spPr>
          <a:xfrm>
            <a:off x="3281345" y="1727489"/>
            <a:ext cx="6429375" cy="2143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1000"/>
                                        <p:tgtEl>
                                          <p:spTgt spid="10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1000"/>
                                        <p:tgtEl>
                                          <p:spTgt spid="105"/>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1000"/>
                                        <p:tgtEl>
                                          <p:spTgt spid="108"/>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1000"/>
                                        <p:tgtEl>
                                          <p:spTgt spid="106"/>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1000"/>
                                        <p:tgtEl>
                                          <p:spTgt spid="109"/>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3</a:t>
            </a:fld>
            <a:endParaRPr sz="2400" b="1">
              <a:solidFill>
                <a:schemeClr val="dk1"/>
              </a:solidFill>
            </a:endParaRPr>
          </a:p>
        </p:txBody>
      </p:sp>
      <p:sp>
        <p:nvSpPr>
          <p:cNvPr id="116" name="Google Shape;116;p4"/>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Les flux d’entrée/sortie en c++</a:t>
            </a:r>
            <a:endParaRPr/>
          </a:p>
        </p:txBody>
      </p:sp>
      <p:sp>
        <p:nvSpPr>
          <p:cNvPr id="118" name="Google Shape;118;p4"/>
          <p:cNvSpPr txBox="1"/>
          <p:nvPr/>
        </p:nvSpPr>
        <p:spPr>
          <a:xfrm>
            <a:off x="900125" y="1643100"/>
            <a:ext cx="10851300" cy="16311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Les entrées et les sorties en </a:t>
            </a:r>
            <a:r>
              <a:rPr lang="fr-FR" sz="2000" b="0" i="0" u="none" strike="noStrike" cap="none" dirty="0" err="1">
                <a:solidFill>
                  <a:srgbClr val="000000"/>
                </a:solidFill>
                <a:latin typeface="Times New Roman"/>
                <a:ea typeface="Times New Roman"/>
                <a:cs typeface="Times New Roman"/>
                <a:sym typeface="Times New Roman"/>
              </a:rPr>
              <a:t>c++</a:t>
            </a:r>
            <a:r>
              <a:rPr lang="fr-FR" sz="2000" b="0" i="0" u="none" strike="noStrike" cap="none" dirty="0">
                <a:solidFill>
                  <a:srgbClr val="000000"/>
                </a:solidFill>
                <a:latin typeface="Times New Roman"/>
                <a:ea typeface="Times New Roman"/>
                <a:cs typeface="Times New Roman"/>
                <a:sym typeface="Times New Roman"/>
              </a:rPr>
              <a:t> sont considérées comme des flux qu’on peut considérer comme des canaux:</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000000"/>
              </a:buClr>
              <a:buSzPts val="2000"/>
              <a:buFont typeface="Times New Roman"/>
              <a:buChar char="●"/>
            </a:pPr>
            <a:r>
              <a:rPr lang="fr-FR" sz="2000" b="0" i="0" u="none" strike="noStrike" cap="none" dirty="0">
                <a:solidFill>
                  <a:srgbClr val="000000"/>
                </a:solidFill>
                <a:latin typeface="Times New Roman"/>
                <a:ea typeface="Times New Roman"/>
                <a:cs typeface="Times New Roman"/>
                <a:sym typeface="Times New Roman"/>
              </a:rPr>
              <a:t>recevant de l’information dans le cas d’un </a:t>
            </a:r>
            <a:r>
              <a:rPr lang="fr-FR" sz="2000" b="1" i="0" u="none" strike="noStrike" cap="none" dirty="0">
                <a:solidFill>
                  <a:srgbClr val="FF0000"/>
                </a:solidFill>
                <a:latin typeface="Times New Roman"/>
                <a:ea typeface="Times New Roman"/>
                <a:cs typeface="Times New Roman"/>
                <a:sym typeface="Times New Roman"/>
              </a:rPr>
              <a:t>flux de sortie</a:t>
            </a:r>
            <a:r>
              <a:rPr lang="fr-FR" sz="2000" b="0" i="0" u="none" strike="noStrike" cap="none" dirty="0">
                <a:solidFill>
                  <a:srgbClr val="000000"/>
                </a:solidFill>
                <a:latin typeface="Times New Roman"/>
                <a:ea typeface="Times New Roman"/>
                <a:cs typeface="Times New Roman"/>
                <a:sym typeface="Times New Roman"/>
              </a:rPr>
              <a:t>. </a:t>
            </a:r>
          </a:p>
          <a:p>
            <a:pPr marL="457200" marR="0" lvl="0" indent="-355600" algn="just" rtl="0">
              <a:lnSpc>
                <a:spcPct val="100000"/>
              </a:lnSpc>
              <a:spcBef>
                <a:spcPts val="0"/>
              </a:spcBef>
              <a:spcAft>
                <a:spcPts val="0"/>
              </a:spcAft>
              <a:buClr>
                <a:srgbClr val="000000"/>
              </a:buClr>
              <a:buSzPts val="2000"/>
              <a:buFont typeface="Times New Roman"/>
              <a:buChar char="●"/>
            </a:pPr>
            <a:r>
              <a:rPr lang="fr-FR" sz="2000" b="0" i="0" u="none" strike="noStrike" cap="none" dirty="0">
                <a:solidFill>
                  <a:srgbClr val="000000"/>
                </a:solidFill>
                <a:latin typeface="Times New Roman"/>
                <a:ea typeface="Times New Roman"/>
                <a:cs typeface="Times New Roman"/>
                <a:sym typeface="Times New Roman"/>
              </a:rPr>
              <a:t>fournissant de l’information dans le cas d’un </a:t>
            </a:r>
            <a:r>
              <a:rPr lang="fr-FR" sz="2000" b="1" i="0" u="none" strike="noStrike" cap="none" dirty="0">
                <a:solidFill>
                  <a:srgbClr val="FF0000"/>
                </a:solidFill>
                <a:latin typeface="Times New Roman"/>
                <a:ea typeface="Times New Roman"/>
                <a:cs typeface="Times New Roman"/>
                <a:sym typeface="Times New Roman"/>
              </a:rPr>
              <a:t>flux d’entrée</a:t>
            </a:r>
            <a:r>
              <a:rPr lang="fr-FR" sz="20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pic>
        <p:nvPicPr>
          <p:cNvPr id="3" name="Image 2">
            <a:extLst>
              <a:ext uri="{FF2B5EF4-FFF2-40B4-BE49-F238E27FC236}">
                <a16:creationId xmlns:a16="http://schemas.microsoft.com/office/drawing/2014/main" id="{0B0752DC-F434-4EDF-AE86-58F96BAF14F2}"/>
              </a:ext>
            </a:extLst>
          </p:cNvPr>
          <p:cNvPicPr>
            <a:picLocks noChangeAspect="1"/>
          </p:cNvPicPr>
          <p:nvPr/>
        </p:nvPicPr>
        <p:blipFill>
          <a:blip r:embed="rId3"/>
          <a:stretch>
            <a:fillRect/>
          </a:stretch>
        </p:blipFill>
        <p:spPr>
          <a:xfrm>
            <a:off x="3543482" y="3168990"/>
            <a:ext cx="5105036" cy="3323883"/>
          </a:xfrm>
          <a:prstGeom prst="rect">
            <a:avLst/>
          </a:prstGeom>
        </p:spPr>
      </p:pic>
      <p:sp>
        <p:nvSpPr>
          <p:cNvPr id="4" name="Ellipse 3">
            <a:extLst>
              <a:ext uri="{FF2B5EF4-FFF2-40B4-BE49-F238E27FC236}">
                <a16:creationId xmlns:a16="http://schemas.microsoft.com/office/drawing/2014/main" id="{01AF480A-FC33-4405-9CA0-B9EA7737A98B}"/>
              </a:ext>
            </a:extLst>
          </p:cNvPr>
          <p:cNvSpPr/>
          <p:nvPr/>
        </p:nvSpPr>
        <p:spPr>
          <a:xfrm>
            <a:off x="5177307" y="4369567"/>
            <a:ext cx="266164" cy="347729"/>
          </a:xfrm>
          <a:prstGeom prst="ellipse">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9" name="Ellipse 8">
            <a:extLst>
              <a:ext uri="{FF2B5EF4-FFF2-40B4-BE49-F238E27FC236}">
                <a16:creationId xmlns:a16="http://schemas.microsoft.com/office/drawing/2014/main" id="{BC8526EC-95E0-4FD1-B050-A377ABDAD163}"/>
              </a:ext>
            </a:extLst>
          </p:cNvPr>
          <p:cNvSpPr/>
          <p:nvPr/>
        </p:nvSpPr>
        <p:spPr>
          <a:xfrm>
            <a:off x="4911143" y="3814334"/>
            <a:ext cx="356316" cy="347729"/>
          </a:xfrm>
          <a:prstGeom prst="ellipse">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ZoneTexte 11">
            <a:extLst>
              <a:ext uri="{FF2B5EF4-FFF2-40B4-BE49-F238E27FC236}">
                <a16:creationId xmlns:a16="http://schemas.microsoft.com/office/drawing/2014/main" id="{D591CC61-353A-4792-84EA-0FE2F4720D8B}"/>
              </a:ext>
            </a:extLst>
          </p:cNvPr>
          <p:cNvSpPr txBox="1"/>
          <p:nvPr/>
        </p:nvSpPr>
        <p:spPr>
          <a:xfrm>
            <a:off x="440575" y="3574246"/>
            <a:ext cx="2632046" cy="523220"/>
          </a:xfrm>
          <a:prstGeom prst="rect">
            <a:avLst/>
          </a:prstGeom>
          <a:noFill/>
        </p:spPr>
        <p:txBody>
          <a:bodyPr wrap="square">
            <a:spAutoFit/>
          </a:bodyPr>
          <a:lstStyle/>
          <a:p>
            <a:r>
              <a:rPr lang="fr-FR" b="1" dirty="0">
                <a:solidFill>
                  <a:schemeClr val="accent1">
                    <a:lumMod val="75000"/>
                  </a:schemeClr>
                </a:solidFill>
                <a:latin typeface="Times New Roman" panose="02020603050405020304" pitchFamily="18" charset="0"/>
              </a:rPr>
              <a:t>c</a:t>
            </a:r>
            <a:r>
              <a:rPr lang="fr-FR" b="1" i="0" u="none" strike="noStrike" dirty="0">
                <a:solidFill>
                  <a:schemeClr val="accent1">
                    <a:lumMod val="75000"/>
                  </a:schemeClr>
                </a:solidFill>
                <a:effectLst/>
                <a:latin typeface="Times New Roman" panose="02020603050405020304" pitchFamily="18" charset="0"/>
              </a:rPr>
              <a:t>out: </a:t>
            </a:r>
            <a:r>
              <a:rPr lang="fr-FR" b="1" i="0" u="none" strike="noStrike" dirty="0">
                <a:solidFill>
                  <a:srgbClr val="000000"/>
                </a:solidFill>
                <a:effectLst/>
                <a:latin typeface="Times New Roman" panose="02020603050405020304" pitchFamily="18" charset="0"/>
              </a:rPr>
              <a:t>Le flux de sortie standard (connecté par défaut à l’écran)</a:t>
            </a:r>
            <a:endParaRPr lang="fr-FR" b="1" dirty="0"/>
          </a:p>
        </p:txBody>
      </p:sp>
      <p:sp>
        <p:nvSpPr>
          <p:cNvPr id="13" name="ZoneTexte 12">
            <a:extLst>
              <a:ext uri="{FF2B5EF4-FFF2-40B4-BE49-F238E27FC236}">
                <a16:creationId xmlns:a16="http://schemas.microsoft.com/office/drawing/2014/main" id="{D1D7F10B-9F65-467E-8D27-833EFEB14CAB}"/>
              </a:ext>
            </a:extLst>
          </p:cNvPr>
          <p:cNvSpPr txBox="1"/>
          <p:nvPr/>
        </p:nvSpPr>
        <p:spPr>
          <a:xfrm>
            <a:off x="462643" y="5104889"/>
            <a:ext cx="2632047" cy="523220"/>
          </a:xfrm>
          <a:prstGeom prst="rect">
            <a:avLst/>
          </a:prstGeom>
          <a:noFill/>
        </p:spPr>
        <p:txBody>
          <a:bodyPr wrap="square">
            <a:spAutoFit/>
          </a:bodyPr>
          <a:lstStyle/>
          <a:p>
            <a:r>
              <a:rPr lang="fr-FR" b="1" dirty="0" err="1">
                <a:solidFill>
                  <a:schemeClr val="accent1">
                    <a:lumMod val="75000"/>
                  </a:schemeClr>
                </a:solidFill>
                <a:latin typeface="Times New Roman" panose="02020603050405020304" pitchFamily="18" charset="0"/>
              </a:rPr>
              <a:t>c</a:t>
            </a:r>
            <a:r>
              <a:rPr lang="fr-FR" sz="1400" b="1" i="0" u="none" strike="noStrike" dirty="0" err="1">
                <a:solidFill>
                  <a:schemeClr val="accent1">
                    <a:lumMod val="75000"/>
                  </a:schemeClr>
                </a:solidFill>
                <a:effectLst/>
                <a:latin typeface="Times New Roman" panose="02020603050405020304" pitchFamily="18" charset="0"/>
              </a:rPr>
              <a:t>in</a:t>
            </a:r>
            <a:r>
              <a:rPr lang="fr-FR" sz="1400" b="1" i="0" u="none" strike="noStrike" dirty="0">
                <a:solidFill>
                  <a:schemeClr val="accent1">
                    <a:lumMod val="75000"/>
                  </a:schemeClr>
                </a:solidFill>
                <a:effectLst/>
                <a:latin typeface="Times New Roman" panose="02020603050405020304" pitchFamily="18" charset="0"/>
              </a:rPr>
              <a:t>: </a:t>
            </a:r>
            <a:r>
              <a:rPr lang="fr-FR" sz="1400" b="1" i="0" u="none" strike="noStrike" dirty="0">
                <a:solidFill>
                  <a:srgbClr val="000000"/>
                </a:solidFill>
                <a:effectLst/>
                <a:latin typeface="Times New Roman" panose="02020603050405020304" pitchFamily="18" charset="0"/>
              </a:rPr>
              <a:t>Le flux d’entrée standard (connecté par défaut au clavier)</a:t>
            </a:r>
            <a:endParaRPr lang="fr-FR" b="1" dirty="0"/>
          </a:p>
        </p:txBody>
      </p:sp>
      <p:cxnSp>
        <p:nvCxnSpPr>
          <p:cNvPr id="7" name="Connecteur droit avec flèche 6">
            <a:extLst>
              <a:ext uri="{FF2B5EF4-FFF2-40B4-BE49-F238E27FC236}">
                <a16:creationId xmlns:a16="http://schemas.microsoft.com/office/drawing/2014/main" id="{92218373-CB20-433F-85A4-31FE711301C9}"/>
              </a:ext>
            </a:extLst>
          </p:cNvPr>
          <p:cNvCxnSpPr>
            <a:cxnSpLocks/>
            <a:stCxn id="12" idx="3"/>
            <a:endCxn id="9" idx="1"/>
          </p:cNvCxnSpPr>
          <p:nvPr/>
        </p:nvCxnSpPr>
        <p:spPr>
          <a:xfrm>
            <a:off x="3072621" y="3835856"/>
            <a:ext cx="1890703" cy="29402"/>
          </a:xfrm>
          <a:prstGeom prst="straightConnector1">
            <a:avLst/>
          </a:prstGeom>
          <a:ln>
            <a:solidFill>
              <a:schemeClr val="accent1">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11" name="Connecteur droit avec flèche 10">
            <a:extLst>
              <a:ext uri="{FF2B5EF4-FFF2-40B4-BE49-F238E27FC236}">
                <a16:creationId xmlns:a16="http://schemas.microsoft.com/office/drawing/2014/main" id="{FC587C58-8BC8-456F-A5C6-283622371131}"/>
              </a:ext>
            </a:extLst>
          </p:cNvPr>
          <p:cNvCxnSpPr>
            <a:cxnSpLocks/>
            <a:stCxn id="13" idx="3"/>
            <a:endCxn id="4" idx="3"/>
          </p:cNvCxnSpPr>
          <p:nvPr/>
        </p:nvCxnSpPr>
        <p:spPr>
          <a:xfrm flipV="1">
            <a:off x="3094690" y="4666372"/>
            <a:ext cx="2121596" cy="700127"/>
          </a:xfrm>
          <a:prstGeom prst="straightConnector1">
            <a:avLst/>
          </a:prstGeom>
          <a:ln>
            <a:solidFill>
              <a:schemeClr val="accent1">
                <a:lumMod val="75000"/>
              </a:schemeClr>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000"/>
                                        <p:tgtEl>
                                          <p:spTgt spid="4"/>
                                        </p:tgtEl>
                                      </p:cBhvr>
                                    </p:animEffect>
                                    <p:anim calcmode="lin" valueType="num">
                                      <p:cBhvr>
                                        <p:cTn id="20" dur="2000" fill="hold"/>
                                        <p:tgtEl>
                                          <p:spTgt spid="4"/>
                                        </p:tgtEl>
                                        <p:attrNameLst>
                                          <p:attrName>ppt_w</p:attrName>
                                        </p:attrNameLst>
                                      </p:cBhvr>
                                      <p:tavLst>
                                        <p:tav tm="0" fmla="#ppt_w*sin(2.5*pi*$)">
                                          <p:val>
                                            <p:fltVal val="0"/>
                                          </p:val>
                                        </p:tav>
                                        <p:tav tm="100000">
                                          <p:val>
                                            <p:fltVal val="1"/>
                                          </p:val>
                                        </p:tav>
                                      </p:tavLst>
                                    </p:anim>
                                    <p:anim calcmode="lin" valueType="num">
                                      <p:cBhvr>
                                        <p:cTn id="21" dur="2000" fill="hold"/>
                                        <p:tgtEl>
                                          <p:spTgt spid="4"/>
                                        </p:tgtEl>
                                        <p:attrNameLst>
                                          <p:attrName>ppt_h</p:attrName>
                                        </p:attrNameLst>
                                      </p:cBhvr>
                                      <p:tavLst>
                                        <p:tav tm="0">
                                          <p:val>
                                            <p:strVal val="#ppt_h"/>
                                          </p:val>
                                        </p:tav>
                                        <p:tav tm="100000">
                                          <p:val>
                                            <p:strVal val="#ppt_h"/>
                                          </p:val>
                                        </p:tav>
                                      </p:tavLst>
                                    </p:anim>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4</a:t>
            </a:fld>
            <a:endParaRPr sz="2400" b="1">
              <a:solidFill>
                <a:schemeClr val="dk1"/>
              </a:solidFill>
            </a:endParaRPr>
          </a:p>
        </p:txBody>
      </p:sp>
      <p:sp>
        <p:nvSpPr>
          <p:cNvPr id="116" name="Google Shape;116;p4"/>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Les flux d’entrée/sortie en c++</a:t>
            </a:r>
            <a:endParaRPr/>
          </a:p>
        </p:txBody>
      </p:sp>
      <p:sp>
        <p:nvSpPr>
          <p:cNvPr id="118" name="Google Shape;118;p4"/>
          <p:cNvSpPr txBox="1"/>
          <p:nvPr/>
        </p:nvSpPr>
        <p:spPr>
          <a:xfrm>
            <a:off x="900125" y="1643100"/>
            <a:ext cx="10851300"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Un flux d'entrée est </a:t>
            </a:r>
            <a:r>
              <a:rPr lang="fr-FR" sz="2000" b="1" i="0" u="none" strike="noStrike" cap="none" dirty="0">
                <a:solidFill>
                  <a:srgbClr val="FF0000"/>
                </a:solidFill>
                <a:latin typeface="Times New Roman"/>
                <a:ea typeface="Times New Roman"/>
                <a:cs typeface="Times New Roman"/>
                <a:sym typeface="Times New Roman"/>
              </a:rPr>
              <a:t>un objet de type </a:t>
            </a:r>
            <a:r>
              <a:rPr lang="fr-FR" sz="2000" b="1" i="0" u="none" strike="noStrike" cap="none" dirty="0" err="1">
                <a:solidFill>
                  <a:srgbClr val="FF0000"/>
                </a:solidFill>
                <a:latin typeface="Times New Roman"/>
                <a:ea typeface="Times New Roman"/>
                <a:cs typeface="Times New Roman"/>
                <a:sym typeface="Times New Roman"/>
              </a:rPr>
              <a:t>istream</a:t>
            </a:r>
            <a:r>
              <a:rPr lang="fr-FR" sz="2000" b="1" i="0" u="none" strike="noStrike" cap="none" dirty="0">
                <a:solidFill>
                  <a:srgbClr val="FF0000"/>
                </a:solidFill>
                <a:latin typeface="Times New Roman"/>
                <a:ea typeface="Times New Roman"/>
                <a:cs typeface="Times New Roman"/>
                <a:sym typeface="Times New Roman"/>
              </a:rPr>
              <a:t> </a:t>
            </a:r>
            <a:r>
              <a:rPr lang="fr-FR" sz="2000" b="0" i="0" u="none" strike="noStrike" cap="none" dirty="0">
                <a:solidFill>
                  <a:srgbClr val="000000"/>
                </a:solidFill>
                <a:latin typeface="Times New Roman"/>
                <a:ea typeface="Times New Roman"/>
                <a:cs typeface="Times New Roman"/>
                <a:sym typeface="Times New Roman"/>
              </a:rPr>
              <a:t>tandis qu'un flot de sortie est </a:t>
            </a:r>
            <a:r>
              <a:rPr lang="fr-FR" sz="2000" b="1" i="0" u="none" strike="noStrike" cap="none" dirty="0">
                <a:solidFill>
                  <a:srgbClr val="FF0000"/>
                </a:solidFill>
                <a:latin typeface="Times New Roman"/>
                <a:ea typeface="Times New Roman"/>
                <a:cs typeface="Times New Roman"/>
                <a:sym typeface="Times New Roman"/>
              </a:rPr>
              <a:t>un objet de type </a:t>
            </a:r>
            <a:r>
              <a:rPr lang="fr-FR" sz="2000" b="1" i="0" u="none" strike="noStrike" cap="none" dirty="0" err="1">
                <a:solidFill>
                  <a:srgbClr val="FF0000"/>
                </a:solidFill>
                <a:latin typeface="Times New Roman"/>
                <a:ea typeface="Times New Roman"/>
                <a:cs typeface="Times New Roman"/>
                <a:sym typeface="Times New Roman"/>
              </a:rPr>
              <a:t>ostream</a:t>
            </a:r>
            <a:r>
              <a:rPr lang="fr-FR" sz="2000" b="0" i="0" u="none" strike="noStrike" cap="none" dirty="0">
                <a:solidFill>
                  <a:srgbClr val="000000"/>
                </a:solidFill>
                <a:latin typeface="Times New Roman"/>
                <a:ea typeface="Times New Roman"/>
                <a:cs typeface="Times New Roman"/>
                <a:sym typeface="Times New Roman"/>
              </a:rPr>
              <a:t>.</a:t>
            </a:r>
          </a:p>
        </p:txBody>
      </p:sp>
      <p:pic>
        <p:nvPicPr>
          <p:cNvPr id="3" name="Image 2">
            <a:extLst>
              <a:ext uri="{FF2B5EF4-FFF2-40B4-BE49-F238E27FC236}">
                <a16:creationId xmlns:a16="http://schemas.microsoft.com/office/drawing/2014/main" id="{852B68CA-1096-4139-A6BE-0A69179EE859}"/>
              </a:ext>
            </a:extLst>
          </p:cNvPr>
          <p:cNvPicPr>
            <a:picLocks noChangeAspect="1"/>
          </p:cNvPicPr>
          <p:nvPr/>
        </p:nvPicPr>
        <p:blipFill>
          <a:blip r:embed="rId3"/>
          <a:stretch>
            <a:fillRect/>
          </a:stretch>
        </p:blipFill>
        <p:spPr>
          <a:xfrm>
            <a:off x="6912917" y="2467971"/>
            <a:ext cx="5071766" cy="3196351"/>
          </a:xfrm>
          <a:prstGeom prst="rect">
            <a:avLst/>
          </a:prstGeom>
        </p:spPr>
      </p:pic>
      <p:sp>
        <p:nvSpPr>
          <p:cNvPr id="9" name="ZoneTexte 8">
            <a:extLst>
              <a:ext uri="{FF2B5EF4-FFF2-40B4-BE49-F238E27FC236}">
                <a16:creationId xmlns:a16="http://schemas.microsoft.com/office/drawing/2014/main" id="{E48F6996-AA40-4C87-AEC7-0EFE5C02AFEA}"/>
              </a:ext>
            </a:extLst>
          </p:cNvPr>
          <p:cNvSpPr txBox="1"/>
          <p:nvPr/>
        </p:nvSpPr>
        <p:spPr>
          <a:xfrm>
            <a:off x="918482" y="2788875"/>
            <a:ext cx="5753099" cy="2554545"/>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Les principaux opérateurs de manipulations des flux, qui permettent le transfert de l’information, sont:</a:t>
            </a:r>
          </a:p>
          <a:p>
            <a:pPr marL="457200" marR="0" lvl="0" indent="-355600" algn="just" rtl="0">
              <a:lnSpc>
                <a:spcPct val="100000"/>
              </a:lnSpc>
              <a:spcBef>
                <a:spcPts val="0"/>
              </a:spcBef>
              <a:spcAft>
                <a:spcPts val="0"/>
              </a:spcAft>
              <a:buClr>
                <a:srgbClr val="000000"/>
              </a:buClr>
              <a:buSzPts val="2000"/>
              <a:buFont typeface="Times New Roman"/>
              <a:buChar char="●"/>
            </a:pPr>
            <a:r>
              <a:rPr lang="fr-FR" sz="2000" dirty="0">
                <a:latin typeface="Times New Roman"/>
                <a:ea typeface="Times New Roman"/>
                <a:cs typeface="Times New Roman"/>
                <a:sym typeface="Times New Roman"/>
              </a:rPr>
              <a:t>l’opérateur </a:t>
            </a:r>
            <a:r>
              <a:rPr lang="fr-FR" sz="2000" b="1" i="0" u="none" strike="noStrike" cap="none" dirty="0">
                <a:solidFill>
                  <a:srgbClr val="FF0000"/>
                </a:solidFill>
                <a:latin typeface="Times New Roman"/>
                <a:ea typeface="Times New Roman"/>
                <a:cs typeface="Times New Roman"/>
                <a:sym typeface="Times New Roman"/>
              </a:rPr>
              <a:t>&lt;&lt; </a:t>
            </a:r>
            <a:r>
              <a:rPr lang="fr-FR" sz="2000" b="0" i="0" u="none" strike="noStrike" cap="none" dirty="0">
                <a:solidFill>
                  <a:srgbClr val="000000"/>
                </a:solidFill>
                <a:latin typeface="Times New Roman"/>
                <a:ea typeface="Times New Roman"/>
                <a:cs typeface="Times New Roman"/>
                <a:sym typeface="Times New Roman"/>
              </a:rPr>
              <a:t>qui permet l’écriture sur un flux de sortie</a:t>
            </a:r>
          </a:p>
          <a:p>
            <a:pPr marL="457200" marR="0" lvl="0" indent="-355600" algn="just" rtl="0">
              <a:lnSpc>
                <a:spcPct val="100000"/>
              </a:lnSpc>
              <a:spcBef>
                <a:spcPts val="0"/>
              </a:spcBef>
              <a:spcAft>
                <a:spcPts val="0"/>
              </a:spcAft>
              <a:buClr>
                <a:srgbClr val="000000"/>
              </a:buClr>
              <a:buSzPts val="2000"/>
              <a:buFont typeface="Times New Roman"/>
              <a:buChar char="●"/>
            </a:pPr>
            <a:r>
              <a:rPr lang="fr-FR" sz="2000" dirty="0">
                <a:latin typeface="Times New Roman"/>
                <a:ea typeface="Times New Roman"/>
                <a:cs typeface="Times New Roman"/>
                <a:sym typeface="Times New Roman"/>
              </a:rPr>
              <a:t>l’opérateur </a:t>
            </a:r>
            <a:r>
              <a:rPr lang="fr-FR" sz="2000" b="1" i="0" u="none" strike="noStrike" cap="none" dirty="0">
                <a:solidFill>
                  <a:srgbClr val="FF0000"/>
                </a:solidFill>
                <a:latin typeface="Times New Roman"/>
                <a:ea typeface="Times New Roman"/>
                <a:cs typeface="Times New Roman"/>
                <a:sym typeface="Times New Roman"/>
              </a:rPr>
              <a:t>&gt;&gt;</a:t>
            </a:r>
            <a:r>
              <a:rPr lang="fr-FR" sz="2000" b="0" i="0" u="none" strike="noStrike" cap="none" dirty="0">
                <a:solidFill>
                  <a:srgbClr val="000000"/>
                </a:solidFill>
                <a:latin typeface="Times New Roman"/>
                <a:ea typeface="Times New Roman"/>
                <a:cs typeface="Times New Roman"/>
                <a:sym typeface="Times New Roman"/>
              </a:rPr>
              <a:t> qui permet la lecture à partir d’un flux d’entrée</a:t>
            </a:r>
          </a:p>
          <a:p>
            <a:pPr marL="457200" marR="0" lvl="0" indent="0" algn="just" rtl="0">
              <a:lnSpc>
                <a:spcPct val="100000"/>
              </a:lnSpc>
              <a:spcBef>
                <a:spcPts val="0"/>
              </a:spcBef>
              <a:spcAft>
                <a:spcPts val="0"/>
              </a:spcAft>
              <a:buClr>
                <a:srgbClr val="000000"/>
              </a:buClr>
              <a:buSzPts val="2000"/>
              <a:buFont typeface="Arial"/>
              <a:buNone/>
            </a:pPr>
            <a:endParaRPr lang="fr-F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Un flux est associé à</a:t>
            </a:r>
            <a:r>
              <a:rPr lang="fr-FR" sz="2000" b="1" i="0" u="none" strike="noStrike" cap="none" dirty="0">
                <a:solidFill>
                  <a:srgbClr val="FF0000"/>
                </a:solidFill>
                <a:latin typeface="Times New Roman"/>
                <a:ea typeface="Times New Roman"/>
                <a:cs typeface="Times New Roman"/>
                <a:sym typeface="Times New Roman"/>
              </a:rPr>
              <a:t> un fichier </a:t>
            </a:r>
            <a:r>
              <a:rPr lang="fr-FR" sz="2000" b="0" i="0" u="none" strike="noStrike" cap="none" dirty="0">
                <a:solidFill>
                  <a:srgbClr val="000000"/>
                </a:solidFill>
                <a:latin typeface="Times New Roman"/>
                <a:ea typeface="Times New Roman"/>
                <a:cs typeface="Times New Roman"/>
                <a:sym typeface="Times New Roman"/>
              </a:rPr>
              <a:t>ou à un </a:t>
            </a:r>
            <a:r>
              <a:rPr lang="fr-FR" sz="2000" b="1" i="0" u="none" strike="noStrike" cap="none" dirty="0">
                <a:solidFill>
                  <a:srgbClr val="FF0000"/>
                </a:solidFill>
                <a:latin typeface="Times New Roman"/>
                <a:ea typeface="Times New Roman"/>
                <a:cs typeface="Times New Roman"/>
                <a:sym typeface="Times New Roman"/>
              </a:rPr>
              <a:t>périphérique</a:t>
            </a:r>
            <a:r>
              <a:rPr lang="fr-FR" sz="2000" b="0" i="0" u="none" strike="noStrike" cap="none" dirty="0">
                <a:solidFill>
                  <a:srgbClr val="000000"/>
                </a:solidFill>
                <a:latin typeface="Times New Roman"/>
                <a:ea typeface="Times New Roman"/>
                <a:cs typeface="Times New Roman"/>
                <a:sym typeface="Times New Roman"/>
              </a:rPr>
              <a:t>.</a:t>
            </a:r>
            <a:endParaRPr lang="fr-FR" sz="2000" b="0" i="0" u="none" strike="noStrike" cap="none" dirty="0">
              <a:solidFill>
                <a:srgbClr val="000000"/>
              </a:solidFill>
              <a:latin typeface="Arial"/>
              <a:ea typeface="Arial"/>
              <a:cs typeface="Arial"/>
              <a:sym typeface="Arial"/>
            </a:endParaRPr>
          </a:p>
        </p:txBody>
      </p:sp>
      <p:sp>
        <p:nvSpPr>
          <p:cNvPr id="5" name="Ellipse 4">
            <a:extLst>
              <a:ext uri="{FF2B5EF4-FFF2-40B4-BE49-F238E27FC236}">
                <a16:creationId xmlns:a16="http://schemas.microsoft.com/office/drawing/2014/main" id="{5600AD21-7B8D-4703-999F-B9CFE3376E77}"/>
              </a:ext>
            </a:extLst>
          </p:cNvPr>
          <p:cNvSpPr/>
          <p:nvPr/>
        </p:nvSpPr>
        <p:spPr>
          <a:xfrm>
            <a:off x="7961369" y="5102208"/>
            <a:ext cx="1088501" cy="482423"/>
          </a:xfrm>
          <a:prstGeom prst="ellipse">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1" name="Ellipse 10">
            <a:extLst>
              <a:ext uri="{FF2B5EF4-FFF2-40B4-BE49-F238E27FC236}">
                <a16:creationId xmlns:a16="http://schemas.microsoft.com/office/drawing/2014/main" id="{30670FAE-5D84-4A13-8C9A-F9A1990B7BE3}"/>
              </a:ext>
            </a:extLst>
          </p:cNvPr>
          <p:cNvSpPr/>
          <p:nvPr/>
        </p:nvSpPr>
        <p:spPr>
          <a:xfrm>
            <a:off x="9889742" y="5102208"/>
            <a:ext cx="1088501" cy="482423"/>
          </a:xfrm>
          <a:prstGeom prst="ellipse">
            <a:avLst/>
          </a:prstGeom>
          <a:no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CAB4DFD3-DBDC-4306-A939-A16BAC3FADCD}"/>
              </a:ext>
            </a:extLst>
          </p:cNvPr>
          <p:cNvSpPr txBox="1"/>
          <p:nvPr/>
        </p:nvSpPr>
        <p:spPr>
          <a:xfrm>
            <a:off x="7884032" y="5784987"/>
            <a:ext cx="3237438" cy="707886"/>
          </a:xfrm>
          <a:prstGeom prst="rect">
            <a:avLst/>
          </a:prstGeom>
          <a:noFill/>
        </p:spPr>
        <p:txBody>
          <a:bodyPr wrap="square">
            <a:spAutoFit/>
          </a:bodyPr>
          <a:lstStyle/>
          <a:p>
            <a:pPr algn="ctr"/>
            <a:r>
              <a:rPr lang="fr-FR" sz="2000" b="1" dirty="0">
                <a:solidFill>
                  <a:schemeClr val="accent1">
                    <a:lumMod val="75000"/>
                  </a:schemeClr>
                </a:solidFill>
                <a:latin typeface="Times New Roman" panose="02020603050405020304" pitchFamily="18" charset="0"/>
              </a:rPr>
              <a:t>Classes de manipulation des fichiers</a:t>
            </a:r>
            <a:endParaRPr lang="fr-FR" sz="2000" b="1" dirty="0">
              <a:solidFill>
                <a:schemeClr val="accent1">
                  <a:lumMod val="75000"/>
                </a:schemeClr>
              </a:solidFill>
            </a:endParaRPr>
          </a:p>
        </p:txBody>
      </p:sp>
    </p:spTree>
    <p:extLst>
      <p:ext uri="{BB962C8B-B14F-4D97-AF65-F5344CB8AC3E}">
        <p14:creationId xmlns:p14="http://schemas.microsoft.com/office/powerpoint/2010/main" val="224933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ppt_w</p:attrName>
                                        </p:attrNameLst>
                                      </p:cBhvr>
                                      <p:tavLst>
                                        <p:tav tm="0" fmla="#ppt_w*sin(2.5*pi*$)">
                                          <p:val>
                                            <p:fltVal val="0"/>
                                          </p:val>
                                        </p:tav>
                                        <p:tav tm="100000">
                                          <p:val>
                                            <p:fltVal val="1"/>
                                          </p:val>
                                        </p:tav>
                                      </p:tavLst>
                                    </p:anim>
                                    <p:anim calcmode="lin" valueType="num">
                                      <p:cBhvr>
                                        <p:cTn id="14" dur="2000" fill="hold"/>
                                        <p:tgtEl>
                                          <p:spTgt spid="1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f18c9888d2_0_16"/>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5</a:t>
            </a:fld>
            <a:endParaRPr sz="2400" b="1">
              <a:solidFill>
                <a:schemeClr val="dk1"/>
              </a:solidFill>
            </a:endParaRPr>
          </a:p>
        </p:txBody>
      </p:sp>
      <p:sp>
        <p:nvSpPr>
          <p:cNvPr id="124" name="Google Shape;124;gf18c9888d2_0_16"/>
          <p:cNvSpPr txBox="1">
            <a:spLocks noGrp="1"/>
          </p:cNvSpPr>
          <p:nvPr>
            <p:ph type="title"/>
          </p:nvPr>
        </p:nvSpPr>
        <p:spPr>
          <a:xfrm>
            <a:off x="462643"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Les classes des fichiers en C++</a:t>
            </a:r>
            <a:endParaRPr/>
          </a:p>
        </p:txBody>
      </p:sp>
      <p:sp>
        <p:nvSpPr>
          <p:cNvPr id="126" name="Google Shape;126;gf18c9888d2_0_16"/>
          <p:cNvSpPr txBox="1"/>
          <p:nvPr/>
        </p:nvSpPr>
        <p:spPr>
          <a:xfrm>
            <a:off x="790949" y="1690827"/>
            <a:ext cx="10515600" cy="40933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fr-FR" sz="2000" dirty="0">
                <a:latin typeface="Times New Roman"/>
                <a:ea typeface="Times New Roman"/>
                <a:cs typeface="Times New Roman"/>
                <a:sym typeface="Times New Roman"/>
              </a:rPr>
              <a:t>Le langage </a:t>
            </a:r>
            <a:r>
              <a:rPr lang="fr-FR" sz="2000" b="0" i="0" u="none" strike="noStrike" cap="none" dirty="0">
                <a:solidFill>
                  <a:srgbClr val="000000"/>
                </a:solidFill>
                <a:latin typeface="Times New Roman"/>
                <a:ea typeface="Times New Roman"/>
                <a:cs typeface="Times New Roman"/>
                <a:sym typeface="Times New Roman"/>
              </a:rPr>
              <a:t>C++ fournit les classes suivantes pour gérer des E/S sur les fichiers :  </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dirty="0">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000000"/>
              </a:buClr>
              <a:buSzPts val="2000"/>
              <a:buFont typeface="Times New Roman"/>
              <a:buAutoNum type="arabicPeriod"/>
            </a:pPr>
            <a:r>
              <a:rPr lang="fr-FR" sz="2000" b="1" i="0" u="none" strike="noStrike" cap="none" dirty="0" err="1">
                <a:solidFill>
                  <a:schemeClr val="accent1">
                    <a:lumMod val="75000"/>
                  </a:schemeClr>
                </a:solidFill>
                <a:latin typeface="Times New Roman"/>
                <a:ea typeface="Times New Roman"/>
                <a:cs typeface="Times New Roman"/>
                <a:sym typeface="Times New Roman"/>
              </a:rPr>
              <a:t>ofstream</a:t>
            </a:r>
            <a:r>
              <a:rPr lang="fr-FR" sz="2000" b="1" i="0" u="none" strike="noStrike" cap="none" dirty="0">
                <a:solidFill>
                  <a:schemeClr val="accent1">
                    <a:lumMod val="75000"/>
                  </a:schemeClr>
                </a:solidFill>
                <a:latin typeface="Times New Roman"/>
                <a:ea typeface="Times New Roman"/>
                <a:cs typeface="Times New Roman"/>
                <a:sym typeface="Times New Roman"/>
              </a:rPr>
              <a:t> </a:t>
            </a:r>
            <a:r>
              <a:rPr lang="fr-FR" sz="2000" b="0" i="0" u="none" strike="noStrike" cap="none" dirty="0">
                <a:solidFill>
                  <a:schemeClr val="accent1">
                    <a:lumMod val="75000"/>
                  </a:schemeClr>
                </a:solidFill>
                <a:latin typeface="Times New Roman"/>
                <a:ea typeface="Times New Roman"/>
                <a:cs typeface="Times New Roman"/>
                <a:sym typeface="Times New Roman"/>
              </a:rPr>
              <a:t>: </a:t>
            </a:r>
            <a:r>
              <a:rPr lang="fr-FR" sz="2000" b="0" i="0" u="none" strike="noStrike" cap="none" dirty="0">
                <a:solidFill>
                  <a:srgbClr val="000000"/>
                </a:solidFill>
                <a:latin typeface="Times New Roman"/>
                <a:ea typeface="Times New Roman"/>
                <a:cs typeface="Times New Roman"/>
                <a:sym typeface="Times New Roman"/>
              </a:rPr>
              <a:t>c</a:t>
            </a:r>
            <a:r>
              <a:rPr lang="fr-FR" sz="2000" dirty="0">
                <a:latin typeface="Times New Roman"/>
                <a:ea typeface="Times New Roman"/>
                <a:cs typeface="Times New Roman"/>
                <a:sym typeface="Times New Roman"/>
              </a:rPr>
              <a:t>’est la </a:t>
            </a:r>
            <a:r>
              <a:rPr lang="fr-FR" sz="2000" b="0" i="0" u="none" strike="noStrike" cap="none" dirty="0">
                <a:solidFill>
                  <a:srgbClr val="000000"/>
                </a:solidFill>
                <a:latin typeface="Times New Roman"/>
                <a:ea typeface="Times New Roman"/>
                <a:cs typeface="Times New Roman"/>
                <a:sym typeface="Times New Roman"/>
              </a:rPr>
              <a:t>classe </a:t>
            </a:r>
            <a:r>
              <a:rPr lang="fr-FR" sz="2000" b="0" i="0" u="none" strike="noStrike" cap="none" dirty="0" err="1">
                <a:solidFill>
                  <a:srgbClr val="000000"/>
                </a:solidFill>
                <a:latin typeface="Times New Roman"/>
                <a:ea typeface="Times New Roman"/>
                <a:cs typeface="Times New Roman"/>
                <a:sym typeface="Times New Roman"/>
              </a:rPr>
              <a:t>stream</a:t>
            </a:r>
            <a:r>
              <a:rPr lang="fr-FR" sz="2000" b="0" i="0" u="none" strike="noStrike" cap="none" dirty="0">
                <a:solidFill>
                  <a:srgbClr val="000000"/>
                </a:solidFill>
                <a:latin typeface="Times New Roman"/>
                <a:ea typeface="Times New Roman"/>
                <a:cs typeface="Times New Roman"/>
                <a:sym typeface="Times New Roman"/>
              </a:rPr>
              <a:t> utilisée pour écrire sur les fichiers et qui dérive de la classe </a:t>
            </a:r>
            <a:r>
              <a:rPr lang="fr-FR" sz="2000" b="0" i="0" u="none" strike="noStrike" cap="none" dirty="0" err="1">
                <a:solidFill>
                  <a:srgbClr val="000000"/>
                </a:solidFill>
                <a:latin typeface="Times New Roman"/>
                <a:ea typeface="Times New Roman"/>
                <a:cs typeface="Times New Roman"/>
                <a:sym typeface="Times New Roman"/>
              </a:rPr>
              <a:t>ostream</a:t>
            </a:r>
            <a:r>
              <a:rPr lang="fr-FR" sz="2000" b="0" i="0" u="none" strike="noStrike" cap="none" dirty="0">
                <a:solidFill>
                  <a:srgbClr val="000000"/>
                </a:solidFill>
                <a:latin typeface="Times New Roman"/>
                <a:ea typeface="Times New Roman"/>
                <a:cs typeface="Times New Roman"/>
                <a:sym typeface="Times New Roman"/>
              </a:rPr>
              <a:t>  </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000000"/>
              </a:buClr>
              <a:buSzPts val="2000"/>
              <a:buFont typeface="Times New Roman"/>
              <a:buAutoNum type="arabicPeriod"/>
            </a:pPr>
            <a:r>
              <a:rPr lang="fr-FR" sz="2000" b="1" i="0" u="none" strike="noStrike" cap="none" dirty="0" err="1">
                <a:solidFill>
                  <a:schemeClr val="accent1">
                    <a:lumMod val="75000"/>
                  </a:schemeClr>
                </a:solidFill>
                <a:latin typeface="Times New Roman"/>
                <a:ea typeface="Times New Roman"/>
                <a:cs typeface="Times New Roman"/>
                <a:sym typeface="Times New Roman"/>
              </a:rPr>
              <a:t>ifstream</a:t>
            </a:r>
            <a:r>
              <a:rPr lang="fr-FR" sz="2000" b="0" i="0" u="none" strike="noStrike" cap="none" dirty="0">
                <a:solidFill>
                  <a:schemeClr val="accent1">
                    <a:lumMod val="75000"/>
                  </a:schemeClr>
                </a:solidFill>
                <a:latin typeface="Times New Roman"/>
                <a:ea typeface="Times New Roman"/>
                <a:cs typeface="Times New Roman"/>
                <a:sym typeface="Times New Roman"/>
              </a:rPr>
              <a:t> : </a:t>
            </a:r>
            <a:r>
              <a:rPr lang="fr-FR" sz="2000" dirty="0">
                <a:solidFill>
                  <a:schemeClr val="dk1"/>
                </a:solidFill>
                <a:latin typeface="Times New Roman"/>
                <a:ea typeface="Times New Roman"/>
                <a:cs typeface="Times New Roman"/>
                <a:sym typeface="Times New Roman"/>
              </a:rPr>
              <a:t>c’est la classe </a:t>
            </a:r>
            <a:r>
              <a:rPr lang="fr-FR" sz="2000" dirty="0" err="1">
                <a:solidFill>
                  <a:schemeClr val="dk1"/>
                </a:solidFill>
                <a:latin typeface="Times New Roman"/>
                <a:ea typeface="Times New Roman"/>
                <a:cs typeface="Times New Roman"/>
                <a:sym typeface="Times New Roman"/>
              </a:rPr>
              <a:t>stream</a:t>
            </a:r>
            <a:r>
              <a:rPr lang="fr-FR" sz="2000" dirty="0">
                <a:solidFill>
                  <a:schemeClr val="dk1"/>
                </a:solidFill>
                <a:latin typeface="Times New Roman"/>
                <a:ea typeface="Times New Roman"/>
                <a:cs typeface="Times New Roman"/>
                <a:sym typeface="Times New Roman"/>
              </a:rPr>
              <a:t> utilisée pour lire à partir des fichiers et qui dérive de la classe </a:t>
            </a:r>
            <a:r>
              <a:rPr lang="fr-FR" sz="2000" dirty="0" err="1">
                <a:solidFill>
                  <a:schemeClr val="dk1"/>
                </a:solidFill>
                <a:latin typeface="Times New Roman"/>
                <a:ea typeface="Times New Roman"/>
                <a:cs typeface="Times New Roman"/>
                <a:sym typeface="Times New Roman"/>
              </a:rPr>
              <a:t>istream</a:t>
            </a: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00000"/>
              </a:lnSpc>
              <a:spcBef>
                <a:spcPts val="0"/>
              </a:spcBef>
              <a:spcAft>
                <a:spcPts val="0"/>
              </a:spcAft>
              <a:buClr>
                <a:srgbClr val="000000"/>
              </a:buClr>
              <a:buSzPts val="2000"/>
              <a:buFont typeface="Times New Roman"/>
              <a:buAutoNum type="arabicPeriod"/>
            </a:pPr>
            <a:r>
              <a:rPr lang="fr-FR" sz="2000" b="1" i="0" u="none" strike="noStrike" cap="none" dirty="0" err="1">
                <a:solidFill>
                  <a:schemeClr val="accent1">
                    <a:lumMod val="75000"/>
                  </a:schemeClr>
                </a:solidFill>
                <a:latin typeface="Times New Roman"/>
                <a:ea typeface="Times New Roman"/>
                <a:cs typeface="Times New Roman"/>
                <a:sym typeface="Times New Roman"/>
              </a:rPr>
              <a:t>fstream</a:t>
            </a:r>
            <a:r>
              <a:rPr lang="fr-FR" sz="2000" b="0" i="0" u="none" strike="noStrike" cap="none" dirty="0">
                <a:solidFill>
                  <a:schemeClr val="accent1">
                    <a:lumMod val="75000"/>
                  </a:schemeClr>
                </a:solidFill>
                <a:latin typeface="Times New Roman"/>
                <a:ea typeface="Times New Roman"/>
                <a:cs typeface="Times New Roman"/>
                <a:sym typeface="Times New Roman"/>
              </a:rPr>
              <a:t> : </a:t>
            </a:r>
            <a:r>
              <a:rPr lang="fr-FR" sz="2000" b="0" i="0" u="none" strike="noStrike" cap="none" dirty="0">
                <a:solidFill>
                  <a:srgbClr val="000000"/>
                </a:solidFill>
                <a:latin typeface="Times New Roman"/>
                <a:ea typeface="Times New Roman"/>
                <a:cs typeface="Times New Roman"/>
                <a:sym typeface="Times New Roman"/>
              </a:rPr>
              <a:t>c</a:t>
            </a:r>
            <a:r>
              <a:rPr lang="fr-FR" sz="2000" dirty="0">
                <a:latin typeface="Times New Roman"/>
                <a:ea typeface="Times New Roman"/>
                <a:cs typeface="Times New Roman"/>
                <a:sym typeface="Times New Roman"/>
              </a:rPr>
              <a:t>’est</a:t>
            </a:r>
            <a:r>
              <a:rPr lang="fr-FR" sz="2000" b="0" i="0" u="none" strike="noStrike" cap="none" dirty="0">
                <a:solidFill>
                  <a:srgbClr val="000000"/>
                </a:solidFill>
                <a:latin typeface="Times New Roman"/>
                <a:ea typeface="Times New Roman"/>
                <a:cs typeface="Times New Roman"/>
                <a:sym typeface="Times New Roman"/>
              </a:rPr>
              <a:t> classe </a:t>
            </a:r>
            <a:r>
              <a:rPr lang="fr-FR" sz="2000" b="0" i="0" u="none" strike="noStrike" cap="none" dirty="0" err="1">
                <a:solidFill>
                  <a:srgbClr val="000000"/>
                </a:solidFill>
                <a:latin typeface="Times New Roman"/>
                <a:ea typeface="Times New Roman"/>
                <a:cs typeface="Times New Roman"/>
                <a:sym typeface="Times New Roman"/>
              </a:rPr>
              <a:t>stream</a:t>
            </a:r>
            <a:r>
              <a:rPr lang="fr-FR" sz="2000" b="0" i="0" u="none" strike="noStrike" cap="none" dirty="0">
                <a:solidFill>
                  <a:srgbClr val="000000"/>
                </a:solidFill>
                <a:latin typeface="Times New Roman"/>
                <a:ea typeface="Times New Roman"/>
                <a:cs typeface="Times New Roman"/>
                <a:sym typeface="Times New Roman"/>
              </a:rPr>
              <a:t> utilisée à la fois p</a:t>
            </a:r>
            <a:r>
              <a:rPr lang="fr-FR" sz="2000" dirty="0">
                <a:latin typeface="Times New Roman"/>
                <a:ea typeface="Times New Roman"/>
                <a:cs typeface="Times New Roman"/>
                <a:sym typeface="Times New Roman"/>
              </a:rPr>
              <a:t>our</a:t>
            </a:r>
            <a:r>
              <a:rPr lang="fr-FR" sz="2000" b="0" i="0" u="none" strike="noStrike" cap="none" dirty="0">
                <a:solidFill>
                  <a:srgbClr val="000000"/>
                </a:solidFill>
                <a:latin typeface="Times New Roman"/>
                <a:ea typeface="Times New Roman"/>
                <a:cs typeface="Times New Roman"/>
                <a:sym typeface="Times New Roman"/>
              </a:rPr>
              <a:t> lire et écrire à partir de/vers des fichiers. </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dirty="0">
                <a:latin typeface="Times New Roman"/>
                <a:ea typeface="Times New Roman"/>
                <a:cs typeface="Times New Roman"/>
                <a:sym typeface="Times New Roman"/>
              </a:rPr>
              <a:t>Les objets créés à partir de ses classes</a:t>
            </a:r>
            <a:r>
              <a:rPr lang="fr-FR" sz="2000" b="0" i="0" u="none" strike="noStrike" cap="none" dirty="0">
                <a:solidFill>
                  <a:srgbClr val="000000"/>
                </a:solidFill>
                <a:latin typeface="Times New Roman"/>
                <a:ea typeface="Times New Roman"/>
                <a:cs typeface="Times New Roman"/>
                <a:sym typeface="Times New Roman"/>
              </a:rPr>
              <a:t> contiennent beaucoup d'informations sur les fichiers ouverts et proposent des fonctionnalités </a:t>
            </a:r>
            <a:r>
              <a:rPr lang="fr-FR" sz="2000" dirty="0">
                <a:latin typeface="Times New Roman"/>
                <a:ea typeface="Times New Roman"/>
                <a:cs typeface="Times New Roman"/>
                <a:sym typeface="Times New Roman"/>
              </a:rPr>
              <a:t>tel que</a:t>
            </a:r>
            <a:r>
              <a:rPr lang="fr-FR" sz="2000" b="0" i="0" u="none" strike="noStrike" cap="none" dirty="0">
                <a:solidFill>
                  <a:srgbClr val="000000"/>
                </a:solidFill>
                <a:latin typeface="Times New Roman"/>
                <a:ea typeface="Times New Roman"/>
                <a:cs typeface="Times New Roman"/>
                <a:sym typeface="Times New Roman"/>
              </a:rPr>
              <a:t> fermer le fichier, </a:t>
            </a:r>
            <a:r>
              <a:rPr lang="fr-FR" sz="2000" dirty="0">
                <a:latin typeface="Times New Roman"/>
                <a:ea typeface="Times New Roman"/>
                <a:cs typeface="Times New Roman"/>
                <a:sym typeface="Times New Roman"/>
              </a:rPr>
              <a:t>le retour au début du fichier...</a:t>
            </a:r>
            <a:endParaRPr sz="2000" b="0" i="0" u="none" strike="noStrike" cap="none" dirty="0">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Pour accéder aux fichiers en lecture/écriture, il faut inclure l'entête suivante:</a:t>
            </a: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fr-FR" sz="2000" b="1" i="0" u="none" strike="noStrike" cap="none" dirty="0">
                <a:solidFill>
                  <a:srgbClr val="FF0000"/>
                </a:solidFill>
                <a:latin typeface="Times New Roman"/>
                <a:ea typeface="Times New Roman"/>
                <a:cs typeface="Times New Roman"/>
                <a:sym typeface="Times New Roman"/>
              </a:rPr>
              <a:t>#include&lt;fstream&gt; </a:t>
            </a:r>
            <a:endParaRPr sz="2000" b="1" i="0" u="none" strike="noStrike" cap="none" dirty="0">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f18c9888d2_0_6"/>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6</a:t>
            </a:fld>
            <a:endParaRPr sz="2400" b="1">
              <a:solidFill>
                <a:schemeClr val="dk1"/>
              </a:solidFill>
            </a:endParaRPr>
          </a:p>
        </p:txBody>
      </p:sp>
      <p:sp>
        <p:nvSpPr>
          <p:cNvPr id="132" name="Google Shape;132;gf18c9888d2_0_6"/>
          <p:cNvSpPr txBox="1">
            <a:spLocks noGrp="1"/>
          </p:cNvSpPr>
          <p:nvPr>
            <p:ph type="title"/>
          </p:nvPr>
        </p:nvSpPr>
        <p:spPr>
          <a:xfrm>
            <a:off x="462643"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Manipulation des fichiers en C++</a:t>
            </a:r>
            <a:endParaRPr/>
          </a:p>
        </p:txBody>
      </p:sp>
      <p:sp>
        <p:nvSpPr>
          <p:cNvPr id="134" name="Google Shape;134;gf18c9888d2_0_6"/>
          <p:cNvSpPr txBox="1"/>
          <p:nvPr/>
        </p:nvSpPr>
        <p:spPr>
          <a:xfrm>
            <a:off x="900125" y="1643100"/>
            <a:ext cx="11085000" cy="394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rgbClr val="000000"/>
                </a:solidFill>
                <a:latin typeface="Times New Roman"/>
                <a:ea typeface="Times New Roman"/>
                <a:cs typeface="Times New Roman"/>
                <a:sym typeface="Times New Roman"/>
              </a:rPr>
              <a:t>Pour utiliser un fichier, plusieurs étapes sont requises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rgbClr val="000000"/>
                </a:solidFill>
                <a:latin typeface="Times New Roman"/>
                <a:ea typeface="Times New Roman"/>
                <a:cs typeface="Times New Roman"/>
                <a:sym typeface="Times New Roman"/>
              </a:rPr>
              <a:t> </a:t>
            </a:r>
            <a:endParaRPr sz="2000" b="0" i="0" u="none" strike="noStrike" cap="none">
              <a:solidFill>
                <a:srgbClr val="000000"/>
              </a:solidFill>
              <a:latin typeface="Times New Roman"/>
              <a:ea typeface="Times New Roman"/>
              <a:cs typeface="Times New Roman"/>
              <a:sym typeface="Times New Roman"/>
            </a:endParaRPr>
          </a:p>
          <a:p>
            <a:pPr marL="914400" lvl="0" indent="-355600" algn="l" rtl="0">
              <a:lnSpc>
                <a:spcPct val="150000"/>
              </a:lnSpc>
              <a:spcBef>
                <a:spcPts val="0"/>
              </a:spcBef>
              <a:spcAft>
                <a:spcPts val="0"/>
              </a:spcAft>
              <a:buSzPts val="2000"/>
              <a:buFont typeface="Times New Roman"/>
              <a:buAutoNum type="arabicPeriod"/>
            </a:pPr>
            <a:r>
              <a:rPr lang="fr-FR" sz="2000">
                <a:solidFill>
                  <a:schemeClr val="dk1"/>
                </a:solidFill>
                <a:latin typeface="Times New Roman"/>
                <a:ea typeface="Times New Roman"/>
                <a:cs typeface="Times New Roman"/>
                <a:sym typeface="Times New Roman"/>
              </a:rPr>
              <a:t>Inclusion de la classe de flux qui opère sur les fichiers. </a:t>
            </a:r>
            <a:endParaRPr sz="2000">
              <a:latin typeface="Times New Roman"/>
              <a:ea typeface="Times New Roman"/>
              <a:cs typeface="Times New Roman"/>
              <a:sym typeface="Times New Roman"/>
            </a:endParaRPr>
          </a:p>
          <a:p>
            <a:pPr marL="914400" marR="0" lvl="0" indent="-355600" algn="l" rtl="0">
              <a:lnSpc>
                <a:spcPct val="150000"/>
              </a:lnSpc>
              <a:spcBef>
                <a:spcPts val="0"/>
              </a:spcBef>
              <a:spcAft>
                <a:spcPts val="0"/>
              </a:spcAft>
              <a:buClr>
                <a:srgbClr val="000000"/>
              </a:buClr>
              <a:buSzPts val="2000"/>
              <a:buFont typeface="Times New Roman"/>
              <a:buAutoNum type="arabicPeriod"/>
            </a:pPr>
            <a:r>
              <a:rPr lang="fr-FR" sz="2000" b="0" i="0" u="none" strike="noStrike" cap="none">
                <a:solidFill>
                  <a:srgbClr val="000000"/>
                </a:solidFill>
                <a:latin typeface="Times New Roman"/>
                <a:ea typeface="Times New Roman"/>
                <a:cs typeface="Times New Roman"/>
                <a:sym typeface="Times New Roman"/>
              </a:rPr>
              <a:t> Créer un objet de type ofstream pour ouvrir un fichier en écriture et ifstream pour l'ouvrir en</a:t>
            </a:r>
            <a:r>
              <a:rPr lang="fr-FR" sz="2000">
                <a:latin typeface="Times New Roman"/>
                <a:ea typeface="Times New Roman"/>
                <a:cs typeface="Times New Roman"/>
                <a:sym typeface="Times New Roman"/>
              </a:rPr>
              <a:t> </a:t>
            </a:r>
            <a:r>
              <a:rPr lang="fr-FR" sz="2000" b="0" i="0" u="none" strike="noStrike" cap="none">
                <a:solidFill>
                  <a:srgbClr val="000000"/>
                </a:solidFill>
                <a:latin typeface="Times New Roman"/>
                <a:ea typeface="Times New Roman"/>
                <a:cs typeface="Times New Roman"/>
                <a:sym typeface="Times New Roman"/>
              </a:rPr>
              <a:t>lecture.</a:t>
            </a:r>
            <a:endParaRPr/>
          </a:p>
          <a:p>
            <a:pPr marL="914400" marR="0" lvl="0" indent="-355600" algn="l" rtl="0">
              <a:lnSpc>
                <a:spcPct val="150000"/>
              </a:lnSpc>
              <a:spcBef>
                <a:spcPts val="0"/>
              </a:spcBef>
              <a:spcAft>
                <a:spcPts val="0"/>
              </a:spcAft>
              <a:buClr>
                <a:srgbClr val="000000"/>
              </a:buClr>
              <a:buSzPts val="2000"/>
              <a:buFont typeface="Times New Roman"/>
              <a:buAutoNum type="arabicPeriod"/>
            </a:pPr>
            <a:r>
              <a:rPr lang="fr-FR" sz="2000" b="0" i="0" u="none" strike="noStrike" cap="none">
                <a:solidFill>
                  <a:srgbClr val="000000"/>
                </a:solidFill>
                <a:latin typeface="Times New Roman"/>
                <a:ea typeface="Times New Roman"/>
                <a:cs typeface="Times New Roman"/>
                <a:sym typeface="Times New Roman"/>
              </a:rPr>
              <a:t>Utilisation du fichier</a:t>
            </a:r>
            <a:endParaRPr/>
          </a:p>
          <a:p>
            <a:pPr marL="914400" marR="0" lvl="0" indent="-355600" algn="l" rtl="0">
              <a:lnSpc>
                <a:spcPct val="150000"/>
              </a:lnSpc>
              <a:spcBef>
                <a:spcPts val="0"/>
              </a:spcBef>
              <a:spcAft>
                <a:spcPts val="0"/>
              </a:spcAft>
              <a:buClr>
                <a:srgbClr val="000000"/>
              </a:buClr>
              <a:buSzPts val="2000"/>
              <a:buFont typeface="Times New Roman"/>
              <a:buAutoNum type="arabicPeriod"/>
            </a:pPr>
            <a:r>
              <a:rPr lang="fr-FR" sz="2000" b="0" i="0" u="none" strike="noStrike" cap="none">
                <a:solidFill>
                  <a:srgbClr val="000000"/>
                </a:solidFill>
                <a:latin typeface="Times New Roman"/>
                <a:ea typeface="Times New Roman"/>
                <a:cs typeface="Times New Roman"/>
                <a:sym typeface="Times New Roman"/>
              </a:rPr>
              <a:t>Fermeture du fichier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f18c9888d2_0_29"/>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7</a:t>
            </a:fld>
            <a:endParaRPr sz="2400" b="1">
              <a:solidFill>
                <a:schemeClr val="dk1"/>
              </a:solidFill>
            </a:endParaRPr>
          </a:p>
        </p:txBody>
      </p:sp>
      <p:sp>
        <p:nvSpPr>
          <p:cNvPr id="140" name="Google Shape;140;gf18c9888d2_0_29"/>
          <p:cNvSpPr txBox="1">
            <a:spLocks noGrp="1"/>
          </p:cNvSpPr>
          <p:nvPr>
            <p:ph type="title"/>
          </p:nvPr>
        </p:nvSpPr>
        <p:spPr>
          <a:xfrm>
            <a:off x="462643"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sz="4000" dirty="0">
                <a:latin typeface="Aharoni"/>
                <a:ea typeface="Aharoni"/>
                <a:cs typeface="Aharoni"/>
                <a:sym typeface="Aharoni"/>
              </a:rPr>
              <a:t>Ecrire dans un fichier: </a:t>
            </a:r>
            <a:r>
              <a:rPr lang="fr-FR" sz="3000" dirty="0">
                <a:latin typeface="Aharoni"/>
                <a:ea typeface="Aharoni"/>
                <a:cs typeface="Aharoni"/>
                <a:sym typeface="Aharoni"/>
              </a:rPr>
              <a:t>Ouverture </a:t>
            </a:r>
            <a:endParaRPr sz="3000" dirty="0"/>
          </a:p>
        </p:txBody>
      </p:sp>
      <p:sp>
        <p:nvSpPr>
          <p:cNvPr id="142" name="Google Shape;142;gf18c9888d2_0_29"/>
          <p:cNvSpPr txBox="1"/>
          <p:nvPr/>
        </p:nvSpPr>
        <p:spPr>
          <a:xfrm>
            <a:off x="900113" y="1643088"/>
            <a:ext cx="10215600" cy="5139828"/>
          </a:xfrm>
          <a:prstGeom prst="rect">
            <a:avLst/>
          </a:prstGeom>
          <a:noFill/>
          <a:ln>
            <a:noFill/>
          </a:ln>
        </p:spPr>
        <p:txBody>
          <a:bodyPr spcFirstLastPara="1" wrap="square" lIns="91425" tIns="45700" rIns="91425" bIns="45700" anchor="t" anchorCtr="0">
            <a:spAutoFit/>
          </a:bodyPr>
          <a:lstStyle/>
          <a:p>
            <a:pPr marL="342900" indent="-342900" algn="just">
              <a:buSzPts val="2000"/>
              <a:buFont typeface="Wingdings" panose="05000000000000000000" pitchFamily="2" charset="2"/>
              <a:buChar char="Ø"/>
            </a:pPr>
            <a:r>
              <a:rPr lang="fr-FR" sz="2000" b="0" i="0" u="none" strike="noStrike" cap="none" dirty="0">
                <a:solidFill>
                  <a:srgbClr val="000000"/>
                </a:solidFill>
                <a:latin typeface="Times New Roman"/>
                <a:ea typeface="Times New Roman"/>
                <a:cs typeface="Times New Roman"/>
                <a:sym typeface="Times New Roman"/>
              </a:rPr>
              <a:t>L ’écriture dans un fichier se fait avec </a:t>
            </a:r>
            <a:r>
              <a:rPr lang="fr-FR" sz="2000" b="1" i="0" u="none" strike="noStrike" cap="none" dirty="0">
                <a:solidFill>
                  <a:srgbClr val="000000"/>
                </a:solidFill>
                <a:latin typeface="Times New Roman"/>
                <a:ea typeface="Times New Roman"/>
                <a:cs typeface="Times New Roman"/>
                <a:sym typeface="Times New Roman"/>
              </a:rPr>
              <a:t>un objet </a:t>
            </a:r>
            <a:r>
              <a:rPr lang="fr-FR" sz="2000" b="1" i="0" u="none" strike="noStrike" cap="none" dirty="0" err="1">
                <a:solidFill>
                  <a:srgbClr val="000000"/>
                </a:solidFill>
                <a:latin typeface="Times New Roman"/>
                <a:ea typeface="Times New Roman"/>
                <a:cs typeface="Times New Roman"/>
                <a:sym typeface="Times New Roman"/>
              </a:rPr>
              <a:t>ofstream</a:t>
            </a:r>
            <a:r>
              <a:rPr lang="fr-FR" sz="2000" b="0" i="0" u="none" strike="noStrike" cap="none" dirty="0">
                <a:solidFill>
                  <a:srgbClr val="000000"/>
                </a:solidFill>
                <a:latin typeface="Times New Roman"/>
                <a:ea typeface="Times New Roman"/>
                <a:cs typeface="Times New Roman"/>
                <a:sym typeface="Times New Roman"/>
              </a:rPr>
              <a:t>. Donc, il faut créer cet objet.</a:t>
            </a:r>
          </a:p>
          <a:p>
            <a:pPr algn="just">
              <a:buSzPts val="2000"/>
            </a:pPr>
            <a:r>
              <a:rPr lang="fr-FR" sz="2000" dirty="0">
                <a:latin typeface="Times New Roman"/>
                <a:ea typeface="Times New Roman"/>
                <a:cs typeface="Times New Roman"/>
                <a:sym typeface="Wingdings" panose="05000000000000000000" pitchFamily="2" charset="2"/>
              </a:rPr>
              <a:t></a:t>
            </a:r>
            <a:r>
              <a:rPr lang="fr-FR" sz="2000" dirty="0">
                <a:latin typeface="Times New Roman"/>
                <a:ea typeface="Times New Roman"/>
                <a:cs typeface="Times New Roman"/>
                <a:sym typeface="Times New Roman"/>
              </a:rPr>
              <a:t>Appel constructeur de la classe </a:t>
            </a:r>
            <a:r>
              <a:rPr lang="fr-FR" sz="2000" dirty="0" err="1">
                <a:latin typeface="Times New Roman"/>
                <a:ea typeface="Times New Roman"/>
                <a:cs typeface="Times New Roman"/>
                <a:sym typeface="Times New Roman"/>
              </a:rPr>
              <a:t>ofstream</a:t>
            </a:r>
            <a:r>
              <a:rPr lang="fr-FR" sz="2000" dirty="0">
                <a:latin typeface="Times New Roman"/>
                <a:ea typeface="Times New Roman"/>
                <a:cs typeface="Times New Roman"/>
                <a:sym typeface="Times New Roman"/>
              </a:rPr>
              <a:t>.</a:t>
            </a:r>
            <a:endParaRPr lang="fr-FR" sz="2000" b="0" i="0" u="none" strike="noStrike" cap="none" dirty="0">
              <a:solidFill>
                <a:srgbClr val="000000"/>
              </a:solidFill>
              <a:latin typeface="Times New Roman"/>
              <a:ea typeface="Times New Roman"/>
              <a:cs typeface="Times New Roman"/>
              <a:sym typeface="Times New Roman"/>
            </a:endParaRPr>
          </a:p>
          <a:p>
            <a:pPr marL="342900" indent="-342900" algn="just">
              <a:buSzPts val="2000"/>
              <a:buFont typeface="Wingdings" panose="05000000000000000000" pitchFamily="2" charset="2"/>
              <a:buChar char="Ø"/>
            </a:pPr>
            <a:endParaRPr lang="fr-FR" sz="2000" b="0" i="0" u="none" strike="noStrike" cap="none"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Wingdings" panose="05000000000000000000" pitchFamily="2" charset="2"/>
              <a:buChar char="Ø"/>
            </a:pPr>
            <a:r>
              <a:rPr lang="fr-FR" sz="2000" dirty="0">
                <a:latin typeface="Times New Roman"/>
                <a:ea typeface="Times New Roman"/>
                <a:cs typeface="Times New Roman"/>
                <a:sym typeface="Times New Roman"/>
              </a:rPr>
              <a:t>On peut</a:t>
            </a:r>
            <a:r>
              <a:rPr lang="fr-FR" sz="2000" b="0" i="0" u="none" strike="noStrike" cap="none" dirty="0">
                <a:solidFill>
                  <a:srgbClr val="000000"/>
                </a:solidFill>
                <a:latin typeface="Times New Roman"/>
                <a:ea typeface="Times New Roman"/>
                <a:cs typeface="Times New Roman"/>
                <a:sym typeface="Times New Roman"/>
              </a:rPr>
              <a:t> ouvrir un fichier en écriture de deux façons:</a:t>
            </a:r>
          </a:p>
          <a:p>
            <a:pPr marR="0" lvl="0" algn="just" rtl="0">
              <a:lnSpc>
                <a:spcPct val="100000"/>
              </a:lnSpc>
              <a:spcBef>
                <a:spcPts val="0"/>
              </a:spcBef>
              <a:spcAft>
                <a:spcPts val="0"/>
              </a:spcAft>
              <a:buClr>
                <a:srgbClr val="000000"/>
              </a:buClr>
              <a:buSzPts val="2000"/>
            </a:pPr>
            <a:endParaRPr lang="fr-FR" sz="2000" dirty="0">
              <a:latin typeface="Times New Roman"/>
              <a:ea typeface="Times New Roman"/>
              <a:cs typeface="Times New Roman"/>
              <a:sym typeface="Times New Roman"/>
            </a:endParaRPr>
          </a:p>
          <a:p>
            <a:pPr marR="0" lvl="0" algn="just" rtl="0">
              <a:lnSpc>
                <a:spcPct val="100000"/>
              </a:lnSpc>
              <a:spcBef>
                <a:spcPts val="0"/>
              </a:spcBef>
              <a:spcAft>
                <a:spcPts val="0"/>
              </a:spcAft>
              <a:buClr>
                <a:srgbClr val="000000"/>
              </a:buClr>
              <a:buSzPts val="2000"/>
            </a:pPr>
            <a:r>
              <a:rPr lang="fr-FR" sz="2000" b="1" i="0" u="none" strike="noStrike" cap="none" dirty="0">
                <a:solidFill>
                  <a:schemeClr val="accent1">
                    <a:lumMod val="75000"/>
                  </a:schemeClr>
                </a:solidFill>
                <a:latin typeface="Times New Roman"/>
                <a:ea typeface="Times New Roman"/>
                <a:cs typeface="Times New Roman"/>
                <a:sym typeface="Times New Roman"/>
              </a:rPr>
              <a:t>1. Utilisation de constructeur par défaut + appel de la méthode open:</a:t>
            </a:r>
          </a:p>
          <a:p>
            <a:pPr algn="just">
              <a:buSzPts val="2000"/>
            </a:pP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ofstream</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nomFlux</a:t>
            </a:r>
            <a:r>
              <a:rPr lang="fr-FR" sz="2000" b="1" i="0" u="none" strike="noStrike" cap="none" dirty="0">
                <a:solidFill>
                  <a:srgbClr val="FF0000"/>
                </a:solidFill>
                <a:latin typeface="Times New Roman"/>
                <a:ea typeface="Times New Roman"/>
                <a:cs typeface="Times New Roman"/>
                <a:sym typeface="Times New Roman"/>
              </a:rPr>
              <a:t>;</a:t>
            </a:r>
          </a:p>
          <a:p>
            <a:pPr algn="just">
              <a:buSzPts val="2000"/>
            </a:pPr>
            <a:r>
              <a:rPr lang="fr-FR" sz="2000" b="1" dirty="0">
                <a:solidFill>
                  <a:srgbClr val="FF0000"/>
                </a:solidFill>
                <a:latin typeface="Times New Roman"/>
                <a:ea typeface="Times New Roman"/>
                <a:cs typeface="Times New Roman"/>
                <a:sym typeface="Times New Roman"/>
              </a:rPr>
              <a:t>	</a:t>
            </a:r>
            <a:r>
              <a:rPr lang="fr-FR" sz="2000" b="1" dirty="0" err="1">
                <a:solidFill>
                  <a:srgbClr val="FF0000"/>
                </a:solidFill>
                <a:latin typeface="Times New Roman"/>
                <a:ea typeface="Times New Roman"/>
                <a:cs typeface="Times New Roman"/>
                <a:sym typeface="Times New Roman"/>
              </a:rPr>
              <a:t>nomFlux,open</a:t>
            </a:r>
            <a:r>
              <a:rPr lang="fr-FR" sz="2000" b="1" dirty="0">
                <a:solidFill>
                  <a:srgbClr val="FF0000"/>
                </a:solidFill>
                <a:latin typeface="Times New Roman"/>
                <a:ea typeface="Times New Roman"/>
                <a:cs typeface="Times New Roman"/>
                <a:sym typeface="Times New Roman"/>
              </a:rPr>
              <a:t>(</a:t>
            </a:r>
            <a:r>
              <a:rPr lang="fr-FR" sz="2000" b="1" dirty="0" err="1">
                <a:solidFill>
                  <a:srgbClr val="FF0000"/>
                </a:solidFill>
                <a:latin typeface="Times New Roman"/>
                <a:ea typeface="Times New Roman"/>
                <a:cs typeface="Times New Roman"/>
                <a:sym typeface="Times New Roman"/>
              </a:rPr>
              <a:t>const</a:t>
            </a:r>
            <a:r>
              <a:rPr lang="fr-FR" sz="2000" b="1" dirty="0">
                <a:solidFill>
                  <a:srgbClr val="FF0000"/>
                </a:solidFill>
                <a:latin typeface="Times New Roman"/>
                <a:ea typeface="Times New Roman"/>
                <a:cs typeface="Times New Roman"/>
                <a:sym typeface="Times New Roman"/>
              </a:rPr>
              <a:t> char * </a:t>
            </a:r>
            <a:r>
              <a:rPr lang="fr-FR" sz="2000" b="1" dirty="0" err="1">
                <a:solidFill>
                  <a:srgbClr val="FF0000"/>
                </a:solidFill>
                <a:latin typeface="Times New Roman"/>
                <a:ea typeface="Times New Roman"/>
                <a:cs typeface="Times New Roman"/>
                <a:sym typeface="Times New Roman"/>
              </a:rPr>
              <a:t>Filename</a:t>
            </a:r>
            <a:r>
              <a:rPr lang="fr-FR" sz="2000" b="1" dirty="0">
                <a:solidFill>
                  <a:srgbClr val="FF0000"/>
                </a:solidFill>
                <a:latin typeface="Times New Roman"/>
                <a:ea typeface="Times New Roman"/>
                <a:cs typeface="Times New Roman"/>
                <a:sym typeface="Times New Roman"/>
              </a:rPr>
              <a:t>, mode) </a:t>
            </a:r>
          </a:p>
          <a:p>
            <a:pPr algn="just">
              <a:buSzPts val="2000"/>
            </a:pPr>
            <a:endParaRPr lang="fr-FR" sz="2000" b="1" dirty="0">
              <a:solidFill>
                <a:srgbClr val="FF0000"/>
              </a:solidFill>
              <a:latin typeface="Times New Roman"/>
              <a:ea typeface="Times New Roman"/>
              <a:cs typeface="Times New Roman"/>
              <a:sym typeface="Times New Roman"/>
            </a:endParaRPr>
          </a:p>
          <a:p>
            <a:pPr algn="just">
              <a:buSzPts val="2000"/>
            </a:pPr>
            <a:r>
              <a:rPr lang="fr-FR" sz="1600" dirty="0">
                <a:solidFill>
                  <a:schemeClr val="dk1"/>
                </a:solidFill>
                <a:latin typeface="Times New Roman"/>
                <a:cs typeface="Times New Roman"/>
                <a:sym typeface="Times New Roman"/>
              </a:rPr>
              <a:t>ex: </a:t>
            </a:r>
            <a:r>
              <a:rPr lang="fr-FR" sz="1600" b="1" dirty="0" err="1">
                <a:solidFill>
                  <a:schemeClr val="dk1"/>
                </a:solidFill>
                <a:latin typeface="Times New Roman"/>
                <a:cs typeface="Times New Roman"/>
                <a:sym typeface="Times New Roman"/>
              </a:rPr>
              <a:t>ofstream</a:t>
            </a:r>
            <a:r>
              <a:rPr lang="fr-FR" sz="1600" b="1" dirty="0">
                <a:solidFill>
                  <a:schemeClr val="dk1"/>
                </a:solidFill>
                <a:latin typeface="Times New Roman"/>
                <a:cs typeface="Times New Roman"/>
                <a:sym typeface="Times New Roman"/>
              </a:rPr>
              <a:t>    </a:t>
            </a:r>
            <a:r>
              <a:rPr lang="fr-FR" sz="1600" b="1" dirty="0" err="1">
                <a:solidFill>
                  <a:schemeClr val="dk1"/>
                </a:solidFill>
                <a:latin typeface="Times New Roman"/>
                <a:cs typeface="Times New Roman"/>
                <a:sym typeface="Times New Roman"/>
              </a:rPr>
              <a:t>monFichier</a:t>
            </a:r>
            <a:r>
              <a:rPr lang="fr-FR" sz="1600" b="1" dirty="0">
                <a:solidFill>
                  <a:schemeClr val="dk1"/>
                </a:solidFill>
                <a:latin typeface="Times New Roman"/>
                <a:cs typeface="Times New Roman"/>
                <a:sym typeface="Times New Roman"/>
              </a:rPr>
              <a:t>;</a:t>
            </a:r>
          </a:p>
          <a:p>
            <a:pPr algn="just">
              <a:buSzPts val="2000"/>
            </a:pPr>
            <a:r>
              <a:rPr lang="fr-FR" sz="1600" b="1" dirty="0">
                <a:solidFill>
                  <a:schemeClr val="dk1"/>
                </a:solidFill>
                <a:latin typeface="Times New Roman"/>
                <a:cs typeface="Times New Roman"/>
                <a:sym typeface="Times New Roman"/>
              </a:rPr>
              <a:t>      </a:t>
            </a:r>
            <a:r>
              <a:rPr lang="fr-FR" sz="1600" b="1" dirty="0" err="1">
                <a:solidFill>
                  <a:schemeClr val="dk1"/>
                </a:solidFill>
                <a:latin typeface="Times New Roman"/>
                <a:cs typeface="Times New Roman"/>
                <a:sym typeface="Times New Roman"/>
              </a:rPr>
              <a:t>monFichier.open</a:t>
            </a:r>
            <a:r>
              <a:rPr lang="fr-FR" sz="1600" b="1" dirty="0">
                <a:solidFill>
                  <a:schemeClr val="dk1"/>
                </a:solidFill>
                <a:latin typeface="Times New Roman"/>
                <a:cs typeface="Times New Roman"/>
                <a:sym typeface="Times New Roman"/>
              </a:rPr>
              <a:t>("fichier.txt") ou </a:t>
            </a:r>
            <a:r>
              <a:rPr lang="fr-FR" sz="1600" b="1" dirty="0" err="1">
                <a:solidFill>
                  <a:schemeClr val="dk1"/>
                </a:solidFill>
                <a:latin typeface="Times New Roman"/>
                <a:cs typeface="Times New Roman"/>
                <a:sym typeface="Times New Roman"/>
              </a:rPr>
              <a:t>monFichier.open</a:t>
            </a:r>
            <a:r>
              <a:rPr lang="fr-FR" sz="1600" b="1" dirty="0">
                <a:solidFill>
                  <a:schemeClr val="dk1"/>
                </a:solidFill>
                <a:latin typeface="Times New Roman"/>
                <a:cs typeface="Times New Roman"/>
                <a:sym typeface="Times New Roman"/>
              </a:rPr>
              <a:t>("C:/Users/ Desktop /fichier.txt");</a:t>
            </a:r>
          </a:p>
          <a:p>
            <a:pPr algn="just">
              <a:buSzPts val="2000"/>
            </a:pPr>
            <a:endParaRPr lang="fr-FR" sz="2000" b="0" i="0" u="none" strike="noStrike" cap="none" dirty="0">
              <a:solidFill>
                <a:srgbClr val="000000"/>
              </a:solidFill>
              <a:latin typeface="Times New Roman"/>
              <a:ea typeface="Times New Roman"/>
              <a:cs typeface="Times New Roman"/>
              <a:sym typeface="Times New Roman"/>
            </a:endParaRPr>
          </a:p>
          <a:p>
            <a:pPr marR="0" lvl="0" algn="just" rtl="0">
              <a:lnSpc>
                <a:spcPct val="100000"/>
              </a:lnSpc>
              <a:spcBef>
                <a:spcPts val="0"/>
              </a:spcBef>
              <a:spcAft>
                <a:spcPts val="0"/>
              </a:spcAft>
              <a:buClr>
                <a:srgbClr val="000000"/>
              </a:buClr>
              <a:buSzPts val="2000"/>
            </a:pPr>
            <a:r>
              <a:rPr lang="fr-FR" sz="2000" b="1" dirty="0">
                <a:solidFill>
                  <a:schemeClr val="accent1">
                    <a:lumMod val="75000"/>
                  </a:schemeClr>
                </a:solidFill>
                <a:latin typeface="Times New Roman"/>
                <a:ea typeface="Times New Roman"/>
                <a:cs typeface="Times New Roman"/>
                <a:sym typeface="Times New Roman"/>
              </a:rPr>
              <a:t>2. Utilisation de constructeur paramétré (appel implicite de la méthode open)</a:t>
            </a:r>
          </a:p>
          <a:p>
            <a:pPr marR="0" lvl="0" algn="just" rtl="0">
              <a:lnSpc>
                <a:spcPct val="100000"/>
              </a:lnSpc>
              <a:spcBef>
                <a:spcPts val="0"/>
              </a:spcBef>
              <a:spcAft>
                <a:spcPts val="0"/>
              </a:spcAft>
              <a:buClr>
                <a:srgbClr val="000000"/>
              </a:buClr>
              <a:buSzPts val="2000"/>
            </a:pP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ofstream</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nomFlux</a:t>
            </a:r>
            <a:r>
              <a:rPr lang="fr-FR" sz="2000" b="1" i="0" u="none" strike="noStrike" cap="none" dirty="0">
                <a:solidFill>
                  <a:srgbClr val="FF0000"/>
                </a:solidFill>
                <a:latin typeface="Times New Roman"/>
                <a:ea typeface="Times New Roman"/>
                <a:cs typeface="Times New Roman"/>
                <a:sym typeface="Times New Roman"/>
              </a:rPr>
              <a:t> (</a:t>
            </a:r>
            <a:r>
              <a:rPr lang="fr-FR" sz="2000" b="1" i="0" u="none" strike="noStrike" cap="none" dirty="0" err="1">
                <a:solidFill>
                  <a:srgbClr val="FF0000"/>
                </a:solidFill>
                <a:latin typeface="Times New Roman"/>
                <a:ea typeface="Times New Roman"/>
                <a:cs typeface="Times New Roman"/>
                <a:sym typeface="Times New Roman"/>
              </a:rPr>
              <a:t>const</a:t>
            </a:r>
            <a:r>
              <a:rPr lang="fr-FR" sz="2000" b="1" i="0" u="none" strike="noStrike" cap="none" dirty="0">
                <a:solidFill>
                  <a:srgbClr val="FF0000"/>
                </a:solidFill>
                <a:latin typeface="Times New Roman"/>
                <a:ea typeface="Times New Roman"/>
                <a:cs typeface="Times New Roman"/>
                <a:sym typeface="Times New Roman"/>
              </a:rPr>
              <a:t> char * </a:t>
            </a:r>
            <a:r>
              <a:rPr lang="fr-FR" sz="2000" b="1" i="0" u="none" strike="noStrike" cap="none" dirty="0" err="1">
                <a:solidFill>
                  <a:srgbClr val="FF0000"/>
                </a:solidFill>
                <a:latin typeface="Times New Roman"/>
                <a:ea typeface="Times New Roman"/>
                <a:cs typeface="Times New Roman"/>
                <a:sym typeface="Times New Roman"/>
              </a:rPr>
              <a:t>Filename</a:t>
            </a:r>
            <a:r>
              <a:rPr lang="fr-FR" sz="2000" b="1" i="0" u="none" strike="noStrike" cap="none" dirty="0">
                <a:solidFill>
                  <a:srgbClr val="FF0000"/>
                </a:solidFill>
                <a:latin typeface="Times New Roman"/>
                <a:ea typeface="Times New Roman"/>
                <a:cs typeface="Times New Roman"/>
                <a:sym typeface="Times New Roman"/>
              </a:rPr>
              <a:t>, mode)  </a:t>
            </a:r>
            <a:endParaRPr sz="2000" b="1" i="0" u="none" strike="noStrike" cap="none" dirty="0">
              <a:solidFill>
                <a:srgbClr val="FF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ex</a:t>
            </a:r>
            <a:r>
              <a:rPr lang="fr-FR" sz="1600" b="0" i="0" u="none" strike="noStrike" cap="none" dirty="0">
                <a:solidFill>
                  <a:srgbClr val="000000"/>
                </a:solidFill>
                <a:latin typeface="Times New Roman"/>
                <a:ea typeface="Times New Roman"/>
                <a:cs typeface="Times New Roman"/>
                <a:sym typeface="Times New Roman"/>
              </a:rPr>
              <a:t>: </a:t>
            </a:r>
            <a:r>
              <a:rPr lang="fr-FR" sz="1600" b="1" i="0" u="none" strike="noStrike" cap="none" dirty="0" err="1">
                <a:solidFill>
                  <a:schemeClr val="dk1"/>
                </a:solidFill>
                <a:latin typeface="Times New Roman"/>
                <a:ea typeface="Times New Roman"/>
                <a:cs typeface="Times New Roman"/>
                <a:sym typeface="Times New Roman"/>
              </a:rPr>
              <a:t>ofstream</a:t>
            </a:r>
            <a:r>
              <a:rPr lang="fr-FR" sz="1600" b="1" i="0" u="none" strike="noStrike" cap="none" dirty="0">
                <a:solidFill>
                  <a:schemeClr val="dk1"/>
                </a:solidFill>
                <a:latin typeface="Times New Roman"/>
                <a:ea typeface="Times New Roman"/>
                <a:cs typeface="Times New Roman"/>
                <a:sym typeface="Times New Roman"/>
              </a:rPr>
              <a:t>    </a:t>
            </a:r>
            <a:r>
              <a:rPr lang="fr-FR" sz="1600" b="1" i="0" u="none" strike="noStrike" cap="none" dirty="0" err="1">
                <a:solidFill>
                  <a:schemeClr val="dk1"/>
                </a:solidFill>
                <a:latin typeface="Times New Roman"/>
                <a:ea typeface="Times New Roman"/>
                <a:cs typeface="Times New Roman"/>
                <a:sym typeface="Times New Roman"/>
              </a:rPr>
              <a:t>monFichier</a:t>
            </a:r>
            <a:r>
              <a:rPr lang="fr-FR" sz="1600" b="1" i="0" u="none" strike="noStrike" cap="none" dirty="0">
                <a:solidFill>
                  <a:schemeClr val="dk1"/>
                </a:solidFill>
                <a:latin typeface="Times New Roman"/>
                <a:ea typeface="Times New Roman"/>
                <a:cs typeface="Times New Roman"/>
                <a:sym typeface="Times New Roman"/>
              </a:rPr>
              <a:t>("fichier.txt") ou </a:t>
            </a:r>
            <a:r>
              <a:rPr lang="fr-FR" sz="1600" b="0" i="0" u="none" strike="noStrike" cap="none" dirty="0">
                <a:solidFill>
                  <a:schemeClr val="dk1"/>
                </a:solidFill>
                <a:latin typeface="Times New Roman"/>
                <a:ea typeface="Times New Roman"/>
                <a:cs typeface="Times New Roman"/>
                <a:sym typeface="Times New Roman"/>
              </a:rPr>
              <a:t> </a:t>
            </a:r>
            <a:r>
              <a:rPr lang="fr-FR" sz="1600" b="1" i="0" u="none" strike="noStrike" cap="none" dirty="0" err="1">
                <a:solidFill>
                  <a:schemeClr val="dk1"/>
                </a:solidFill>
                <a:latin typeface="Times New Roman"/>
                <a:ea typeface="Times New Roman"/>
                <a:cs typeface="Times New Roman"/>
                <a:sym typeface="Times New Roman"/>
              </a:rPr>
              <a:t>ofstream</a:t>
            </a:r>
            <a:r>
              <a:rPr lang="fr-FR" sz="1600" b="1" i="0" u="none" strike="noStrike" cap="none" dirty="0">
                <a:solidFill>
                  <a:schemeClr val="dk1"/>
                </a:solidFill>
                <a:latin typeface="Times New Roman"/>
                <a:ea typeface="Times New Roman"/>
                <a:cs typeface="Times New Roman"/>
                <a:sym typeface="Times New Roman"/>
              </a:rPr>
              <a:t>  </a:t>
            </a:r>
            <a:r>
              <a:rPr lang="fr-FR" sz="1600" b="1" i="0" u="none" strike="noStrike" cap="none" dirty="0" err="1">
                <a:solidFill>
                  <a:schemeClr val="dk1"/>
                </a:solidFill>
                <a:latin typeface="Times New Roman"/>
                <a:ea typeface="Times New Roman"/>
                <a:cs typeface="Times New Roman"/>
                <a:sym typeface="Times New Roman"/>
              </a:rPr>
              <a:t>monFichier</a:t>
            </a:r>
            <a:r>
              <a:rPr lang="fr-FR" sz="1600" b="1" i="0" u="none" strike="noStrike" cap="none" dirty="0">
                <a:solidFill>
                  <a:schemeClr val="dk1"/>
                </a:solidFill>
                <a:latin typeface="Times New Roman"/>
                <a:ea typeface="Times New Roman"/>
                <a:cs typeface="Times New Roman"/>
                <a:sym typeface="Times New Roman"/>
              </a:rPr>
              <a:t>(""C:/Users/ Desktop /fichier.txt");</a:t>
            </a:r>
          </a:p>
          <a:p>
            <a:pPr marL="0" marR="0" lvl="0" indent="0" algn="just" rtl="0">
              <a:lnSpc>
                <a:spcPct val="100000"/>
              </a:lnSpc>
              <a:spcBef>
                <a:spcPts val="0"/>
              </a:spcBef>
              <a:spcAft>
                <a:spcPts val="0"/>
              </a:spcAft>
              <a:buClr>
                <a:srgbClr val="000000"/>
              </a:buClr>
              <a:buSzPts val="2000"/>
              <a:buFont typeface="Arial"/>
              <a:buNone/>
            </a:pPr>
            <a:endParaRPr lang="fr-FR" sz="16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f18c9888d2_0_29"/>
          <p:cNvSpPr txBox="1">
            <a:spLocks noGrp="1"/>
          </p:cNvSpPr>
          <p:nvPr>
            <p:ph type="sldNum" idx="12"/>
          </p:nvPr>
        </p:nvSpPr>
        <p:spPr>
          <a:xfrm>
            <a:off x="9448800" y="6492877"/>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8</a:t>
            </a:fld>
            <a:endParaRPr sz="2400" b="1">
              <a:solidFill>
                <a:schemeClr val="dk1"/>
              </a:solidFill>
            </a:endParaRPr>
          </a:p>
        </p:txBody>
      </p:sp>
      <p:sp>
        <p:nvSpPr>
          <p:cNvPr id="140" name="Google Shape;140;gf18c9888d2_0_29"/>
          <p:cNvSpPr txBox="1">
            <a:spLocks noGrp="1"/>
          </p:cNvSpPr>
          <p:nvPr>
            <p:ph type="title"/>
          </p:nvPr>
        </p:nvSpPr>
        <p:spPr>
          <a:xfrm>
            <a:off x="462643" y="36512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      </a:t>
            </a:r>
            <a:r>
              <a:rPr lang="fr-FR" sz="4000" dirty="0">
                <a:latin typeface="Aharoni"/>
                <a:ea typeface="Aharoni"/>
                <a:cs typeface="Aharoni"/>
                <a:sym typeface="Aharoni"/>
              </a:rPr>
              <a:t>Ecrire dans un fichier: modes d’</a:t>
            </a:r>
            <a:r>
              <a:rPr lang="fr-FR" sz="3000" dirty="0">
                <a:latin typeface="Aharoni"/>
                <a:ea typeface="Aharoni"/>
                <a:cs typeface="Aharoni"/>
                <a:sym typeface="Aharoni"/>
              </a:rPr>
              <a:t>Ouverture</a:t>
            </a:r>
            <a:endParaRPr sz="3000" dirty="0"/>
          </a:p>
        </p:txBody>
      </p:sp>
      <p:sp>
        <p:nvSpPr>
          <p:cNvPr id="142" name="Google Shape;142;gf18c9888d2_0_29"/>
          <p:cNvSpPr txBox="1"/>
          <p:nvPr/>
        </p:nvSpPr>
        <p:spPr>
          <a:xfrm>
            <a:off x="900113" y="1643088"/>
            <a:ext cx="10215600"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endParaRPr lang="fr-F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lang="fr-FR" sz="20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b="0" i="0" u="none" strike="noStrike" cap="none" dirty="0">
                <a:solidFill>
                  <a:srgbClr val="000000"/>
                </a:solidFill>
                <a:latin typeface="Times New Roman"/>
                <a:ea typeface="Times New Roman"/>
                <a:cs typeface="Times New Roman"/>
                <a:sym typeface="Times New Roman"/>
              </a:rPr>
              <a:t>Les différents modes d'ouverture en écriture sont :  </a:t>
            </a:r>
            <a:endParaRPr sz="2000" b="0" i="0" u="none" strike="noStrike" cap="none" dirty="0">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fr-FR" sz="2000" b="1" i="0" u="none" strike="noStrike" cap="none" dirty="0" err="1">
                <a:solidFill>
                  <a:srgbClr val="000000"/>
                </a:solidFill>
                <a:latin typeface="Times New Roman"/>
                <a:ea typeface="Times New Roman"/>
                <a:cs typeface="Times New Roman"/>
                <a:sym typeface="Times New Roman"/>
              </a:rPr>
              <a:t>ios</a:t>
            </a:r>
            <a:r>
              <a:rPr lang="fr-FR" sz="2000" b="1" i="0" u="none" strike="noStrike" cap="none" dirty="0">
                <a:solidFill>
                  <a:srgbClr val="000000"/>
                </a:solidFill>
                <a:latin typeface="Times New Roman"/>
                <a:ea typeface="Times New Roman"/>
                <a:cs typeface="Times New Roman"/>
                <a:sym typeface="Times New Roman"/>
              </a:rPr>
              <a:t> : :app</a:t>
            </a:r>
            <a:r>
              <a:rPr lang="fr-FR" sz="2000" b="0" i="0" u="none" strike="noStrike" cap="none" dirty="0">
                <a:solidFill>
                  <a:srgbClr val="000000"/>
                </a:solidFill>
                <a:latin typeface="Times New Roman"/>
                <a:ea typeface="Times New Roman"/>
                <a:cs typeface="Times New Roman"/>
                <a:sym typeface="Times New Roman"/>
              </a:rPr>
              <a:t> (append) ajout à la fin du fichier.    </a:t>
            </a:r>
            <a:endParaRPr sz="2000" b="0" i="0" u="none" strike="noStrike" cap="none" dirty="0">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fr-FR" sz="2000" b="1" i="0" u="none" strike="noStrike" cap="none" dirty="0" err="1">
                <a:solidFill>
                  <a:srgbClr val="000000"/>
                </a:solidFill>
                <a:latin typeface="Times New Roman"/>
                <a:ea typeface="Times New Roman"/>
                <a:cs typeface="Times New Roman"/>
                <a:sym typeface="Times New Roman"/>
              </a:rPr>
              <a:t>ios</a:t>
            </a:r>
            <a:r>
              <a:rPr lang="fr-FR" sz="2000" b="1" i="0" u="none" strike="noStrike" cap="none" dirty="0">
                <a:solidFill>
                  <a:srgbClr val="000000"/>
                </a:solidFill>
                <a:latin typeface="Times New Roman"/>
                <a:ea typeface="Times New Roman"/>
                <a:cs typeface="Times New Roman"/>
                <a:sym typeface="Times New Roman"/>
              </a:rPr>
              <a:t> : :out</a:t>
            </a:r>
            <a:r>
              <a:rPr lang="fr-FR" sz="2000" b="0" i="0" u="none" strike="noStrike" cap="none" dirty="0">
                <a:solidFill>
                  <a:srgbClr val="000000"/>
                </a:solidFill>
                <a:latin typeface="Times New Roman"/>
                <a:ea typeface="Times New Roman"/>
                <a:cs typeface="Times New Roman"/>
                <a:sym typeface="Times New Roman"/>
              </a:rPr>
              <a:t> (output) permet l'écriture. </a:t>
            </a:r>
            <a:endParaRPr sz="2000" b="0" i="0" u="none" strike="noStrike" cap="none" dirty="0">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000"/>
              <a:buFont typeface="Arial"/>
              <a:buNone/>
            </a:pPr>
            <a:r>
              <a:rPr lang="fr-FR" sz="2000" b="1" i="0" u="none" strike="noStrike" cap="none" dirty="0" err="1">
                <a:solidFill>
                  <a:srgbClr val="000000"/>
                </a:solidFill>
                <a:latin typeface="Times New Roman"/>
                <a:ea typeface="Times New Roman"/>
                <a:cs typeface="Times New Roman"/>
                <a:sym typeface="Times New Roman"/>
              </a:rPr>
              <a:t>ios</a:t>
            </a:r>
            <a:r>
              <a:rPr lang="fr-FR" sz="2000" b="1" i="0" u="none" strike="noStrike" cap="none" dirty="0">
                <a:solidFill>
                  <a:srgbClr val="000000"/>
                </a:solidFill>
                <a:latin typeface="Times New Roman"/>
                <a:ea typeface="Times New Roman"/>
                <a:cs typeface="Times New Roman"/>
                <a:sym typeface="Times New Roman"/>
              </a:rPr>
              <a:t> : :</a:t>
            </a:r>
            <a:r>
              <a:rPr lang="fr-FR" sz="2000" b="1" i="0" u="none" strike="noStrike" cap="none" dirty="0" err="1">
                <a:solidFill>
                  <a:srgbClr val="000000"/>
                </a:solidFill>
                <a:latin typeface="Times New Roman"/>
                <a:ea typeface="Times New Roman"/>
                <a:cs typeface="Times New Roman"/>
                <a:sym typeface="Times New Roman"/>
              </a:rPr>
              <a:t>trunc</a:t>
            </a:r>
            <a:r>
              <a:rPr lang="fr-FR" sz="2000" b="0" i="0" u="none" strike="noStrike" cap="none" dirty="0">
                <a:solidFill>
                  <a:srgbClr val="000000"/>
                </a:solidFill>
                <a:latin typeface="Times New Roman"/>
                <a:ea typeface="Times New Roman"/>
                <a:cs typeface="Times New Roman"/>
                <a:sym typeface="Times New Roman"/>
              </a:rPr>
              <a:t> (</a:t>
            </a:r>
            <a:r>
              <a:rPr lang="fr-FR" sz="2000" b="0" i="0" u="none" strike="noStrike" cap="none" dirty="0" err="1">
                <a:solidFill>
                  <a:srgbClr val="000000"/>
                </a:solidFill>
                <a:latin typeface="Times New Roman"/>
                <a:ea typeface="Times New Roman"/>
                <a:cs typeface="Times New Roman"/>
                <a:sym typeface="Times New Roman"/>
              </a:rPr>
              <a:t>truncate</a:t>
            </a:r>
            <a:r>
              <a:rPr lang="fr-FR" sz="2000" b="0" i="0" u="none" strike="noStrike" cap="none" dirty="0">
                <a:solidFill>
                  <a:srgbClr val="000000"/>
                </a:solidFill>
                <a:latin typeface="Times New Roman"/>
                <a:ea typeface="Times New Roman"/>
                <a:cs typeface="Times New Roman"/>
                <a:sym typeface="Times New Roman"/>
              </a:rPr>
              <a:t>) vide le fichier à l'ouverture. </a:t>
            </a: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000"/>
              <a:buFont typeface="Arial"/>
              <a:buNone/>
            </a:pPr>
            <a:r>
              <a:rPr lang="fr-FR" sz="2000" b="1" i="0" u="sng" strike="noStrike" cap="none" dirty="0">
                <a:solidFill>
                  <a:srgbClr val="000000"/>
                </a:solidFill>
                <a:latin typeface="Times New Roman"/>
                <a:ea typeface="Times New Roman"/>
                <a:cs typeface="Times New Roman"/>
                <a:sym typeface="Times New Roman"/>
              </a:rPr>
              <a:t>Remarques :</a:t>
            </a:r>
            <a:r>
              <a:rPr lang="fr-FR" sz="2000" b="0" i="0" u="none" strike="noStrike" cap="none" dirty="0">
                <a:solidFill>
                  <a:srgbClr val="000000"/>
                </a:solidFill>
                <a:latin typeface="Times New Roman"/>
                <a:ea typeface="Times New Roman"/>
                <a:cs typeface="Times New Roman"/>
                <a:sym typeface="Times New Roman"/>
              </a:rPr>
              <a:t>  </a:t>
            </a:r>
          </a:p>
          <a:p>
            <a:pPr marL="342900" marR="0" lvl="0" indent="-342900" algn="just" rtl="0">
              <a:lnSpc>
                <a:spcPct val="100000"/>
              </a:lnSpc>
              <a:spcBef>
                <a:spcPts val="0"/>
              </a:spcBef>
              <a:spcAft>
                <a:spcPts val="0"/>
              </a:spcAft>
              <a:buClr>
                <a:srgbClr val="000000"/>
              </a:buClr>
              <a:buSzPts val="2000"/>
              <a:buFont typeface="Wingdings" panose="05000000000000000000" pitchFamily="2" charset="2"/>
              <a:buChar char="Ø"/>
            </a:pPr>
            <a:r>
              <a:rPr lang="fr-FR" sz="2000" b="0" i="0" u="none" strike="noStrike" cap="none" dirty="0">
                <a:solidFill>
                  <a:srgbClr val="000000"/>
                </a:solidFill>
                <a:latin typeface="Times New Roman"/>
                <a:ea typeface="Times New Roman"/>
                <a:cs typeface="Times New Roman"/>
                <a:sym typeface="Times New Roman"/>
              </a:rPr>
              <a:t>Un objet </a:t>
            </a:r>
            <a:r>
              <a:rPr lang="fr-FR" sz="2000" b="1" i="0" u="none" strike="noStrike" cap="none" dirty="0" err="1">
                <a:solidFill>
                  <a:srgbClr val="FF0000"/>
                </a:solidFill>
                <a:latin typeface="Times New Roman"/>
                <a:ea typeface="Times New Roman"/>
                <a:cs typeface="Times New Roman"/>
                <a:sym typeface="Times New Roman"/>
              </a:rPr>
              <a:t>ofstream</a:t>
            </a:r>
            <a:r>
              <a:rPr lang="fr-FR" sz="2000" b="0" i="0" u="none" strike="noStrike" cap="none" dirty="0">
                <a:solidFill>
                  <a:srgbClr val="000000"/>
                </a:solidFill>
                <a:latin typeface="Times New Roman"/>
                <a:ea typeface="Times New Roman"/>
                <a:cs typeface="Times New Roman"/>
                <a:sym typeface="Times New Roman"/>
              </a:rPr>
              <a:t> a par défaut un mode d’ouverture </a:t>
            </a:r>
            <a:r>
              <a:rPr lang="fr-FR" sz="2000" b="1" i="0" u="none" strike="noStrike" cap="none" dirty="0" err="1">
                <a:solidFill>
                  <a:srgbClr val="FF0000"/>
                </a:solidFill>
                <a:latin typeface="Times New Roman"/>
                <a:ea typeface="Times New Roman"/>
                <a:cs typeface="Times New Roman"/>
                <a:sym typeface="Times New Roman"/>
              </a:rPr>
              <a:t>ios_base</a:t>
            </a:r>
            <a:r>
              <a:rPr lang="fr-FR" sz="2000" b="1" i="0" u="none" strike="noStrike" cap="none" dirty="0">
                <a:solidFill>
                  <a:srgbClr val="FF0000"/>
                </a:solidFill>
                <a:latin typeface="Times New Roman"/>
                <a:ea typeface="Times New Roman"/>
                <a:cs typeface="Times New Roman"/>
                <a:sym typeface="Times New Roman"/>
              </a:rPr>
              <a:t>::out | </a:t>
            </a:r>
            <a:r>
              <a:rPr lang="fr-FR" sz="2000" b="1" i="0" u="none" strike="noStrike" cap="none" dirty="0" err="1">
                <a:solidFill>
                  <a:srgbClr val="FF0000"/>
                </a:solidFill>
                <a:latin typeface="Times New Roman"/>
                <a:ea typeface="Times New Roman"/>
                <a:cs typeface="Times New Roman"/>
                <a:sym typeface="Times New Roman"/>
              </a:rPr>
              <a:t>ios_base</a:t>
            </a:r>
            <a:r>
              <a:rPr lang="fr-FR" sz="2000" b="1" i="0" u="none" strike="noStrike" cap="none" dirty="0">
                <a:solidFill>
                  <a:srgbClr val="FF0000"/>
                </a:solidFill>
                <a:latin typeface="Times New Roman"/>
                <a:ea typeface="Times New Roman"/>
                <a:cs typeface="Times New Roman"/>
                <a:sym typeface="Times New Roman"/>
              </a:rPr>
              <a:t>::</a:t>
            </a:r>
            <a:r>
              <a:rPr lang="fr-FR" sz="2000" b="1" i="0" u="none" strike="noStrike" cap="none" dirty="0" err="1">
                <a:solidFill>
                  <a:srgbClr val="FF0000"/>
                </a:solidFill>
                <a:latin typeface="Times New Roman"/>
                <a:ea typeface="Times New Roman"/>
                <a:cs typeface="Times New Roman"/>
                <a:sym typeface="Times New Roman"/>
              </a:rPr>
              <a:t>trunc</a:t>
            </a:r>
            <a:r>
              <a:rPr lang="fr-FR" sz="2000" b="0" i="0" u="none" strike="noStrike" cap="none" dirty="0">
                <a:solidFill>
                  <a:srgbClr val="000000"/>
                </a:solidFill>
                <a:latin typeface="Times New Roman"/>
                <a:ea typeface="Times New Roman"/>
                <a:cs typeface="Times New Roman"/>
                <a:sym typeface="Times New Roman"/>
              </a:rPr>
              <a:t> </a:t>
            </a:r>
            <a:r>
              <a:rPr lang="fr-FR" sz="2000" dirty="0">
                <a:latin typeface="Times New Roman"/>
                <a:ea typeface="Times New Roman"/>
                <a:cs typeface="Times New Roman"/>
                <a:sym typeface="Times New Roman"/>
              </a:rPr>
              <a:t>signifiant l’</a:t>
            </a:r>
            <a:r>
              <a:rPr lang="fr-FR" sz="2000" b="0" i="0" u="none" strike="noStrike" cap="none" dirty="0">
                <a:solidFill>
                  <a:srgbClr val="000000"/>
                </a:solidFill>
                <a:latin typeface="Times New Roman"/>
                <a:ea typeface="Times New Roman"/>
                <a:cs typeface="Times New Roman"/>
                <a:sym typeface="Times New Roman"/>
              </a:rPr>
              <a:t>ouverture en écriture e</a:t>
            </a:r>
            <a:r>
              <a:rPr lang="fr-FR" sz="2000" dirty="0">
                <a:latin typeface="Times New Roman"/>
                <a:ea typeface="Times New Roman"/>
                <a:cs typeface="Times New Roman"/>
                <a:sym typeface="Times New Roman"/>
              </a:rPr>
              <a:t>t </a:t>
            </a:r>
            <a:r>
              <a:rPr lang="fr-FR" sz="2000" b="0" i="0" u="none" strike="noStrike" cap="none" dirty="0">
                <a:solidFill>
                  <a:srgbClr val="000000"/>
                </a:solidFill>
                <a:latin typeface="Times New Roman"/>
                <a:ea typeface="Times New Roman"/>
                <a:cs typeface="Times New Roman"/>
                <a:sym typeface="Times New Roman"/>
              </a:rPr>
              <a:t>effacement d</a:t>
            </a:r>
            <a:r>
              <a:rPr lang="fr-FR" sz="2000" dirty="0">
                <a:latin typeface="Times New Roman"/>
                <a:ea typeface="Times New Roman"/>
                <a:cs typeface="Times New Roman"/>
                <a:sym typeface="Times New Roman"/>
              </a:rPr>
              <a:t>e l’ancien</a:t>
            </a:r>
            <a:r>
              <a:rPr lang="fr-FR" sz="2000" b="0" i="0" u="none" strike="noStrike" cap="none" dirty="0">
                <a:solidFill>
                  <a:srgbClr val="000000"/>
                </a:solidFill>
                <a:latin typeface="Times New Roman"/>
                <a:ea typeface="Times New Roman"/>
                <a:cs typeface="Times New Roman"/>
                <a:sym typeface="Times New Roman"/>
              </a:rPr>
              <a:t> contenu du fichier.</a:t>
            </a:r>
          </a:p>
          <a:p>
            <a:pPr marL="342900" indent="-342900" algn="just">
              <a:buSzPts val="2000"/>
              <a:buFont typeface="Wingdings" panose="05000000000000000000" pitchFamily="2" charset="2"/>
              <a:buChar char="Ø"/>
            </a:pPr>
            <a:r>
              <a:rPr lang="fr-FR" sz="2000" dirty="0">
                <a:latin typeface="Times New Roman"/>
                <a:cs typeface="Times New Roman"/>
              </a:rPr>
              <a:t>Si le fichier n'existe pas, le programme le crée automatiquement !</a:t>
            </a:r>
            <a:endParaRPr lang="fr-FR" sz="2000" dirty="0">
              <a:latin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Wingdings" panose="05000000000000000000" pitchFamily="2" charset="2"/>
              <a:buChar char="Ø"/>
            </a:pPr>
            <a:endParaRPr sz="20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00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sldNum" idx="12"/>
          </p:nvPr>
        </p:nvSpPr>
        <p:spPr>
          <a:xfrm>
            <a:off x="9448800" y="6492877"/>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fr-FR" sz="2400" b="1">
                <a:solidFill>
                  <a:schemeClr val="dk1"/>
                </a:solidFill>
              </a:rPr>
              <a:t>9</a:t>
            </a:fld>
            <a:endParaRPr sz="2400" b="1">
              <a:solidFill>
                <a:schemeClr val="dk1"/>
              </a:solidFill>
            </a:endParaRPr>
          </a:p>
        </p:txBody>
      </p:sp>
      <p:sp>
        <p:nvSpPr>
          <p:cNvPr id="148" name="Google Shape;148;p32"/>
          <p:cNvSpPr txBox="1">
            <a:spLocks noGrp="1"/>
          </p:cNvSpPr>
          <p:nvPr>
            <p:ph type="title"/>
          </p:nvPr>
        </p:nvSpPr>
        <p:spPr>
          <a:xfrm>
            <a:off x="462643" y="3651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      </a:t>
            </a:r>
            <a:r>
              <a:rPr lang="fr-FR" sz="4000">
                <a:latin typeface="Aharoni"/>
                <a:ea typeface="Aharoni"/>
                <a:cs typeface="Aharoni"/>
                <a:sym typeface="Aharoni"/>
              </a:rPr>
              <a:t>Ecrire dans un fichier: </a:t>
            </a:r>
            <a:r>
              <a:rPr lang="fr-FR" sz="3000">
                <a:latin typeface="Aharoni"/>
                <a:ea typeface="Aharoni"/>
                <a:cs typeface="Aharoni"/>
                <a:sym typeface="Aharoni"/>
              </a:rPr>
              <a:t>Vérification d’ouverture</a:t>
            </a:r>
            <a:endParaRPr sz="3000"/>
          </a:p>
        </p:txBody>
      </p:sp>
      <p:sp>
        <p:nvSpPr>
          <p:cNvPr id="150" name="Google Shape;150;p32"/>
          <p:cNvSpPr txBox="1"/>
          <p:nvPr/>
        </p:nvSpPr>
        <p:spPr>
          <a:xfrm>
            <a:off x="900113" y="1643088"/>
            <a:ext cx="102156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fr-FR" sz="2000" dirty="0">
                <a:latin typeface="Times New Roman"/>
                <a:ea typeface="Times New Roman"/>
                <a:cs typeface="Times New Roman"/>
                <a:sym typeface="Times New Roman"/>
              </a:rPr>
              <a:t>Des problèmes peuvent survenir lors de l'ouverture d'un fichier tels que: le fichier ne vous appartient pas ou si le disque dur est plein. Donc, il faut toujours tester l’ouverture du fichier s'est bien passée.</a:t>
            </a:r>
            <a:endParaRPr sz="2000" b="0" i="0" u="none" strike="noStrike" cap="none" dirty="0">
              <a:solidFill>
                <a:srgbClr val="000000"/>
              </a:solidFill>
              <a:latin typeface="Times New Roman"/>
              <a:ea typeface="Times New Roman"/>
              <a:cs typeface="Times New Roman"/>
              <a:sym typeface="Times New Roman"/>
            </a:endParaRPr>
          </a:p>
        </p:txBody>
      </p:sp>
      <p:pic>
        <p:nvPicPr>
          <p:cNvPr id="151" name="Google Shape;151;p32" descr="*main.cpp [execptions] - Code::Blocks 13.12"/>
          <p:cNvPicPr preferRelativeResize="0"/>
          <p:nvPr/>
        </p:nvPicPr>
        <p:blipFill rotWithShape="1">
          <a:blip r:embed="rId3">
            <a:alphaModFix/>
          </a:blip>
          <a:srcRect/>
          <a:stretch/>
        </p:blipFill>
        <p:spPr>
          <a:xfrm>
            <a:off x="2991538" y="3428988"/>
            <a:ext cx="5457824" cy="20002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1165</Words>
  <Application>Microsoft Office PowerPoint</Application>
  <PresentationFormat>Grand écran</PresentationFormat>
  <Paragraphs>142</Paragraphs>
  <Slides>18</Slides>
  <Notes>18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Quintessential</vt:lpstr>
      <vt:lpstr>Calibri</vt:lpstr>
      <vt:lpstr>Arial</vt:lpstr>
      <vt:lpstr>Wingdings</vt:lpstr>
      <vt:lpstr>Aharoni</vt:lpstr>
      <vt:lpstr>Georgia</vt:lpstr>
      <vt:lpstr>Aparajita</vt:lpstr>
      <vt:lpstr>Times New Roman</vt:lpstr>
      <vt:lpstr>Office Theme</vt:lpstr>
      <vt:lpstr>Présentation PowerPoint</vt:lpstr>
      <vt:lpstr>Présentation PowerPoint</vt:lpstr>
      <vt:lpstr>      Les flux d’entrée/sortie en c++</vt:lpstr>
      <vt:lpstr>      Les flux d’entrée/sortie en c++</vt:lpstr>
      <vt:lpstr>      Les classes des fichiers en C++</vt:lpstr>
      <vt:lpstr>      Manipulation des fichiers en C++</vt:lpstr>
      <vt:lpstr>      Ecrire dans un fichier: Ouverture </vt:lpstr>
      <vt:lpstr>      Ecrire dans un fichier: modes d’Ouverture</vt:lpstr>
      <vt:lpstr>      Ecrire dans un fichier: Vérification d’ouverture</vt:lpstr>
      <vt:lpstr>      Ecrire dans un fichier: Opérateur &lt;&lt;</vt:lpstr>
      <vt:lpstr>      Ecrire dans un fichier: Exemple complet</vt:lpstr>
      <vt:lpstr>      Lire à partir d’un fichier: Ouverture </vt:lpstr>
      <vt:lpstr>      Lire à partir d’un fichier: Lecture</vt:lpstr>
      <vt:lpstr> Lire à partir d’un fichier: Lire ligne par ligne</vt:lpstr>
      <vt:lpstr>Lire à partir d’un fichier: mot par mot</vt:lpstr>
      <vt:lpstr>Lire à partir d’un fichier: caractère par caractère</vt:lpstr>
      <vt:lpstr> Fermer un fichier</vt:lpstr>
      <vt:lpstr> A retenir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ImenBenMansour</dc:creator>
  <cp:lastModifiedBy>asma.mabrouk@tek-up.tn</cp:lastModifiedBy>
  <cp:revision>33</cp:revision>
  <dcterms:created xsi:type="dcterms:W3CDTF">2015-03-06T15:17:24Z</dcterms:created>
  <dcterms:modified xsi:type="dcterms:W3CDTF">2021-10-28T14:25:17Z</dcterms:modified>
</cp:coreProperties>
</file>