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ji0rKFOK28wpkXcVhMhT2OGxWE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26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83849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0366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159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8070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9145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002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6718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958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4593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2" name="Google Shape;39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7077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9850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7" name="Google Shape;42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1733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01721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97252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5" name="Google Shape;45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8390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7" name="Google Shape;46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58955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6" name="Google Shape;47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98067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6" name="Google Shape;48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47128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9" name="Google Shape;49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5799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1" name="Google Shape;51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66752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0" name="Google Shape;52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0642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dbdfa84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dbdfa84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edbdfa843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1578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dbdfa843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dbdfa843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edbdfa8437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7353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1793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" name="Google Shape;2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2043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dbdfa843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dbdfa843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edbdfa8437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3606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dbdfa843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edbdfa843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479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448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30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0"/>
          <p:cNvSpPr txBox="1">
            <a:spLocks noGrp="1"/>
          </p:cNvSpPr>
          <p:nvPr>
            <p:ph type="ftr" idx="11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0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1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1"/>
          <p:cNvSpPr txBox="1">
            <a:spLocks noGrp="1"/>
          </p:cNvSpPr>
          <p:nvPr>
            <p:ph type="ftr" idx="11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1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2"/>
          <p:cNvSpPr txBox="1"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body" idx="1"/>
          </p:nvPr>
        </p:nvSpPr>
        <p:spPr>
          <a:xfrm>
            <a:off x="623888" y="4589472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2"/>
          <p:cNvSpPr txBox="1">
            <a:spLocks noGrp="1"/>
          </p:cNvSpPr>
          <p:nvPr>
            <p:ph type="ftr" idx="11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2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3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43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43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3"/>
          <p:cNvSpPr txBox="1">
            <a:spLocks noGrp="1"/>
          </p:cNvSpPr>
          <p:nvPr>
            <p:ph type="ftr" idx="11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3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4"/>
          <p:cNvSpPr txBox="1"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4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44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44"/>
          <p:cNvSpPr txBox="1">
            <a:spLocks noGrp="1"/>
          </p:cNvSpPr>
          <p:nvPr>
            <p:ph type="body" idx="3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44"/>
          <p:cNvSpPr txBox="1">
            <a:spLocks noGrp="1"/>
          </p:cNvSpPr>
          <p:nvPr>
            <p:ph type="body" idx="4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44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4"/>
          <p:cNvSpPr txBox="1">
            <a:spLocks noGrp="1"/>
          </p:cNvSpPr>
          <p:nvPr>
            <p:ph type="ftr" idx="11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4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5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5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45"/>
          <p:cNvSpPr txBox="1">
            <a:spLocks noGrp="1"/>
          </p:cNvSpPr>
          <p:nvPr>
            <p:ph type="ftr" idx="11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5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6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46"/>
          <p:cNvSpPr txBox="1">
            <a:spLocks noGrp="1"/>
          </p:cNvSpPr>
          <p:nvPr>
            <p:ph type="ftr" idx="11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6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7"/>
          <p:cNvSpPr txBox="1">
            <a:spLocks noGrp="1"/>
          </p:cNvSpPr>
          <p:nvPr>
            <p:ph type="body" idx="1"/>
          </p:nvPr>
        </p:nvSpPr>
        <p:spPr>
          <a:xfrm>
            <a:off x="3887391" y="987427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4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7" name="Google Shape;137;p47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7"/>
          <p:cNvSpPr txBox="1">
            <a:spLocks noGrp="1"/>
          </p:cNvSpPr>
          <p:nvPr>
            <p:ph type="ftr" idx="11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7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8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8"/>
          <p:cNvSpPr>
            <a:spLocks noGrp="1"/>
          </p:cNvSpPr>
          <p:nvPr>
            <p:ph type="pic" idx="2"/>
          </p:nvPr>
        </p:nvSpPr>
        <p:spPr>
          <a:xfrm>
            <a:off x="3887391" y="987427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48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4" name="Google Shape;144;p48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48"/>
          <p:cNvSpPr txBox="1">
            <a:spLocks noGrp="1"/>
          </p:cNvSpPr>
          <p:nvPr>
            <p:ph type="ftr" idx="11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8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9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49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49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9"/>
          <p:cNvSpPr txBox="1">
            <a:spLocks noGrp="1"/>
          </p:cNvSpPr>
          <p:nvPr>
            <p:ph type="ftr" idx="11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9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0"/>
          <p:cNvSpPr txBox="1">
            <a:spLocks noGrp="1"/>
          </p:cNvSpPr>
          <p:nvPr>
            <p:ph type="title"/>
          </p:nvPr>
        </p:nvSpPr>
        <p:spPr>
          <a:xfrm rot="5400000">
            <a:off x="4623594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0"/>
          <p:cNvSpPr txBox="1">
            <a:spLocks noGrp="1"/>
          </p:cNvSpPr>
          <p:nvPr>
            <p:ph type="body" idx="1"/>
          </p:nvPr>
        </p:nvSpPr>
        <p:spPr>
          <a:xfrm rot="5400000">
            <a:off x="623095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50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50"/>
          <p:cNvSpPr txBox="1">
            <a:spLocks noGrp="1"/>
          </p:cNvSpPr>
          <p:nvPr>
            <p:ph type="ftr" idx="11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50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8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8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9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29"/>
          <p:cNvSpPr txBox="1">
            <a:spLocks noGrp="1"/>
          </p:cNvSpPr>
          <p:nvPr>
            <p:ph type="ftr" idx="11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65" name="Google Shape;165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66" name="Google Shape;166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  <p:pic>
        <p:nvPicPr>
          <p:cNvPr id="167" name="Google Shape;16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"/>
          <p:cNvSpPr txBox="1"/>
          <p:nvPr/>
        </p:nvSpPr>
        <p:spPr>
          <a:xfrm>
            <a:off x="-1332656" y="2515576"/>
            <a:ext cx="12003741" cy="897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Chapitre 1 : </a:t>
            </a:r>
            <a:r>
              <a:rPr lang="fr-FR" sz="3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La programmation orienté objet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"/>
          <p:cNvSpPr txBox="1"/>
          <p:nvPr/>
        </p:nvSpPr>
        <p:spPr>
          <a:xfrm>
            <a:off x="-324544" y="3109466"/>
            <a:ext cx="9664499" cy="228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marR="0" lvl="0" indent="-22860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Font typeface="Arial"/>
              <a:buNone/>
            </a:pPr>
            <a:endParaRPr sz="1170" b="1" i="0" u="none" strike="noStrike" cap="none">
              <a:solidFill>
                <a:schemeClr val="dk1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Font typeface="Arial"/>
              <a:buNone/>
            </a:pPr>
            <a:endParaRPr sz="910" b="1" i="0" u="none" strike="noStrike" cap="none">
              <a:solidFill>
                <a:schemeClr val="dk1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fr-FR" sz="1917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Niveau : 2A / 2P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fr-FR" sz="1917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Equipe C++</a:t>
            </a:r>
            <a:endParaRPr/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fr-FR" sz="1917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Enseignante :</a:t>
            </a:r>
            <a:endParaRPr/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1917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fr-FR" sz="2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Mme Soumaya Argoubi</a:t>
            </a:r>
            <a:endParaRPr sz="26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Font typeface="Arial"/>
              <a:buNone/>
            </a:pPr>
            <a:endParaRPr sz="1917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Font typeface="Arial"/>
              <a:buNone/>
            </a:pPr>
            <a:r>
              <a:rPr lang="fr-FR" sz="1917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Année universitaire :2020-2021 </a:t>
            </a:r>
            <a:endParaRPr sz="1917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194" y="1556791"/>
            <a:ext cx="7982245" cy="5184577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261" name="Google Shape;261;p7"/>
          <p:cNvSpPr/>
          <p:nvPr/>
        </p:nvSpPr>
        <p:spPr>
          <a:xfrm>
            <a:off x="5220072" y="2780928"/>
            <a:ext cx="144016" cy="684074"/>
          </a:xfrm>
          <a:prstGeom prst="rightBrace">
            <a:avLst>
              <a:gd name="adj1" fmla="val 50621"/>
              <a:gd name="adj2" fmla="val 48673"/>
            </a:avLst>
          </a:prstGeom>
          <a:noFill/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7"/>
          <p:cNvSpPr/>
          <p:nvPr/>
        </p:nvSpPr>
        <p:spPr>
          <a:xfrm>
            <a:off x="5940152" y="2780928"/>
            <a:ext cx="1368152" cy="504056"/>
          </a:xfrm>
          <a:prstGeom prst="snip1Rect">
            <a:avLst>
              <a:gd name="adj" fmla="val 16667"/>
            </a:avLst>
          </a:prstGeom>
          <a:solidFill>
            <a:srgbClr val="92D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Données : Variables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7"/>
          <p:cNvSpPr/>
          <p:nvPr/>
        </p:nvSpPr>
        <p:spPr>
          <a:xfrm rot="-5400000">
            <a:off x="5616463" y="3033303"/>
            <a:ext cx="287338" cy="3960440"/>
          </a:xfrm>
          <a:prstGeom prst="rightBrace">
            <a:avLst>
              <a:gd name="adj1" fmla="val 125102"/>
              <a:gd name="adj2" fmla="val 49832"/>
            </a:avLst>
          </a:prstGeom>
          <a:noFill/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7"/>
          <p:cNvSpPr/>
          <p:nvPr/>
        </p:nvSpPr>
        <p:spPr>
          <a:xfrm>
            <a:off x="2328558" y="5877272"/>
            <a:ext cx="3024336" cy="504056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7"/>
          <p:cNvSpPr/>
          <p:nvPr/>
        </p:nvSpPr>
        <p:spPr>
          <a:xfrm>
            <a:off x="6156176" y="4365104"/>
            <a:ext cx="1152128" cy="432741"/>
          </a:xfrm>
          <a:prstGeom prst="snip1Rect">
            <a:avLst>
              <a:gd name="adj" fmla="val 16667"/>
            </a:avLst>
          </a:prstGeom>
          <a:solidFill>
            <a:srgbClr val="92D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7"/>
          <p:cNvSpPr/>
          <p:nvPr/>
        </p:nvSpPr>
        <p:spPr>
          <a:xfrm>
            <a:off x="6804248" y="5877272"/>
            <a:ext cx="1152128" cy="432741"/>
          </a:xfrm>
          <a:prstGeom prst="snip1Rect">
            <a:avLst>
              <a:gd name="adj" fmla="val 16667"/>
            </a:avLst>
          </a:prstGeom>
          <a:solidFill>
            <a:srgbClr val="92D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Traitement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7"/>
          <p:cNvSpPr/>
          <p:nvPr/>
        </p:nvSpPr>
        <p:spPr>
          <a:xfrm>
            <a:off x="5652120" y="6021981"/>
            <a:ext cx="720080" cy="287339"/>
          </a:xfrm>
          <a:prstGeom prst="leftArrow">
            <a:avLst>
              <a:gd name="adj1" fmla="val 57316"/>
              <a:gd name="adj2" fmla="val 64631"/>
            </a:avLst>
          </a:prstGeom>
          <a:gradFill>
            <a:gsLst>
              <a:gs pos="0">
                <a:srgbClr val="B0500F"/>
              </a:gs>
              <a:gs pos="48000">
                <a:srgbClr val="ED8037"/>
              </a:gs>
              <a:gs pos="100000">
                <a:srgbClr val="F4B081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Google Shape;268;p7"/>
          <p:cNvCxnSpPr/>
          <p:nvPr/>
        </p:nvCxnSpPr>
        <p:spPr>
          <a:xfrm>
            <a:off x="5148064" y="4149080"/>
            <a:ext cx="1080120" cy="0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9" name="Google Shape;269;p7"/>
          <p:cNvCxnSpPr/>
          <p:nvPr/>
        </p:nvCxnSpPr>
        <p:spPr>
          <a:xfrm>
            <a:off x="3851920" y="4149080"/>
            <a:ext cx="1080120" cy="0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0" name="Google Shape;270;p7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16/02/2021</a:t>
            </a:r>
            <a:endParaRPr/>
          </a:p>
        </p:txBody>
      </p:sp>
      <p:sp>
        <p:nvSpPr>
          <p:cNvPr id="271" name="Google Shape;271;p7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  <p:sp>
        <p:nvSpPr>
          <p:cNvPr id="15" name="Google Shape;247;p6"/>
          <p:cNvSpPr txBox="1"/>
          <p:nvPr/>
        </p:nvSpPr>
        <p:spPr>
          <a:xfrm>
            <a:off x="1043608" y="692696"/>
            <a:ext cx="7550197" cy="7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5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3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Application</a:t>
            </a:r>
            <a:endParaRPr sz="33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16/02/2021</a:t>
            </a:r>
            <a:endParaRPr/>
          </a:p>
        </p:txBody>
      </p:sp>
      <p:sp>
        <p:nvSpPr>
          <p:cNvPr id="279" name="Google Shape;279;p8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  <p:sp>
        <p:nvSpPr>
          <p:cNvPr id="280" name="Google Shape;280;p8"/>
          <p:cNvSpPr/>
          <p:nvPr/>
        </p:nvSpPr>
        <p:spPr>
          <a:xfrm>
            <a:off x="1034345" y="1628800"/>
            <a:ext cx="36678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Dans la programmation procédurale 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8"/>
          <p:cNvSpPr/>
          <p:nvPr/>
        </p:nvSpPr>
        <p:spPr>
          <a:xfrm>
            <a:off x="4788008" y="2132856"/>
            <a:ext cx="31683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Données et traitements séparés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8"/>
          <p:cNvSpPr/>
          <p:nvPr/>
        </p:nvSpPr>
        <p:spPr>
          <a:xfrm rot="5400000">
            <a:off x="4309458" y="2035358"/>
            <a:ext cx="369332" cy="420312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C0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8"/>
          <p:cNvSpPr/>
          <p:nvPr/>
        </p:nvSpPr>
        <p:spPr>
          <a:xfrm>
            <a:off x="1657350" y="4812830"/>
            <a:ext cx="1906538" cy="93610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Traitements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8"/>
          <p:cNvSpPr/>
          <p:nvPr/>
        </p:nvSpPr>
        <p:spPr>
          <a:xfrm>
            <a:off x="5796136" y="4804991"/>
            <a:ext cx="1906538" cy="93610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Données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5" name="Google Shape;285;p8"/>
          <p:cNvCxnSpPr>
            <a:stCxn id="283" idx="0"/>
            <a:endCxn id="284" idx="0"/>
          </p:cNvCxnSpPr>
          <p:nvPr/>
        </p:nvCxnSpPr>
        <p:spPr>
          <a:xfrm rot="-5400000">
            <a:off x="4676119" y="2739530"/>
            <a:ext cx="7800" cy="4138800"/>
          </a:xfrm>
          <a:prstGeom prst="curvedConnector3">
            <a:avLst>
              <a:gd name="adj1" fmla="val 8090699"/>
            </a:avLst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6" name="Google Shape;286;p8"/>
          <p:cNvCxnSpPr>
            <a:stCxn id="284" idx="4"/>
            <a:endCxn id="283" idx="4"/>
          </p:cNvCxnSpPr>
          <p:nvPr/>
        </p:nvCxnSpPr>
        <p:spPr>
          <a:xfrm rot="5400000">
            <a:off x="4676105" y="3675595"/>
            <a:ext cx="7800" cy="4138800"/>
          </a:xfrm>
          <a:prstGeom prst="curvedConnector3">
            <a:avLst>
              <a:gd name="adj1" fmla="val 7720519"/>
            </a:avLst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7" name="Google Shape;287;p8"/>
          <p:cNvSpPr/>
          <p:nvPr/>
        </p:nvSpPr>
        <p:spPr>
          <a:xfrm>
            <a:off x="4236982" y="3824317"/>
            <a:ext cx="9830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Agissent</a:t>
            </a:r>
            <a:endParaRPr sz="18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8"/>
          <p:cNvSpPr/>
          <p:nvPr/>
        </p:nvSpPr>
        <p:spPr>
          <a:xfrm>
            <a:off x="4067944" y="6444044"/>
            <a:ext cx="12401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Influencent</a:t>
            </a:r>
            <a:endParaRPr sz="18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8"/>
          <p:cNvSpPr/>
          <p:nvPr/>
        </p:nvSpPr>
        <p:spPr>
          <a:xfrm>
            <a:off x="1941100" y="2790678"/>
            <a:ext cx="552221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Absence de lien sémantique</a:t>
            </a:r>
            <a:endParaRPr sz="36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47;p6"/>
          <p:cNvSpPr txBox="1"/>
          <p:nvPr/>
        </p:nvSpPr>
        <p:spPr>
          <a:xfrm>
            <a:off x="1043608" y="692696"/>
            <a:ext cx="7550197" cy="7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5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3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Application</a:t>
            </a:r>
            <a:endParaRPr sz="33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9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16/02/2021</a:t>
            </a:r>
            <a:endParaRPr/>
          </a:p>
        </p:txBody>
      </p:sp>
      <p:sp>
        <p:nvSpPr>
          <p:cNvPr id="297" name="Google Shape;297;p9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  <p:sp>
        <p:nvSpPr>
          <p:cNvPr id="298" name="Google Shape;298;p9"/>
          <p:cNvSpPr/>
          <p:nvPr/>
        </p:nvSpPr>
        <p:spPr>
          <a:xfrm>
            <a:off x="1549338" y="4380782"/>
            <a:ext cx="1906538" cy="93610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Traitements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9"/>
          <p:cNvSpPr/>
          <p:nvPr/>
        </p:nvSpPr>
        <p:spPr>
          <a:xfrm>
            <a:off x="5688124" y="4372943"/>
            <a:ext cx="1906538" cy="93610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Données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0" name="Google Shape;300;p9"/>
          <p:cNvCxnSpPr>
            <a:stCxn id="298" idx="0"/>
            <a:endCxn id="299" idx="0"/>
          </p:cNvCxnSpPr>
          <p:nvPr/>
        </p:nvCxnSpPr>
        <p:spPr>
          <a:xfrm rot="-5400000">
            <a:off x="4568107" y="2307482"/>
            <a:ext cx="7800" cy="4138800"/>
          </a:xfrm>
          <a:prstGeom prst="curvedConnector3">
            <a:avLst>
              <a:gd name="adj1" fmla="val 8090699"/>
            </a:avLst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1" name="Google Shape;301;p9"/>
          <p:cNvCxnSpPr>
            <a:stCxn id="299" idx="4"/>
            <a:endCxn id="298" idx="4"/>
          </p:cNvCxnSpPr>
          <p:nvPr/>
        </p:nvCxnSpPr>
        <p:spPr>
          <a:xfrm rot="5400000">
            <a:off x="4568093" y="3243547"/>
            <a:ext cx="7800" cy="4138800"/>
          </a:xfrm>
          <a:prstGeom prst="curvedConnector3">
            <a:avLst>
              <a:gd name="adj1" fmla="val 7720519"/>
            </a:avLst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2" name="Google Shape;302;p9"/>
          <p:cNvSpPr/>
          <p:nvPr/>
        </p:nvSpPr>
        <p:spPr>
          <a:xfrm>
            <a:off x="4128970" y="3392269"/>
            <a:ext cx="9830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Agissent</a:t>
            </a:r>
            <a:endParaRPr sz="18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9"/>
          <p:cNvSpPr/>
          <p:nvPr/>
        </p:nvSpPr>
        <p:spPr>
          <a:xfrm>
            <a:off x="3959932" y="6011996"/>
            <a:ext cx="12401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Influencent</a:t>
            </a:r>
            <a:endParaRPr sz="18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9"/>
          <p:cNvSpPr/>
          <p:nvPr/>
        </p:nvSpPr>
        <p:spPr>
          <a:xfrm>
            <a:off x="971600" y="2943861"/>
            <a:ext cx="1440160" cy="576064"/>
          </a:xfrm>
          <a:prstGeom prst="bevel">
            <a:avLst>
              <a:gd name="adj" fmla="val 12500"/>
            </a:avLst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Fonctions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9"/>
          <p:cNvSpPr/>
          <p:nvPr/>
        </p:nvSpPr>
        <p:spPr>
          <a:xfrm>
            <a:off x="1043608" y="1916832"/>
            <a:ext cx="1296144" cy="828544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6" name="Google Shape;306;p9"/>
          <p:cNvCxnSpPr/>
          <p:nvPr/>
        </p:nvCxnSpPr>
        <p:spPr>
          <a:xfrm>
            <a:off x="1691680" y="3761601"/>
            <a:ext cx="0" cy="743503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307" name="Google Shape;307;p9"/>
          <p:cNvCxnSpPr/>
          <p:nvPr/>
        </p:nvCxnSpPr>
        <p:spPr>
          <a:xfrm>
            <a:off x="7596336" y="3861048"/>
            <a:ext cx="0" cy="743503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308" name="Google Shape;308;p9"/>
          <p:cNvSpPr/>
          <p:nvPr/>
        </p:nvSpPr>
        <p:spPr>
          <a:xfrm>
            <a:off x="6874582" y="3049360"/>
            <a:ext cx="1440160" cy="576064"/>
          </a:xfrm>
          <a:prstGeom prst="bevel">
            <a:avLst>
              <a:gd name="adj" fmla="val 12500"/>
            </a:avLst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47;p6"/>
          <p:cNvSpPr txBox="1"/>
          <p:nvPr/>
        </p:nvSpPr>
        <p:spPr>
          <a:xfrm>
            <a:off x="1043608" y="692696"/>
            <a:ext cx="7550197" cy="7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5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3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Application</a:t>
            </a:r>
            <a:endParaRPr sz="33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16/02/2021</a:t>
            </a:r>
            <a:endParaRPr/>
          </a:p>
        </p:txBody>
      </p:sp>
      <p:sp>
        <p:nvSpPr>
          <p:cNvPr id="316" name="Google Shape;316;p10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  <p:pic>
        <p:nvPicPr>
          <p:cNvPr id="317" name="Google Shape;31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194" y="1556791"/>
            <a:ext cx="7982245" cy="5184577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318" name="Google Shape;318;p10"/>
          <p:cNvSpPr/>
          <p:nvPr/>
        </p:nvSpPr>
        <p:spPr>
          <a:xfrm>
            <a:off x="5076056" y="2852936"/>
            <a:ext cx="432048" cy="576064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92D050"/>
          </a:soli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0"/>
          <p:cNvSpPr txBox="1"/>
          <p:nvPr/>
        </p:nvSpPr>
        <p:spPr>
          <a:xfrm flipH="1">
            <a:off x="5652120" y="2915652"/>
            <a:ext cx="18584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Lien Sémantique 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0"/>
          <p:cNvSpPr/>
          <p:nvPr/>
        </p:nvSpPr>
        <p:spPr>
          <a:xfrm>
            <a:off x="2267744" y="2690257"/>
            <a:ext cx="1356958" cy="73874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0"/>
          <p:cNvSpPr txBox="1"/>
          <p:nvPr/>
        </p:nvSpPr>
        <p:spPr>
          <a:xfrm flipH="1">
            <a:off x="2051720" y="2276872"/>
            <a:ext cx="18584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Rectangle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0"/>
          <p:cNvSpPr/>
          <p:nvPr/>
        </p:nvSpPr>
        <p:spPr>
          <a:xfrm>
            <a:off x="1633415" y="5138529"/>
            <a:ext cx="1356958" cy="59472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0"/>
          <p:cNvSpPr txBox="1"/>
          <p:nvPr/>
        </p:nvSpPr>
        <p:spPr>
          <a:xfrm flipH="1">
            <a:off x="1417391" y="4725144"/>
            <a:ext cx="18584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Rectangle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47;p6"/>
          <p:cNvSpPr txBox="1"/>
          <p:nvPr/>
        </p:nvSpPr>
        <p:spPr>
          <a:xfrm>
            <a:off x="1043608" y="692696"/>
            <a:ext cx="7550197" cy="7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5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3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Application</a:t>
            </a:r>
            <a:endParaRPr sz="33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9" name="Google Shape;329;p11"/>
          <p:cNvCxnSpPr>
            <a:stCxn id="330" idx="4"/>
            <a:endCxn id="331" idx="4"/>
          </p:cNvCxnSpPr>
          <p:nvPr/>
        </p:nvCxnSpPr>
        <p:spPr>
          <a:xfrm rot="5400000">
            <a:off x="4568093" y="2595475"/>
            <a:ext cx="7800" cy="4138800"/>
          </a:xfrm>
          <a:prstGeom prst="curvedConnector3">
            <a:avLst>
              <a:gd name="adj1" fmla="val 7720519"/>
            </a:avLst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2" name="Google Shape;332;p11"/>
          <p:cNvCxnSpPr>
            <a:stCxn id="331" idx="0"/>
            <a:endCxn id="330" idx="0"/>
          </p:cNvCxnSpPr>
          <p:nvPr/>
        </p:nvCxnSpPr>
        <p:spPr>
          <a:xfrm rot="-5400000">
            <a:off x="4568107" y="1659410"/>
            <a:ext cx="7800" cy="4138800"/>
          </a:xfrm>
          <a:prstGeom prst="curvedConnector3">
            <a:avLst>
              <a:gd name="adj1" fmla="val 8090699"/>
            </a:avLst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33" name="Google Shape;333;p11"/>
          <p:cNvSpPr/>
          <p:nvPr/>
        </p:nvSpPr>
        <p:spPr>
          <a:xfrm>
            <a:off x="1259632" y="3580856"/>
            <a:ext cx="6696744" cy="1296144"/>
          </a:xfrm>
          <a:prstGeom prst="roundRect">
            <a:avLst>
              <a:gd name="adj" fmla="val 16667"/>
            </a:avLst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1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16/02/2021</a:t>
            </a:r>
            <a:endParaRPr/>
          </a:p>
        </p:txBody>
      </p:sp>
      <p:sp>
        <p:nvSpPr>
          <p:cNvPr id="336" name="Google Shape;336;p11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  <p:sp>
        <p:nvSpPr>
          <p:cNvPr id="331" name="Google Shape;331;p11"/>
          <p:cNvSpPr/>
          <p:nvPr/>
        </p:nvSpPr>
        <p:spPr>
          <a:xfrm>
            <a:off x="1549338" y="3732710"/>
            <a:ext cx="1906538" cy="93610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Traitements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1"/>
          <p:cNvSpPr/>
          <p:nvPr/>
        </p:nvSpPr>
        <p:spPr>
          <a:xfrm>
            <a:off x="5688124" y="3724871"/>
            <a:ext cx="1906538" cy="93610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Données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1"/>
          <p:cNvSpPr/>
          <p:nvPr/>
        </p:nvSpPr>
        <p:spPr>
          <a:xfrm>
            <a:off x="3776870" y="2744197"/>
            <a:ext cx="133519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Agissent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1"/>
          <p:cNvSpPr/>
          <p:nvPr/>
        </p:nvSpPr>
        <p:spPr>
          <a:xfrm>
            <a:off x="3959932" y="5363923"/>
            <a:ext cx="16457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Influencent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1"/>
          <p:cNvSpPr/>
          <p:nvPr/>
        </p:nvSpPr>
        <p:spPr>
          <a:xfrm flipH="1">
            <a:off x="4876190" y="1005590"/>
            <a:ext cx="1548172" cy="1139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85843" y="265777"/>
                </a:lnTo>
              </a:path>
            </a:pathLst>
          </a:cu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Même entité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47;p6"/>
          <p:cNvSpPr txBox="1"/>
          <p:nvPr/>
        </p:nvSpPr>
        <p:spPr>
          <a:xfrm>
            <a:off x="1043608" y="692696"/>
            <a:ext cx="7550197" cy="7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5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3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Application</a:t>
            </a:r>
            <a:endParaRPr sz="33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2"/>
          <p:cNvSpPr txBox="1"/>
          <p:nvPr/>
        </p:nvSpPr>
        <p:spPr>
          <a:xfrm>
            <a:off x="1043608" y="764704"/>
            <a:ext cx="7550197" cy="7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5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fr-FR" sz="33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fr-FR" sz="3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 Objet</a:t>
            </a:r>
            <a:endParaRPr sz="33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2"/>
          <p:cNvSpPr/>
          <p:nvPr/>
        </p:nvSpPr>
        <p:spPr>
          <a:xfrm>
            <a:off x="395536" y="2574883"/>
            <a:ext cx="2304256" cy="2664296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largeur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hauteur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surface () 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7" name="Google Shape;347;p12"/>
          <p:cNvCxnSpPr>
            <a:stCxn id="346" idx="1"/>
            <a:endCxn id="346" idx="3"/>
          </p:cNvCxnSpPr>
          <p:nvPr/>
        </p:nvCxnSpPr>
        <p:spPr>
          <a:xfrm>
            <a:off x="395536" y="3907031"/>
            <a:ext cx="2304300" cy="0"/>
          </a:xfrm>
          <a:prstGeom prst="straightConnector1">
            <a:avLst/>
          </a:prstGeom>
          <a:noFill/>
          <a:ln w="762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8" name="Google Shape;348;p12"/>
          <p:cNvSpPr txBox="1"/>
          <p:nvPr/>
        </p:nvSpPr>
        <p:spPr>
          <a:xfrm flipH="1">
            <a:off x="618431" y="1628800"/>
            <a:ext cx="18584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Rectangle</a:t>
            </a:r>
            <a:endParaRPr sz="28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2"/>
          <p:cNvSpPr/>
          <p:nvPr/>
        </p:nvSpPr>
        <p:spPr>
          <a:xfrm>
            <a:off x="2987824" y="2682923"/>
            <a:ext cx="288032" cy="1224108"/>
          </a:xfrm>
          <a:prstGeom prst="rightBrace">
            <a:avLst>
              <a:gd name="adj1" fmla="val 50621"/>
              <a:gd name="adj2" fmla="val 48673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2"/>
          <p:cNvSpPr/>
          <p:nvPr/>
        </p:nvSpPr>
        <p:spPr>
          <a:xfrm>
            <a:off x="2987824" y="4159059"/>
            <a:ext cx="288032" cy="1008112"/>
          </a:xfrm>
          <a:prstGeom prst="rightBrace">
            <a:avLst>
              <a:gd name="adj1" fmla="val 50621"/>
              <a:gd name="adj2" fmla="val 48673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2"/>
          <p:cNvSpPr txBox="1"/>
          <p:nvPr/>
        </p:nvSpPr>
        <p:spPr>
          <a:xfrm flipH="1">
            <a:off x="3707902" y="3033353"/>
            <a:ext cx="504056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Données caractéristiques du rectangle</a:t>
            </a:r>
            <a:endParaRPr sz="2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2"/>
          <p:cNvSpPr txBox="1"/>
          <p:nvPr/>
        </p:nvSpPr>
        <p:spPr>
          <a:xfrm flipH="1">
            <a:off x="3563886" y="4401505"/>
            <a:ext cx="532859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Traitements qui lui sont spécifiquement associés</a:t>
            </a:r>
            <a:endParaRPr sz="2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2"/>
          <p:cNvSpPr/>
          <p:nvPr/>
        </p:nvSpPr>
        <p:spPr>
          <a:xfrm>
            <a:off x="3860170" y="1773503"/>
            <a:ext cx="14236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Même entité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2"/>
          <p:cNvSpPr/>
          <p:nvPr/>
        </p:nvSpPr>
        <p:spPr>
          <a:xfrm rot="10800000">
            <a:off x="2771800" y="1782795"/>
            <a:ext cx="720080" cy="324382"/>
          </a:xfrm>
          <a:prstGeom prst="leftArrow">
            <a:avLst>
              <a:gd name="adj1" fmla="val 57316"/>
              <a:gd name="adj2" fmla="val 64631"/>
            </a:avLst>
          </a:prstGeom>
          <a:gradFill>
            <a:gsLst>
              <a:gs pos="0">
                <a:srgbClr val="B0500F"/>
              </a:gs>
              <a:gs pos="48000">
                <a:srgbClr val="ED8037"/>
              </a:gs>
              <a:gs pos="100000">
                <a:srgbClr val="F4B081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2"/>
          <p:cNvSpPr/>
          <p:nvPr/>
        </p:nvSpPr>
        <p:spPr>
          <a:xfrm>
            <a:off x="4977217" y="6218148"/>
            <a:ext cx="233108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Lien EXPLICITE</a:t>
            </a:r>
            <a:endParaRPr sz="2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2"/>
          <p:cNvSpPr/>
          <p:nvPr/>
        </p:nvSpPr>
        <p:spPr>
          <a:xfrm rot="5400000">
            <a:off x="5661703" y="5291625"/>
            <a:ext cx="916938" cy="648072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B0500F"/>
              </a:gs>
              <a:gs pos="48000">
                <a:srgbClr val="ED8037"/>
              </a:gs>
              <a:gs pos="100000">
                <a:srgbClr val="F4B081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2"/>
          <p:cNvSpPr/>
          <p:nvPr/>
        </p:nvSpPr>
        <p:spPr>
          <a:xfrm rot="10800000">
            <a:off x="5510712" y="1808474"/>
            <a:ext cx="720080" cy="324382"/>
          </a:xfrm>
          <a:prstGeom prst="leftArrow">
            <a:avLst>
              <a:gd name="adj1" fmla="val 57316"/>
              <a:gd name="adj2" fmla="val 64631"/>
            </a:avLst>
          </a:prstGeom>
          <a:gradFill>
            <a:gsLst>
              <a:gs pos="0">
                <a:srgbClr val="B0500F"/>
              </a:gs>
              <a:gs pos="48000">
                <a:srgbClr val="ED8037"/>
              </a:gs>
              <a:gs pos="100000">
                <a:srgbClr val="F4B081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2"/>
          <p:cNvSpPr txBox="1"/>
          <p:nvPr/>
        </p:nvSpPr>
        <p:spPr>
          <a:xfrm flipH="1">
            <a:off x="6300192" y="1484784"/>
            <a:ext cx="185846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Objet</a:t>
            </a:r>
            <a:endParaRPr sz="2800"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2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16/02/2021</a:t>
            </a:r>
            <a:endParaRPr/>
          </a:p>
        </p:txBody>
      </p:sp>
      <p:sp>
        <p:nvSpPr>
          <p:cNvPr id="360" name="Google Shape;360;p12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3"/>
          <p:cNvSpPr txBox="1"/>
          <p:nvPr/>
        </p:nvSpPr>
        <p:spPr>
          <a:xfrm>
            <a:off x="1043608" y="764704"/>
            <a:ext cx="7550197" cy="7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5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fr-FR" sz="33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fr-FR" sz="3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 Objet</a:t>
            </a:r>
            <a:endParaRPr sz="33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3"/>
          <p:cNvSpPr/>
          <p:nvPr/>
        </p:nvSpPr>
        <p:spPr>
          <a:xfrm>
            <a:off x="539552" y="2780928"/>
            <a:ext cx="2304256" cy="2664296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largeur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hauteur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surface 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8" name="Google Shape;368;p13"/>
          <p:cNvCxnSpPr>
            <a:stCxn id="367" idx="1"/>
            <a:endCxn id="367" idx="3"/>
          </p:cNvCxnSpPr>
          <p:nvPr/>
        </p:nvCxnSpPr>
        <p:spPr>
          <a:xfrm>
            <a:off x="539552" y="4113076"/>
            <a:ext cx="2304300" cy="0"/>
          </a:xfrm>
          <a:prstGeom prst="straightConnector1">
            <a:avLst/>
          </a:prstGeom>
          <a:noFill/>
          <a:ln w="762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9" name="Google Shape;369;p13"/>
          <p:cNvSpPr txBox="1"/>
          <p:nvPr/>
        </p:nvSpPr>
        <p:spPr>
          <a:xfrm flipH="1">
            <a:off x="769319" y="1834845"/>
            <a:ext cx="18584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Rectangle</a:t>
            </a:r>
            <a:endParaRPr sz="28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3"/>
          <p:cNvSpPr/>
          <p:nvPr/>
        </p:nvSpPr>
        <p:spPr>
          <a:xfrm>
            <a:off x="3131840" y="2888968"/>
            <a:ext cx="288032" cy="1224108"/>
          </a:xfrm>
          <a:prstGeom prst="rightBrace">
            <a:avLst>
              <a:gd name="adj1" fmla="val 50621"/>
              <a:gd name="adj2" fmla="val 48673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3"/>
          <p:cNvSpPr/>
          <p:nvPr/>
        </p:nvSpPr>
        <p:spPr>
          <a:xfrm>
            <a:off x="3131840" y="4365104"/>
            <a:ext cx="288032" cy="1008112"/>
          </a:xfrm>
          <a:prstGeom prst="rightBrace">
            <a:avLst>
              <a:gd name="adj1" fmla="val 50621"/>
              <a:gd name="adj2" fmla="val 48673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3"/>
          <p:cNvSpPr txBox="1"/>
          <p:nvPr/>
        </p:nvSpPr>
        <p:spPr>
          <a:xfrm flipH="1">
            <a:off x="2267744" y="3306943"/>
            <a:ext cx="504056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Données</a:t>
            </a:r>
            <a:r>
              <a:rPr lang="fr-FR" sz="2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: Attributs</a:t>
            </a:r>
            <a:endParaRPr sz="2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3"/>
          <p:cNvSpPr txBox="1"/>
          <p:nvPr/>
        </p:nvSpPr>
        <p:spPr>
          <a:xfrm flipH="1">
            <a:off x="2339751" y="4675095"/>
            <a:ext cx="532859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Traitements</a:t>
            </a:r>
            <a:r>
              <a:rPr lang="fr-FR" sz="2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: Méthodes</a:t>
            </a:r>
            <a:endParaRPr sz="2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3"/>
          <p:cNvSpPr/>
          <p:nvPr/>
        </p:nvSpPr>
        <p:spPr>
          <a:xfrm>
            <a:off x="5148064" y="3921110"/>
            <a:ext cx="576064" cy="58801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B0500F"/>
              </a:gs>
              <a:gs pos="48000">
                <a:srgbClr val="ED8037"/>
              </a:gs>
              <a:gs pos="100000">
                <a:srgbClr val="F4B081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3"/>
          <p:cNvSpPr txBox="1"/>
          <p:nvPr/>
        </p:nvSpPr>
        <p:spPr>
          <a:xfrm flipH="1">
            <a:off x="5868144" y="3861048"/>
            <a:ext cx="354429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Un objet est défini par ses attributs et ses méthodes</a:t>
            </a:r>
            <a:endParaRPr sz="2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3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16/02/2021</a:t>
            </a:r>
            <a:endParaRPr/>
          </a:p>
        </p:txBody>
      </p:sp>
      <p:sp>
        <p:nvSpPr>
          <p:cNvPr id="377" name="Google Shape;377;p13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"/>
          <p:cNvSpPr txBox="1"/>
          <p:nvPr/>
        </p:nvSpPr>
        <p:spPr>
          <a:xfrm>
            <a:off x="1043608" y="764704"/>
            <a:ext cx="7550197" cy="7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5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-FR" sz="33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fr-FR" sz="3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Notions de classe et d’instance</a:t>
            </a:r>
            <a:endParaRPr sz="33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5"/>
          <p:cNvSpPr txBox="1"/>
          <p:nvPr/>
        </p:nvSpPr>
        <p:spPr>
          <a:xfrm flipH="1">
            <a:off x="539552" y="1700808"/>
            <a:ext cx="7776864" cy="218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Char char="•"/>
            </a:pPr>
            <a:r>
              <a:rPr lang="fr-FR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Plusieurs</a:t>
            </a: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Objets Rectangles </a:t>
            </a:r>
            <a:r>
              <a:rPr lang="fr-F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</a:t>
            </a:r>
            <a:r>
              <a:rPr lang="fr-F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</a:t>
            </a:r>
            <a:r>
              <a:rPr lang="fr-FR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classe</a:t>
            </a: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Rectangle</a:t>
            </a: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</a:t>
            </a:r>
            <a:r>
              <a:rPr lang="fr-FR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</a:t>
            </a: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Une catégorie d’objet</a:t>
            </a:r>
            <a:r>
              <a:rPr lang="fr-FR" sz="3600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</a:t>
            </a:r>
            <a:r>
              <a:rPr lang="fr-F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Définit </a:t>
            </a: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nouveau </a:t>
            </a:r>
            <a:r>
              <a:rPr lang="fr-FR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lang="fr-FR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</a:t>
            </a: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Une </a:t>
            </a:r>
            <a:r>
              <a:rPr lang="fr-FR" sz="2000" b="1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instance</a:t>
            </a: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classe </a:t>
            </a:r>
            <a:r>
              <a:rPr lang="fr-F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</a:t>
            </a:r>
            <a:r>
              <a:rPr lang="fr-F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C’est </a:t>
            </a: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Variable</a:t>
            </a:r>
            <a:endParaRPr dirty="0"/>
          </a:p>
        </p:txBody>
      </p:sp>
      <p:sp>
        <p:nvSpPr>
          <p:cNvPr id="397" name="Google Shape;397;p15"/>
          <p:cNvSpPr/>
          <p:nvPr/>
        </p:nvSpPr>
        <p:spPr>
          <a:xfrm>
            <a:off x="539552" y="4293096"/>
            <a:ext cx="756084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Déclaration d’une classe en C ++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		                                           </a:t>
            </a:r>
            <a:r>
              <a:rPr lang="fr-FR" sz="2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class  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000" b="1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nom_classe </a:t>
            </a:r>
            <a:r>
              <a:rPr lang="fr-FR" sz="2000" b="1">
                <a:solidFill>
                  <a:srgbClr val="63BD09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……. </a:t>
            </a:r>
            <a:r>
              <a:rPr lang="fr-FR" sz="2000" b="1">
                <a:solidFill>
                  <a:srgbClr val="63BD09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lang="fr-FR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Déclaration d’une instance (Variable) 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        </a:t>
            </a:r>
            <a:r>
              <a:rPr lang="fr-FR" sz="2000" b="1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nom_classe   nom_instance</a:t>
            </a:r>
            <a:r>
              <a:rPr lang="fr-FR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;</a:t>
            </a:r>
            <a:endParaRPr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5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16/02/2021</a:t>
            </a:r>
            <a:endParaRPr/>
          </a:p>
        </p:txBody>
      </p:sp>
      <p:sp>
        <p:nvSpPr>
          <p:cNvPr id="399" name="Google Shape;399;p15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6"/>
          <p:cNvSpPr txBox="1"/>
          <p:nvPr/>
        </p:nvSpPr>
        <p:spPr>
          <a:xfrm>
            <a:off x="1043608" y="764704"/>
            <a:ext cx="7550197" cy="7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5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-FR" sz="33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fr-FR" sz="3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Notions de classe et d’instance</a:t>
            </a:r>
            <a:endParaRPr sz="33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6"/>
          <p:cNvSpPr txBox="1"/>
          <p:nvPr/>
        </p:nvSpPr>
        <p:spPr>
          <a:xfrm flipH="1">
            <a:off x="539552" y="1700808"/>
            <a:ext cx="77768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Notre premier programme en C++ :</a:t>
            </a:r>
            <a:endParaRPr/>
          </a:p>
        </p:txBody>
      </p:sp>
      <p:pic>
        <p:nvPicPr>
          <p:cNvPr id="407" name="Google Shape;40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790" y="2511986"/>
            <a:ext cx="5595345" cy="3168352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408" name="Google Shape;408;p16"/>
          <p:cNvSpPr/>
          <p:nvPr/>
        </p:nvSpPr>
        <p:spPr>
          <a:xfrm>
            <a:off x="3491881" y="2852936"/>
            <a:ext cx="1800200" cy="636603"/>
          </a:xfrm>
          <a:prstGeom prst="snip1Rect">
            <a:avLst>
              <a:gd name="adj" fmla="val 16667"/>
            </a:avLst>
          </a:prstGeom>
          <a:solidFill>
            <a:srgbClr val="92D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Déclaration de la classe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6"/>
          <p:cNvSpPr/>
          <p:nvPr/>
        </p:nvSpPr>
        <p:spPr>
          <a:xfrm rot="10800000">
            <a:off x="2627785" y="3009113"/>
            <a:ext cx="720080" cy="287339"/>
          </a:xfrm>
          <a:prstGeom prst="leftArrow">
            <a:avLst>
              <a:gd name="adj1" fmla="val 57316"/>
              <a:gd name="adj2" fmla="val 64631"/>
            </a:avLst>
          </a:prstGeom>
          <a:gradFill>
            <a:gsLst>
              <a:gs pos="0">
                <a:srgbClr val="B0500F"/>
              </a:gs>
              <a:gs pos="48000">
                <a:srgbClr val="ED8037"/>
              </a:gs>
              <a:gs pos="100000">
                <a:srgbClr val="F4B081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6"/>
          <p:cNvSpPr/>
          <p:nvPr/>
        </p:nvSpPr>
        <p:spPr>
          <a:xfrm>
            <a:off x="3923928" y="4444752"/>
            <a:ext cx="1656184" cy="568424"/>
          </a:xfrm>
          <a:prstGeom prst="snip1Rect">
            <a:avLst>
              <a:gd name="adj" fmla="val 16667"/>
            </a:avLst>
          </a:prstGeom>
          <a:solidFill>
            <a:srgbClr val="92D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Déclaration de l’instance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6"/>
          <p:cNvSpPr/>
          <p:nvPr/>
        </p:nvSpPr>
        <p:spPr>
          <a:xfrm rot="10800000">
            <a:off x="2987825" y="4582220"/>
            <a:ext cx="720080" cy="287339"/>
          </a:xfrm>
          <a:prstGeom prst="leftArrow">
            <a:avLst>
              <a:gd name="adj1" fmla="val 57316"/>
              <a:gd name="adj2" fmla="val 64631"/>
            </a:avLst>
          </a:prstGeom>
          <a:gradFill>
            <a:gsLst>
              <a:gs pos="0">
                <a:srgbClr val="B0500F"/>
              </a:gs>
              <a:gs pos="48000">
                <a:srgbClr val="ED8037"/>
              </a:gs>
              <a:gs pos="100000">
                <a:srgbClr val="F4B081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6"/>
          <p:cNvSpPr/>
          <p:nvPr/>
        </p:nvSpPr>
        <p:spPr>
          <a:xfrm>
            <a:off x="971600" y="2721694"/>
            <a:ext cx="119877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400" b="1">
                <a:solidFill>
                  <a:srgbClr val="63BD09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fr-FR" sz="3600" b="1">
                <a:solidFill>
                  <a:srgbClr val="63BD09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5400" b="1">
              <a:solidFill>
                <a:srgbClr val="63BD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6"/>
          <p:cNvSpPr/>
          <p:nvPr/>
        </p:nvSpPr>
        <p:spPr>
          <a:xfrm>
            <a:off x="5976663" y="3140968"/>
            <a:ext cx="3203849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⮚"/>
            </a:pPr>
            <a:r>
              <a:rPr lang="fr-F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 variable </a:t>
            </a: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rect1</a:t>
            </a:r>
            <a:r>
              <a:rPr lang="fr-F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est une instance de la classe Rectangle.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⮚"/>
            </a:pPr>
            <a:r>
              <a:rPr lang="fr-FR" sz="1800" b="1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rect1</a:t>
            </a:r>
            <a:r>
              <a:rPr lang="fr-F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représente un </a:t>
            </a:r>
            <a:r>
              <a:rPr lang="fr-FR" sz="1800" b="1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Objet</a:t>
            </a:r>
            <a:endParaRPr sz="1800" b="1" u="sng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6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16/02/2021</a:t>
            </a:r>
            <a:endParaRPr/>
          </a:p>
        </p:txBody>
      </p:sp>
      <p:sp>
        <p:nvSpPr>
          <p:cNvPr id="415" name="Google Shape;415;p16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oogle Shape;430;p18"/>
          <p:cNvGrpSpPr/>
          <p:nvPr/>
        </p:nvGrpSpPr>
        <p:grpSpPr>
          <a:xfrm>
            <a:off x="493413" y="1772816"/>
            <a:ext cx="8100392" cy="4968552"/>
            <a:chOff x="493413" y="1772816"/>
            <a:chExt cx="8100392" cy="4968552"/>
          </a:xfrm>
        </p:grpSpPr>
        <p:pic>
          <p:nvPicPr>
            <p:cNvPr id="431" name="Google Shape;431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3413" y="1772816"/>
              <a:ext cx="8100392" cy="4968552"/>
            </a:xfrm>
            <a:prstGeom prst="rect">
              <a:avLst/>
            </a:prstGeom>
            <a:noFill/>
            <a:ln w="38100" cap="sq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2745"/>
                </a:srgbClr>
              </a:outerShdw>
            </a:effectLst>
          </p:spPr>
        </p:pic>
        <p:pic>
          <p:nvPicPr>
            <p:cNvPr id="432" name="Google Shape;432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27584" y="1988840"/>
              <a:ext cx="90487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3" name="Google Shape;433;p18"/>
          <p:cNvSpPr txBox="1"/>
          <p:nvPr/>
        </p:nvSpPr>
        <p:spPr>
          <a:xfrm>
            <a:off x="1043608" y="764704"/>
            <a:ext cx="7550197" cy="7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5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-FR" sz="33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fr-FR" sz="3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Notions de classe et d’instance</a:t>
            </a:r>
            <a:endParaRPr sz="33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18"/>
          <p:cNvSpPr/>
          <p:nvPr/>
        </p:nvSpPr>
        <p:spPr>
          <a:xfrm>
            <a:off x="4932039" y="2276872"/>
            <a:ext cx="3168353" cy="636603"/>
          </a:xfrm>
          <a:prstGeom prst="snip1Rect">
            <a:avLst>
              <a:gd name="adj" fmla="val 16667"/>
            </a:avLst>
          </a:prstGeom>
          <a:solidFill>
            <a:srgbClr val="92D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Déclaration  des attributs de la classe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18"/>
          <p:cNvSpPr/>
          <p:nvPr/>
        </p:nvSpPr>
        <p:spPr>
          <a:xfrm rot="10800000">
            <a:off x="4067944" y="2433049"/>
            <a:ext cx="720080" cy="287339"/>
          </a:xfrm>
          <a:prstGeom prst="leftArrow">
            <a:avLst>
              <a:gd name="adj1" fmla="val 57316"/>
              <a:gd name="adj2" fmla="val 64631"/>
            </a:avLst>
          </a:prstGeom>
          <a:gradFill>
            <a:gsLst>
              <a:gs pos="0">
                <a:srgbClr val="B0500F"/>
              </a:gs>
              <a:gs pos="48000">
                <a:srgbClr val="ED8037"/>
              </a:gs>
              <a:gs pos="100000">
                <a:srgbClr val="F4B081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18"/>
          <p:cNvSpPr/>
          <p:nvPr/>
        </p:nvSpPr>
        <p:spPr>
          <a:xfrm>
            <a:off x="4896939" y="4437112"/>
            <a:ext cx="3168353" cy="636603"/>
          </a:xfrm>
          <a:prstGeom prst="snip1Rect">
            <a:avLst>
              <a:gd name="adj" fmla="val 16667"/>
            </a:avLst>
          </a:prstGeom>
          <a:solidFill>
            <a:srgbClr val="92D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Accès aux attributs pour modification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18"/>
          <p:cNvSpPr/>
          <p:nvPr/>
        </p:nvSpPr>
        <p:spPr>
          <a:xfrm rot="10800000">
            <a:off x="4032844" y="4593289"/>
            <a:ext cx="720080" cy="287339"/>
          </a:xfrm>
          <a:prstGeom prst="leftArrow">
            <a:avLst>
              <a:gd name="adj1" fmla="val 57316"/>
              <a:gd name="adj2" fmla="val 64631"/>
            </a:avLst>
          </a:prstGeom>
          <a:gradFill>
            <a:gsLst>
              <a:gs pos="0">
                <a:srgbClr val="B0500F"/>
              </a:gs>
              <a:gs pos="48000">
                <a:srgbClr val="ED8037"/>
              </a:gs>
              <a:gs pos="100000">
                <a:srgbClr val="F4B081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8"/>
          <p:cNvSpPr/>
          <p:nvPr/>
        </p:nvSpPr>
        <p:spPr>
          <a:xfrm>
            <a:off x="5148063" y="6309320"/>
            <a:ext cx="3168353" cy="360040"/>
          </a:xfrm>
          <a:prstGeom prst="snip1Rect">
            <a:avLst>
              <a:gd name="adj" fmla="val 16667"/>
            </a:avLst>
          </a:prstGeom>
          <a:solidFill>
            <a:srgbClr val="92D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Accès aux attributs pour affichage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8"/>
          <p:cNvSpPr/>
          <p:nvPr/>
        </p:nvSpPr>
        <p:spPr>
          <a:xfrm>
            <a:off x="6660232" y="5949280"/>
            <a:ext cx="288032" cy="288032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0500F"/>
              </a:gs>
              <a:gs pos="48000">
                <a:srgbClr val="ED8037"/>
              </a:gs>
              <a:gs pos="100000">
                <a:srgbClr val="F4B081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8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16/02/2021</a:t>
            </a:r>
            <a:endParaRPr/>
          </a:p>
        </p:txBody>
      </p:sp>
      <p:sp>
        <p:nvSpPr>
          <p:cNvPr id="441" name="Google Shape;441;p18"/>
          <p:cNvSpPr txBox="1">
            <a:spLocks noGrp="1"/>
          </p:cNvSpPr>
          <p:nvPr>
            <p:ph type="sldNum" idx="12"/>
          </p:nvPr>
        </p:nvSpPr>
        <p:spPr>
          <a:xfrm>
            <a:off x="6979096" y="64482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"/>
          <p:cNvSpPr txBox="1"/>
          <p:nvPr/>
        </p:nvSpPr>
        <p:spPr>
          <a:xfrm>
            <a:off x="8377952" y="5683333"/>
            <a:ext cx="77153" cy="149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5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"/>
          <p:cNvSpPr txBox="1"/>
          <p:nvPr/>
        </p:nvSpPr>
        <p:spPr>
          <a:xfrm>
            <a:off x="1043608" y="764704"/>
            <a:ext cx="7550197" cy="7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5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 du chapitre   </a:t>
            </a:r>
            <a:endParaRPr sz="33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2"/>
          <p:cNvGrpSpPr/>
          <p:nvPr/>
        </p:nvGrpSpPr>
        <p:grpSpPr>
          <a:xfrm>
            <a:off x="-4290774" y="1071795"/>
            <a:ext cx="12746398" cy="5858998"/>
            <a:chOff x="-4919424" y="-753830"/>
            <a:chExt cx="12746398" cy="5858998"/>
          </a:xfrm>
        </p:grpSpPr>
        <p:sp>
          <p:nvSpPr>
            <p:cNvPr id="178" name="Google Shape;178;p2"/>
            <p:cNvSpPr/>
            <p:nvPr/>
          </p:nvSpPr>
          <p:spPr>
            <a:xfrm>
              <a:off x="-4919424" y="-753830"/>
              <a:ext cx="5858998" cy="5858998"/>
            </a:xfrm>
            <a:prstGeom prst="blockArc">
              <a:avLst>
                <a:gd name="adj1" fmla="val 18900000"/>
                <a:gd name="adj2" fmla="val 2700000"/>
                <a:gd name="adj3" fmla="val 369"/>
              </a:avLst>
            </a:prstGeom>
            <a:noFill/>
            <a:ln w="12700" cap="flat" cmpd="sng">
              <a:solidFill>
                <a:srgbClr val="89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92024" y="359245"/>
              <a:ext cx="7334950" cy="619980"/>
            </a:xfrm>
            <a:prstGeom prst="rect">
              <a:avLst/>
            </a:prstGeom>
            <a:gradFill>
              <a:gsLst>
                <a:gs pos="0">
                  <a:srgbClr val="B84747"/>
                </a:gs>
                <a:gs pos="50000">
                  <a:srgbClr val="B50000"/>
                </a:gs>
                <a:gs pos="100000">
                  <a:srgbClr val="A700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 txBox="1"/>
            <p:nvPr/>
          </p:nvSpPr>
          <p:spPr>
            <a:xfrm>
              <a:off x="492024" y="359245"/>
              <a:ext cx="7334950" cy="619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1325" tIns="60950" rIns="60950" bIns="6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Introduction </a:t>
              </a: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222633" y="401568"/>
              <a:ext cx="538782" cy="53533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AD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875812" y="1299039"/>
              <a:ext cx="6951162" cy="748969"/>
            </a:xfrm>
            <a:prstGeom prst="rect">
              <a:avLst/>
            </a:prstGeom>
            <a:gradFill>
              <a:gsLst>
                <a:gs pos="0">
                  <a:srgbClr val="B84747"/>
                </a:gs>
                <a:gs pos="50000">
                  <a:srgbClr val="B50000"/>
                </a:gs>
                <a:gs pos="100000">
                  <a:srgbClr val="A700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 txBox="1"/>
            <p:nvPr/>
          </p:nvSpPr>
          <p:spPr>
            <a:xfrm>
              <a:off x="875812" y="1299039"/>
              <a:ext cx="6951162" cy="748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1325" tIns="60950" rIns="60950" bIns="6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Concept Objet</a:t>
              </a: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606421" y="1405856"/>
              <a:ext cx="538782" cy="53533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AD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875812" y="2281676"/>
              <a:ext cx="6951162" cy="792273"/>
            </a:xfrm>
            <a:prstGeom prst="rect">
              <a:avLst/>
            </a:prstGeom>
            <a:gradFill>
              <a:gsLst>
                <a:gs pos="0">
                  <a:srgbClr val="B84747"/>
                </a:gs>
                <a:gs pos="50000">
                  <a:srgbClr val="B50000"/>
                </a:gs>
                <a:gs pos="100000">
                  <a:srgbClr val="A700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 txBox="1"/>
            <p:nvPr/>
          </p:nvSpPr>
          <p:spPr>
            <a:xfrm>
              <a:off x="875812" y="2281676"/>
              <a:ext cx="6951162" cy="792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1325" tIns="60950" rIns="60950" bIns="6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b="0" i="0" u="none" strike="noStrike" cap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Notions de classe et d’instance</a:t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606421" y="2406053"/>
              <a:ext cx="538782" cy="54351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AD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492024" y="3347397"/>
              <a:ext cx="7334950" cy="669409"/>
            </a:xfrm>
            <a:prstGeom prst="rect">
              <a:avLst/>
            </a:prstGeom>
            <a:gradFill>
              <a:gsLst>
                <a:gs pos="0">
                  <a:srgbClr val="B84747"/>
                </a:gs>
                <a:gs pos="50000">
                  <a:srgbClr val="B50000"/>
                </a:gs>
                <a:gs pos="100000">
                  <a:srgbClr val="A700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 txBox="1"/>
            <p:nvPr/>
          </p:nvSpPr>
          <p:spPr>
            <a:xfrm>
              <a:off x="492024" y="3347397"/>
              <a:ext cx="7334950" cy="6694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1325" tIns="60950" rIns="60950" bIns="6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b="0" i="0" u="none" strike="noStrike" cap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Best Practice &amp; Programmation modulaire</a:t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222633" y="3410342"/>
              <a:ext cx="538782" cy="54351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AD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2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16/02/2021</a:t>
            </a:r>
            <a:endParaRPr/>
          </a:p>
        </p:txBody>
      </p:sp>
      <p:sp>
        <p:nvSpPr>
          <p:cNvPr id="192" name="Google Shape;192;p2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9"/>
          <p:cNvSpPr txBox="1"/>
          <p:nvPr/>
        </p:nvSpPr>
        <p:spPr>
          <a:xfrm>
            <a:off x="1043608" y="764704"/>
            <a:ext cx="7550197" cy="7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5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-FR" sz="33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fr-FR" sz="3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Notions de classe et d’instance</a:t>
            </a:r>
            <a:endParaRPr sz="33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19"/>
          <p:cNvSpPr txBox="1"/>
          <p:nvPr/>
        </p:nvSpPr>
        <p:spPr>
          <a:xfrm flipH="1">
            <a:off x="611560" y="1804754"/>
            <a:ext cx="8532440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Déclaration des méthodes d’une </a:t>
            </a:r>
            <a:r>
              <a:rPr lang="fr-FR" sz="2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305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Une fonction relative à une classe bien déterminée.      </a:t>
            </a:r>
            <a:endParaRPr/>
          </a:p>
          <a:p>
            <a:pPr marL="71437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1437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</a:t>
            </a:r>
            <a:endParaRPr/>
          </a:p>
          <a:p>
            <a:pPr marL="71437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7188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000" b="1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type_retour    nom_methode (type parametre1, type parametre2, ……  )</a:t>
            </a:r>
            <a:endParaRPr/>
          </a:p>
          <a:p>
            <a:pPr marL="357188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7188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357188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…….</a:t>
            </a:r>
            <a:endParaRPr/>
          </a:p>
          <a:p>
            <a:pPr marL="357188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357188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7188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2438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Cette déclaration se fait dans la classe</a:t>
            </a:r>
            <a:endParaRPr/>
          </a:p>
        </p:txBody>
      </p:sp>
      <p:sp>
        <p:nvSpPr>
          <p:cNvPr id="449" name="Google Shape;449;p19"/>
          <p:cNvSpPr/>
          <p:nvPr/>
        </p:nvSpPr>
        <p:spPr>
          <a:xfrm>
            <a:off x="7469088" y="2420888"/>
            <a:ext cx="1495400" cy="64845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166243" y="277068"/>
                </a:lnTo>
              </a:path>
            </a:pathLst>
          </a:custGeom>
          <a:solidFill>
            <a:srgbClr val="63BD0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Entête de la méthode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19"/>
          <p:cNvSpPr/>
          <p:nvPr/>
        </p:nvSpPr>
        <p:spPr>
          <a:xfrm>
            <a:off x="3995936" y="4581128"/>
            <a:ext cx="1549318" cy="68611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315" y="23735"/>
                </a:moveTo>
                <a:lnTo>
                  <a:pt x="-43830" y="28373"/>
                </a:lnTo>
                <a:lnTo>
                  <a:pt x="-148440" y="106512"/>
                </a:lnTo>
              </a:path>
            </a:pathLst>
          </a:custGeom>
          <a:solidFill>
            <a:srgbClr val="63BD0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Corps de la méthode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19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16/02/2021</a:t>
            </a:r>
            <a:endParaRPr/>
          </a:p>
        </p:txBody>
      </p:sp>
      <p:sp>
        <p:nvSpPr>
          <p:cNvPr id="452" name="Google Shape;452;p19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0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16/02/2021</a:t>
            </a:r>
            <a:endParaRPr/>
          </a:p>
        </p:txBody>
      </p:sp>
      <p:sp>
        <p:nvSpPr>
          <p:cNvPr id="459" name="Google Shape;459;p20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21</a:t>
            </a:fld>
            <a:endParaRPr/>
          </a:p>
        </p:txBody>
      </p:sp>
      <p:sp>
        <p:nvSpPr>
          <p:cNvPr id="460" name="Google Shape;460;p20"/>
          <p:cNvSpPr txBox="1"/>
          <p:nvPr/>
        </p:nvSpPr>
        <p:spPr>
          <a:xfrm>
            <a:off x="1043608" y="764704"/>
            <a:ext cx="7550197" cy="7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5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-FR" sz="33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fr-FR" sz="3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Notions de classe et d’instance</a:t>
            </a:r>
            <a:endParaRPr sz="33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1" name="Google Shape;46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2" y="1700808"/>
            <a:ext cx="4042644" cy="252028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462" name="Google Shape;462;p20"/>
          <p:cNvSpPr/>
          <p:nvPr/>
        </p:nvSpPr>
        <p:spPr>
          <a:xfrm>
            <a:off x="4463616" y="2060848"/>
            <a:ext cx="500492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Où sont les paramètres de notre méthodes </a:t>
            </a:r>
            <a:r>
              <a:rPr lang="fr-FR" sz="4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3" name="Google Shape;46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27984" y="3044163"/>
            <a:ext cx="4597177" cy="1045104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464" name="Google Shape;464;p20"/>
          <p:cNvSpPr/>
          <p:nvPr/>
        </p:nvSpPr>
        <p:spPr>
          <a:xfrm>
            <a:off x="539552" y="4797152"/>
            <a:ext cx="8424936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Fonction usuelle :  Besoin d’argument pour pouvoir faire le traitement demandé.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Méthode de classe : a accès aux attributs de la classe.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Char char="•"/>
            </a:pP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 ne passe jamais les attributs d’une classe comme paramètres de ses méthodes.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1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16/02/2021</a:t>
            </a:r>
            <a:endParaRPr/>
          </a:p>
        </p:txBody>
      </p:sp>
      <p:sp>
        <p:nvSpPr>
          <p:cNvPr id="471" name="Google Shape;471;p21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22</a:t>
            </a:fld>
            <a:endParaRPr/>
          </a:p>
        </p:txBody>
      </p:sp>
      <p:sp>
        <p:nvSpPr>
          <p:cNvPr id="472" name="Google Shape;472;p21"/>
          <p:cNvSpPr txBox="1"/>
          <p:nvPr/>
        </p:nvSpPr>
        <p:spPr>
          <a:xfrm>
            <a:off x="1043608" y="764704"/>
            <a:ext cx="7550197" cy="7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5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-FR" sz="33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fr-FR" sz="3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Notions de classe et d’instance</a:t>
            </a:r>
            <a:endParaRPr sz="33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21"/>
          <p:cNvSpPr/>
          <p:nvPr/>
        </p:nvSpPr>
        <p:spPr>
          <a:xfrm>
            <a:off x="359532" y="1951672"/>
            <a:ext cx="8424936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méthodes sont donc 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93763" marR="0" lvl="0" indent="-8413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Des fonctions propre à la classe</a:t>
            </a:r>
            <a:endParaRPr dirty="0"/>
          </a:p>
          <a:p>
            <a:pPr marL="8096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</a:t>
            </a:r>
            <a:r>
              <a:rPr lang="fr-F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</a:t>
            </a:r>
            <a:r>
              <a:rPr lang="fr-F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Ont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donc, accès à tous ses attributs.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Char char="•"/>
            </a:pPr>
            <a:r>
              <a:rPr lang="fr-FR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Attention !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0238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Une méthode peut avoir des paramètres.</a:t>
            </a:r>
            <a:endParaRPr dirty="0"/>
          </a:p>
          <a:p>
            <a:pPr marL="53657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71563" marR="0" lvl="0" indent="-5349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elle a besoin de données en dehors de l’instance pour pouvoir fonctionner.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2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16/02/2021</a:t>
            </a:r>
            <a:endParaRPr/>
          </a:p>
        </p:txBody>
      </p:sp>
      <p:sp>
        <p:nvSpPr>
          <p:cNvPr id="480" name="Google Shape;480;p22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23</a:t>
            </a:fld>
            <a:endParaRPr/>
          </a:p>
        </p:txBody>
      </p:sp>
      <p:sp>
        <p:nvSpPr>
          <p:cNvPr id="481" name="Google Shape;481;p22"/>
          <p:cNvSpPr txBox="1"/>
          <p:nvPr/>
        </p:nvSpPr>
        <p:spPr>
          <a:xfrm>
            <a:off x="1043608" y="764704"/>
            <a:ext cx="7550197" cy="7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5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-FR" sz="33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fr-FR" sz="3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Notions de classe et d’instance</a:t>
            </a:r>
            <a:endParaRPr sz="33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2" name="Google Shape;48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2" y="1700808"/>
            <a:ext cx="3744416" cy="437195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483" name="Google Shape;48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9952" y="2276872"/>
            <a:ext cx="4773821" cy="3168352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3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16/02/2021</a:t>
            </a:r>
            <a:endParaRPr/>
          </a:p>
        </p:txBody>
      </p:sp>
      <p:sp>
        <p:nvSpPr>
          <p:cNvPr id="490" name="Google Shape;490;p23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24</a:t>
            </a:fld>
            <a:endParaRPr/>
          </a:p>
        </p:txBody>
      </p:sp>
      <p:sp>
        <p:nvSpPr>
          <p:cNvPr id="491" name="Google Shape;491;p23"/>
          <p:cNvSpPr txBox="1"/>
          <p:nvPr/>
        </p:nvSpPr>
        <p:spPr>
          <a:xfrm>
            <a:off x="1043608" y="764704"/>
            <a:ext cx="7550197" cy="7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5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fr-FR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fr-F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practice &amp; Programmation modulaire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3"/>
          <p:cNvSpPr txBox="1"/>
          <p:nvPr/>
        </p:nvSpPr>
        <p:spPr>
          <a:xfrm>
            <a:off x="539552" y="2492896"/>
            <a:ext cx="889248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fr-F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noms des méthodes et des attributs doivent commencer par des lettre en Minuscule.</a:t>
            </a:r>
            <a:endParaRPr/>
          </a:p>
        </p:txBody>
      </p:sp>
      <p:sp>
        <p:nvSpPr>
          <p:cNvPr id="493" name="Google Shape;493;p23"/>
          <p:cNvSpPr txBox="1"/>
          <p:nvPr/>
        </p:nvSpPr>
        <p:spPr>
          <a:xfrm>
            <a:off x="576064" y="1628800"/>
            <a:ext cx="889248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fr-F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nom d’une classe doit commencer par une lettre en Majuscule.</a:t>
            </a:r>
            <a:endParaRPr/>
          </a:p>
        </p:txBody>
      </p:sp>
      <p:sp>
        <p:nvSpPr>
          <p:cNvPr id="494" name="Google Shape;494;p23"/>
          <p:cNvSpPr/>
          <p:nvPr/>
        </p:nvSpPr>
        <p:spPr>
          <a:xfrm>
            <a:off x="498832" y="3573016"/>
            <a:ext cx="8537664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fr-F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le nom est composé, la première lettre du deuxième mot doit commencer par un Majuscule.     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000" b="1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Expl: nomCompose</a:t>
            </a:r>
            <a:endParaRPr/>
          </a:p>
        </p:txBody>
      </p:sp>
      <p:sp>
        <p:nvSpPr>
          <p:cNvPr id="495" name="Google Shape;495;p23"/>
          <p:cNvSpPr txBox="1"/>
          <p:nvPr/>
        </p:nvSpPr>
        <p:spPr>
          <a:xfrm>
            <a:off x="504056" y="4581128"/>
            <a:ext cx="8639944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fr-F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déclaration d’une classe,  de ses attributs et des entêtes de ses méthodes seront placés dans des fichiers header (.h).</a:t>
            </a:r>
            <a:endParaRPr/>
          </a:p>
        </p:txBody>
      </p:sp>
      <p:sp>
        <p:nvSpPr>
          <p:cNvPr id="496" name="Google Shape;496;p23"/>
          <p:cNvSpPr txBox="1"/>
          <p:nvPr/>
        </p:nvSpPr>
        <p:spPr>
          <a:xfrm>
            <a:off x="467544" y="5677798"/>
            <a:ext cx="889248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fr-F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corps des méthodes seront placés dans des fichiers sources (.cpp).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4"/>
          <p:cNvSpPr txBox="1"/>
          <p:nvPr/>
        </p:nvSpPr>
        <p:spPr>
          <a:xfrm>
            <a:off x="1043608" y="764704"/>
            <a:ext cx="7550197" cy="7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5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Acquis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24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16/02/2021</a:t>
            </a:r>
            <a:endParaRPr/>
          </a:p>
        </p:txBody>
      </p:sp>
      <p:sp>
        <p:nvSpPr>
          <p:cNvPr id="504" name="Google Shape;504;p24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25</a:t>
            </a:fld>
            <a:endParaRPr/>
          </a:p>
        </p:txBody>
      </p:sp>
      <p:sp>
        <p:nvSpPr>
          <p:cNvPr id="505" name="Google Shape;505;p24"/>
          <p:cNvSpPr txBox="1"/>
          <p:nvPr/>
        </p:nvSpPr>
        <p:spPr>
          <a:xfrm>
            <a:off x="594470" y="1700808"/>
            <a:ext cx="7920880" cy="302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5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5275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Reconnaitre les notions d’objet, d’instance et de classe.</a:t>
            </a:r>
            <a:endParaRPr/>
          </a:p>
          <a:p>
            <a:pPr marL="95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5275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5275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Distinguer ente la partie données et la partie traitements d’un objet.</a:t>
            </a:r>
            <a:endParaRPr/>
          </a:p>
          <a:p>
            <a:pPr marL="95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5275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5275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Modéliser un problème de la vie courante en utilisant l’approche POO, la syntaxe C++ et la programmation modulaire.</a:t>
            </a:r>
            <a:endParaRPr/>
          </a:p>
          <a:p>
            <a:pPr marL="295275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5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5275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5275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5275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24"/>
          <p:cNvSpPr txBox="1"/>
          <p:nvPr/>
        </p:nvSpPr>
        <p:spPr>
          <a:xfrm>
            <a:off x="107504" y="3405213"/>
            <a:ext cx="92890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5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24"/>
          <p:cNvSpPr txBox="1"/>
          <p:nvPr/>
        </p:nvSpPr>
        <p:spPr>
          <a:xfrm>
            <a:off x="82972" y="4156472"/>
            <a:ext cx="92890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5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8" name="Google Shape;50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6892" y="4549978"/>
            <a:ext cx="2374900" cy="17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5"/>
          <p:cNvSpPr txBox="1"/>
          <p:nvPr/>
        </p:nvSpPr>
        <p:spPr>
          <a:xfrm>
            <a:off x="1043608" y="764704"/>
            <a:ext cx="7550197" cy="7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5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Bibliographie &amp; Netographie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5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16/02/2021</a:t>
            </a:r>
            <a:endParaRPr/>
          </a:p>
        </p:txBody>
      </p:sp>
      <p:sp>
        <p:nvSpPr>
          <p:cNvPr id="516" name="Google Shape;516;p25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26</a:t>
            </a:fld>
            <a:endParaRPr/>
          </a:p>
        </p:txBody>
      </p:sp>
      <p:sp>
        <p:nvSpPr>
          <p:cNvPr id="517" name="Google Shape;517;p25"/>
          <p:cNvSpPr txBox="1"/>
          <p:nvPr/>
        </p:nvSpPr>
        <p:spPr>
          <a:xfrm>
            <a:off x="1475656" y="2401594"/>
            <a:ext cx="7920880" cy="151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5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5275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à la programmation orientée objet (en c++), MOOC EPFL.</a:t>
            </a:r>
            <a:endParaRPr/>
          </a:p>
          <a:p>
            <a:pPr marL="95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fr-FR" sz="1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https://fr.coursera.org/learn/programmation-orientee-objet-cpp</a:t>
            </a:r>
            <a:endParaRPr/>
          </a:p>
          <a:p>
            <a:pPr marL="295275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5275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 de C/C++, Christian Casteyde.</a:t>
            </a:r>
            <a:endParaRPr/>
          </a:p>
          <a:p>
            <a:pPr marL="295275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5275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6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16/02/2021</a:t>
            </a:r>
            <a:endParaRPr/>
          </a:p>
        </p:txBody>
      </p:sp>
      <p:sp>
        <p:nvSpPr>
          <p:cNvPr id="524" name="Google Shape;524;p26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27</a:t>
            </a:fld>
            <a:endParaRPr/>
          </a:p>
        </p:txBody>
      </p:sp>
      <p:pic>
        <p:nvPicPr>
          <p:cNvPr id="525" name="Google Shape;52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9" y="0"/>
            <a:ext cx="9129712" cy="68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6"/>
          <p:cNvSpPr txBox="1"/>
          <p:nvPr/>
        </p:nvSpPr>
        <p:spPr>
          <a:xfrm>
            <a:off x="971600" y="3010570"/>
            <a:ext cx="7128792" cy="7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5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Merci pour votre attention !</a:t>
            </a:r>
            <a:endParaRPr sz="4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dbdfa8437_0_0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87726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FR" sz="3600" b="1" dirty="0" smtClean="0"/>
              <a:t>   1</a:t>
            </a:r>
            <a:r>
              <a:rPr lang="fr-FR" sz="3600" b="1" dirty="0"/>
              <a:t>. Introduction</a:t>
            </a:r>
            <a:endParaRPr dirty="0"/>
          </a:p>
        </p:txBody>
      </p:sp>
      <p:sp>
        <p:nvSpPr>
          <p:cNvPr id="199" name="Google Shape;199;gedbdfa8437_0_0"/>
          <p:cNvSpPr txBox="1">
            <a:spLocks noGrp="1"/>
          </p:cNvSpPr>
          <p:nvPr>
            <p:ph type="body" idx="1"/>
          </p:nvPr>
        </p:nvSpPr>
        <p:spPr>
          <a:xfrm>
            <a:off x="459685" y="2370259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457200" lvl="0" indent="-317182" algn="l" rtl="0">
              <a:spcBef>
                <a:spcPts val="1000"/>
              </a:spcBef>
              <a:spcAft>
                <a:spcPts val="0"/>
              </a:spcAft>
              <a:buSzPct val="64285"/>
              <a:buChar char="❏"/>
            </a:pPr>
            <a:r>
              <a:rPr lang="fr-FR" sz="2900" dirty="0">
                <a:sym typeface="Arial"/>
              </a:rPr>
              <a:t>Cycle de vie d’un logiciel : </a:t>
            </a:r>
            <a:endParaRPr sz="2900" dirty="0">
              <a:sym typeface="Arial"/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fr-FR" sz="2900" dirty="0">
                <a:sym typeface="Arial"/>
              </a:rPr>
              <a:t>Analyse et spécifications des besoins</a:t>
            </a:r>
            <a:endParaRPr sz="2900" dirty="0">
              <a:sym typeface="Arial"/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fr-FR" sz="2900" dirty="0">
                <a:sym typeface="Arial"/>
              </a:rPr>
              <a:t>Conceptions globale et détaillée</a:t>
            </a:r>
            <a:endParaRPr sz="2900" dirty="0">
              <a:sym typeface="Arial"/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fr-FR" sz="2900" dirty="0">
                <a:sym typeface="Arial"/>
              </a:rPr>
              <a:t>Codage (Implémentation)</a:t>
            </a:r>
            <a:endParaRPr sz="2900" dirty="0">
              <a:sym typeface="Arial"/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fr-FR" sz="2900" dirty="0">
                <a:sym typeface="Arial"/>
              </a:rPr>
              <a:t>Test et validation</a:t>
            </a:r>
            <a:endParaRPr sz="2900" dirty="0">
              <a:sym typeface="Arial"/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fr-FR" sz="2900" dirty="0">
                <a:sym typeface="Arial"/>
              </a:rPr>
              <a:t>Maintenance</a:t>
            </a:r>
            <a:endParaRPr sz="2900" dirty="0">
              <a:sym typeface="Arial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182" algn="l" rtl="0">
              <a:spcBef>
                <a:spcPts val="1000"/>
              </a:spcBef>
              <a:spcAft>
                <a:spcPts val="0"/>
              </a:spcAft>
              <a:buSzPct val="64285"/>
              <a:buChar char="❏"/>
            </a:pPr>
            <a:r>
              <a:rPr lang="fr-FR" dirty="0"/>
              <a:t>Le développement du logiciel est suivi de son installation, puis d'une phase d'exploitation et de </a:t>
            </a:r>
            <a:r>
              <a:rPr lang="fr-FR" dirty="0">
                <a:solidFill>
                  <a:srgbClr val="FF0000"/>
                </a:solidFill>
              </a:rPr>
              <a:t>maintenance</a:t>
            </a:r>
            <a:r>
              <a:rPr lang="fr-FR" dirty="0"/>
              <a:t>.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fr-FR" u="sng" dirty="0"/>
              <a:t>Maintenance corrective</a:t>
            </a:r>
            <a:r>
              <a:rPr lang="fr-FR" dirty="0"/>
              <a:t> : corriger les défauts du logiciel.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fr-FR" u="sng" dirty="0"/>
              <a:t>Maintenance évolutive </a:t>
            </a:r>
            <a:r>
              <a:rPr lang="fr-FR" dirty="0"/>
              <a:t>: faire évoluer les fonctionnalités du logiciel.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182" algn="l" rtl="0">
              <a:spcBef>
                <a:spcPts val="1000"/>
              </a:spcBef>
              <a:spcAft>
                <a:spcPts val="0"/>
              </a:spcAft>
              <a:buSzPct val="64285"/>
              <a:buChar char="❏"/>
            </a:pPr>
            <a:r>
              <a:rPr lang="fr-FR" dirty="0"/>
              <a:t>La phase de </a:t>
            </a:r>
            <a:r>
              <a:rPr lang="fr-FR" dirty="0">
                <a:solidFill>
                  <a:srgbClr val="FF0000"/>
                </a:solidFill>
              </a:rPr>
              <a:t>maintenance</a:t>
            </a:r>
            <a:r>
              <a:rPr lang="fr-FR" dirty="0"/>
              <a:t> (phase d’évolution du logiciel), est coûteuse, puisqu'elle représente souvent plus des deux tiers du coût global d'un logiciel.</a:t>
            </a:r>
            <a:endParaRPr dirty="0"/>
          </a:p>
        </p:txBody>
      </p:sp>
      <p:sp>
        <p:nvSpPr>
          <p:cNvPr id="200" name="Google Shape;200;gedbdfa8437_0_0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  <p:sp>
        <p:nvSpPr>
          <p:cNvPr id="5" name="Google Shape;198;gedbdfa8437_0_0"/>
          <p:cNvSpPr txBox="1">
            <a:spLocks/>
          </p:cNvSpPr>
          <p:nvPr/>
        </p:nvSpPr>
        <p:spPr>
          <a:xfrm>
            <a:off x="244339" y="114347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b="1" dirty="0" smtClean="0"/>
              <a:t>   </a:t>
            </a: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la maintenance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dbdfa8437_0_10"/>
          <p:cNvSpPr txBox="1">
            <a:spLocks noGrp="1"/>
          </p:cNvSpPr>
          <p:nvPr>
            <p:ph type="title"/>
          </p:nvPr>
        </p:nvSpPr>
        <p:spPr>
          <a:xfrm>
            <a:off x="144738" y="851010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Limites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l’approche structurée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Google Shape;207;gedbdfa8437_0_10"/>
          <p:cNvSpPr txBox="1">
            <a:spLocks noGrp="1"/>
          </p:cNvSpPr>
          <p:nvPr>
            <p:ph type="body" idx="1"/>
          </p:nvPr>
        </p:nvSpPr>
        <p:spPr>
          <a:xfrm>
            <a:off x="330476" y="2005159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fr-FR" sz="2000" dirty="0"/>
              <a:t>Programme = Structures de données + Opérations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fr-FR" sz="2000" dirty="0"/>
              <a:t>Programmation structurée : séparation entre les données et les traitements.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fr-FR" sz="2000" dirty="0"/>
              <a:t>Les données sont généralement en début de programme et donc visibles de toutes les fonctions qui suivent.</a:t>
            </a:r>
            <a:endParaRPr sz="2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gedbdfa8437_0_10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  <p:pic>
        <p:nvPicPr>
          <p:cNvPr id="209" name="Google Shape;209;gedbdfa8437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476" y="4073509"/>
            <a:ext cx="751522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8;gedbdfa8437_0_0"/>
          <p:cNvSpPr txBox="1">
            <a:spLocks/>
          </p:cNvSpPr>
          <p:nvPr/>
        </p:nvSpPr>
        <p:spPr>
          <a:xfrm>
            <a:off x="628650" y="365129"/>
            <a:ext cx="7886700" cy="87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3600" b="1" dirty="0" smtClean="0"/>
              <a:t>   1. Introduction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"/>
          <p:cNvSpPr txBox="1">
            <a:spLocks noGrp="1"/>
          </p:cNvSpPr>
          <p:nvPr>
            <p:ph type="title"/>
          </p:nvPr>
        </p:nvSpPr>
        <p:spPr>
          <a:xfrm>
            <a:off x="231084" y="117281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Wingdings" panose="05000000000000000000" pitchFamily="2" charset="2"/>
              <a:buChar char="Ø"/>
            </a:pP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Limites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l’approche </a:t>
            </a: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structurée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Google Shape;215;p4"/>
          <p:cNvSpPr txBox="1">
            <a:spLocks noGrp="1"/>
          </p:cNvSpPr>
          <p:nvPr>
            <p:ph type="body" idx="1"/>
          </p:nvPr>
        </p:nvSpPr>
        <p:spPr>
          <a:xfrm>
            <a:off x="439806" y="2720146"/>
            <a:ext cx="7886700" cy="3720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L"/>
            </a:pPr>
            <a:r>
              <a:rPr lang="fr-FR" sz="2400" dirty="0"/>
              <a:t>Quand les données évoluent, une modification d’une structure de données est répercutée sur tous les programmes qui la manipulent</a:t>
            </a:r>
            <a:r>
              <a:rPr lang="fr-FR" sz="2400" dirty="0" smtClean="0"/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 dirty="0"/>
          </a:p>
          <a:p>
            <a:pPr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L"/>
            </a:pPr>
            <a:r>
              <a:rPr lang="fr-FR" sz="2400" dirty="0"/>
              <a:t>Nécessité parfois de reconstruire tout le programme</a:t>
            </a:r>
            <a:r>
              <a:rPr lang="fr-FR" sz="2400" dirty="0" smtClean="0"/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/>
          </a:p>
          <a:p>
            <a:pPr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L"/>
            </a:pPr>
            <a:r>
              <a:rPr lang="fr-FR" sz="2400" dirty="0"/>
              <a:t>Maintenance coûteuse, réutilisabilité et extensibilité très difficiles</a:t>
            </a:r>
            <a:r>
              <a:rPr lang="fr-FR" dirty="0"/>
              <a:t>.</a:t>
            </a:r>
            <a:endParaRPr dirty="0"/>
          </a:p>
        </p:txBody>
      </p:sp>
      <p:sp>
        <p:nvSpPr>
          <p:cNvPr id="4" name="Google Shape;198;gedbdfa8437_0_0"/>
          <p:cNvSpPr txBox="1">
            <a:spLocks/>
          </p:cNvSpPr>
          <p:nvPr/>
        </p:nvSpPr>
        <p:spPr>
          <a:xfrm>
            <a:off x="628650" y="365129"/>
            <a:ext cx="7886700" cy="87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3600" b="1" dirty="0" smtClean="0"/>
              <a:t>   1. Introduction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"/>
          <p:cNvSpPr txBox="1">
            <a:spLocks noGrp="1"/>
          </p:cNvSpPr>
          <p:nvPr>
            <p:ph type="title"/>
          </p:nvPr>
        </p:nvSpPr>
        <p:spPr>
          <a:xfrm>
            <a:off x="400050" y="1407025"/>
            <a:ext cx="7886700" cy="963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81025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Wingdings" panose="05000000000000000000" pitchFamily="2" charset="2"/>
              <a:buChar char="Ø"/>
            </a:pPr>
            <a:r>
              <a:rPr lang="fr-FR" dirty="0"/>
              <a:t> 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programmation orientée Objet (POO)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Google Shape;221;p5"/>
          <p:cNvSpPr txBox="1">
            <a:spLocks noGrp="1"/>
          </p:cNvSpPr>
          <p:nvPr>
            <p:ph type="body" idx="1"/>
          </p:nvPr>
        </p:nvSpPr>
        <p:spPr>
          <a:xfrm>
            <a:off x="646043" y="2685567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1526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 sz="2400" b="1" dirty="0" smtClean="0"/>
              <a:t>Les </a:t>
            </a:r>
            <a:r>
              <a:rPr lang="fr-FR" sz="2400" b="1" dirty="0"/>
              <a:t>objectifs:</a:t>
            </a:r>
            <a:endParaRPr sz="2400" dirty="0"/>
          </a:p>
          <a:p>
            <a:pPr marL="685800" lvl="1" indent="-2190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 sz="2000" dirty="0"/>
              <a:t>Faciliter le développement et l'évolution de l’application.</a:t>
            </a:r>
            <a:endParaRPr dirty="0"/>
          </a:p>
          <a:p>
            <a:pPr marL="685800" lvl="1" indent="-2190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 sz="2000" dirty="0"/>
              <a:t>Permettre le travail en équipe.</a:t>
            </a:r>
            <a:endParaRPr dirty="0"/>
          </a:p>
          <a:p>
            <a:pPr marL="685800" lvl="1" indent="-2190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 sz="2000" dirty="0"/>
              <a:t>Augmenter la qualité des logiciels ( moins de bugs</a:t>
            </a:r>
            <a:r>
              <a:rPr lang="fr-FR" sz="2000" dirty="0" smtClean="0"/>
              <a:t>).</a:t>
            </a: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/>
          </a:p>
          <a:p>
            <a:pPr marL="470535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J"/>
            </a:pPr>
            <a:r>
              <a:rPr lang="fr-FR" sz="2400" b="1" dirty="0">
                <a:solidFill>
                  <a:srgbClr val="000000"/>
                </a:solidFill>
              </a:rPr>
              <a:t>Solutions Proposées:</a:t>
            </a:r>
            <a:endParaRPr sz="2400" dirty="0"/>
          </a:p>
          <a:p>
            <a:pPr marL="685800" lvl="1" indent="-2190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 sz="2000" dirty="0"/>
              <a:t>Découper (Séparer) les parties des projets.</a:t>
            </a:r>
            <a:endParaRPr dirty="0"/>
          </a:p>
          <a:p>
            <a:pPr marL="685800" lvl="1" indent="-2190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 sz="2000" dirty="0"/>
              <a:t>Limiter (et localiser) les modifications lors des évolutions.</a:t>
            </a:r>
            <a:endParaRPr dirty="0"/>
          </a:p>
          <a:p>
            <a:pPr marL="685800" lvl="1" indent="-2190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 sz="2000" dirty="0"/>
              <a:t>Réutiliser facilement du code.</a:t>
            </a:r>
            <a:endParaRPr sz="2000"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>
              <a:solidFill>
                <a:srgbClr val="000000"/>
              </a:solidFill>
            </a:endParaRPr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/>
          </a:p>
        </p:txBody>
      </p:sp>
      <p:sp>
        <p:nvSpPr>
          <p:cNvPr id="223" name="Google Shape;223;p5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  <p:sp>
        <p:nvSpPr>
          <p:cNvPr id="6" name="Google Shape;198;gedbdfa8437_0_0"/>
          <p:cNvSpPr txBox="1">
            <a:spLocks/>
          </p:cNvSpPr>
          <p:nvPr/>
        </p:nvSpPr>
        <p:spPr>
          <a:xfrm>
            <a:off x="628650" y="365129"/>
            <a:ext cx="7886700" cy="87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3600" b="1" dirty="0" smtClean="0"/>
              <a:t>   1. Introduction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dbdfa8437_0_21"/>
          <p:cNvSpPr txBox="1">
            <a:spLocks noGrp="1"/>
          </p:cNvSpPr>
          <p:nvPr>
            <p:ph type="title"/>
          </p:nvPr>
        </p:nvSpPr>
        <p:spPr>
          <a:xfrm>
            <a:off x="289077" y="1171238"/>
            <a:ext cx="7886700" cy="104585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Solutions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la POO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Google Shape;230;gedbdfa8437_0_21"/>
          <p:cNvSpPr txBox="1">
            <a:spLocks noGrp="1"/>
          </p:cNvSpPr>
          <p:nvPr>
            <p:ph type="body" idx="1"/>
          </p:nvPr>
        </p:nvSpPr>
        <p:spPr>
          <a:xfrm>
            <a:off x="458864" y="2111125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fr-FR" sz="2000" dirty="0"/>
              <a:t>Regrouper les données et les opérations qui les manipulent au sein d’un même entité : Objet</a:t>
            </a:r>
            <a:endParaRPr sz="2000" dirty="0"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fr-FR" sz="2000" dirty="0">
                <a:solidFill>
                  <a:srgbClr val="FF0000"/>
                </a:solidFill>
              </a:rPr>
              <a:t>Objet</a:t>
            </a:r>
            <a:r>
              <a:rPr lang="fr-FR" sz="2000" dirty="0"/>
              <a:t> = caractéristiques (attributs) + actions (méthodes)</a:t>
            </a:r>
            <a:endParaRPr sz="2000" dirty="0"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fr-FR" sz="2000" dirty="0"/>
              <a:t>Vision plus proche de la notre perception du monde réel</a:t>
            </a:r>
            <a:endParaRPr sz="2000" dirty="0"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fr-FR" sz="2000" dirty="0"/>
              <a:t>Abstraction des données</a:t>
            </a:r>
            <a:endParaRPr sz="2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1" name="Google Shape;231;gedbdfa8437_0_21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  <p:pic>
        <p:nvPicPr>
          <p:cNvPr id="232" name="Google Shape;232;gedbdfa8437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427" y="4491804"/>
            <a:ext cx="3800875" cy="21755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8;gedbdfa8437_0_0"/>
          <p:cNvSpPr txBox="1">
            <a:spLocks/>
          </p:cNvSpPr>
          <p:nvPr/>
        </p:nvSpPr>
        <p:spPr>
          <a:xfrm>
            <a:off x="628650" y="365129"/>
            <a:ext cx="7886700" cy="87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3600" b="1" dirty="0" smtClean="0"/>
              <a:t>   1. Introduction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dbdfa8437_0_38"/>
          <p:cNvSpPr txBox="1">
            <a:spLocks noGrp="1"/>
          </p:cNvSpPr>
          <p:nvPr>
            <p:ph type="title"/>
          </p:nvPr>
        </p:nvSpPr>
        <p:spPr>
          <a:xfrm>
            <a:off x="1046094" y="231092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952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 dirty="0"/>
              <a:t>1. Introduction</a:t>
            </a:r>
            <a:endParaRPr b="1" dirty="0"/>
          </a:p>
        </p:txBody>
      </p:sp>
      <p:sp>
        <p:nvSpPr>
          <p:cNvPr id="238" name="Google Shape;238;gedbdfa8437_0_3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40" name="Google Shape;240;gedbdfa8437_0_38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  <p:pic>
        <p:nvPicPr>
          <p:cNvPr id="241" name="Google Shape;241;gedbdfa8437_0_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536" y="1556792"/>
            <a:ext cx="8380244" cy="4799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"/>
          <p:cNvSpPr txBox="1"/>
          <p:nvPr/>
        </p:nvSpPr>
        <p:spPr>
          <a:xfrm>
            <a:off x="1043608" y="692696"/>
            <a:ext cx="7550197" cy="7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5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3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Application</a:t>
            </a:r>
            <a:endParaRPr sz="33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6"/>
          <p:cNvSpPr/>
          <p:nvPr/>
        </p:nvSpPr>
        <p:spPr>
          <a:xfrm>
            <a:off x="179512" y="2132856"/>
            <a:ext cx="126560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0" u="sng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Exercice</a:t>
            </a:r>
            <a:endParaRPr sz="24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6"/>
          <p:cNvSpPr/>
          <p:nvPr/>
        </p:nvSpPr>
        <p:spPr>
          <a:xfrm>
            <a:off x="179512" y="2884874"/>
            <a:ext cx="896963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Ecrire un programme en langage C++ permettant de calculer la surface d’un rectangle.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8706" y="3933056"/>
            <a:ext cx="2000000" cy="206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6"/>
          <p:cNvSpPr/>
          <p:nvPr/>
        </p:nvSpPr>
        <p:spPr>
          <a:xfrm>
            <a:off x="5652120" y="4539867"/>
            <a:ext cx="15931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minute …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6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16/02/2021</a:t>
            </a:r>
            <a:endParaRPr/>
          </a:p>
        </p:txBody>
      </p:sp>
      <p:sp>
        <p:nvSpPr>
          <p:cNvPr id="253" name="Google Shape;253;p6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992</Words>
  <Application>Microsoft Office PowerPoint</Application>
  <PresentationFormat>Affichage à l'écran (4:3)</PresentationFormat>
  <Paragraphs>279</Paragraphs>
  <Slides>27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27</vt:i4>
      </vt:variant>
    </vt:vector>
  </HeadingPairs>
  <TitlesOfParts>
    <vt:vector size="35" baseType="lpstr">
      <vt:lpstr>Aparajita</vt:lpstr>
      <vt:lpstr>Arial</vt:lpstr>
      <vt:lpstr>Calibri</vt:lpstr>
      <vt:lpstr>Noto Sans Symbols</vt:lpstr>
      <vt:lpstr>Times New Roman</vt:lpstr>
      <vt:lpstr>Wingdings</vt:lpstr>
      <vt:lpstr>Office Theme</vt:lpstr>
      <vt:lpstr>1_Office Theme</vt:lpstr>
      <vt:lpstr>Présentation PowerPoint</vt:lpstr>
      <vt:lpstr>Présentation PowerPoint</vt:lpstr>
      <vt:lpstr>   1. Introduction</vt:lpstr>
      <vt:lpstr>   Limites de l’approche structurée</vt:lpstr>
      <vt:lpstr> Limites de l’approche structurée</vt:lpstr>
      <vt:lpstr>  La programmation orientée Objet (POO)</vt:lpstr>
      <vt:lpstr>  Solutions de la POO</vt:lpstr>
      <vt:lpstr>1. 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esprit</dc:creator>
  <cp:lastModifiedBy>Ines</cp:lastModifiedBy>
  <cp:revision>4</cp:revision>
  <dcterms:created xsi:type="dcterms:W3CDTF">2017-09-09T12:22:35Z</dcterms:created>
  <dcterms:modified xsi:type="dcterms:W3CDTF">2021-09-18T21:34:39Z</dcterms:modified>
</cp:coreProperties>
</file>