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2" r:id="rId6"/>
    <p:sldId id="261" r:id="rId7"/>
    <p:sldId id="263" r:id="rId8"/>
    <p:sldId id="264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15/9/1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ikexueyuan.com/project/swift/chapter1/01_swift.html" TargetMode="External"/><Relationship Id="rId4" Type="http://schemas.openxmlformats.org/officeDocument/2006/relationships/hyperlink" Target="http://www.cocoachina.com/swift/" TargetMode="External"/><Relationship Id="rId5" Type="http://schemas.openxmlformats.org/officeDocument/2006/relationships/hyperlink" Target="http://www.swiftv.cn" TargetMode="External"/><Relationship Id="rId6" Type="http://schemas.openxmlformats.org/officeDocument/2006/relationships/hyperlink" Target="http://www.swiftvip.cn" TargetMode="External"/><Relationship Id="rId7" Type="http://schemas.openxmlformats.org/officeDocument/2006/relationships/hyperlink" Target="http://www.jikexueyuan.com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developer.apple.com/swif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 简介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</a:t>
            </a:r>
            <a:r>
              <a:rPr kumimoji="1" lang="en-US" altLang="zh-CN" dirty="0" smtClean="0"/>
              <a:t>			--</a:t>
            </a:r>
            <a:r>
              <a:rPr kumimoji="1" lang="zh-CN" altLang="en-US" dirty="0" smtClean="0"/>
              <a:t>王玄奥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659" y="1626313"/>
            <a:ext cx="1091206" cy="10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8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Swift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         </a:t>
            </a:r>
            <a:r>
              <a:rPr lang="en-US" altLang="zh-CN" dirty="0" smtClean="0"/>
              <a:t>Swift </a:t>
            </a:r>
            <a:r>
              <a:rPr lang="zh-CN" altLang="en-US" dirty="0" smtClean="0"/>
              <a:t>是一种</a:t>
            </a:r>
            <a:r>
              <a:rPr lang="zh-CN" altLang="en-US" dirty="0" smtClean="0"/>
              <a:t>全</a:t>
            </a:r>
            <a:r>
              <a:rPr lang="zh-CN" altLang="en-US" dirty="0" smtClean="0"/>
              <a:t>新的编程语</a:t>
            </a:r>
            <a:r>
              <a:rPr lang="zh-CN" altLang="en-US" dirty="0"/>
              <a:t>言，用于编写 </a:t>
            </a:r>
            <a:r>
              <a:rPr lang="en-US" altLang="zh-CN" dirty="0" err="1"/>
              <a:t>iOS</a:t>
            </a:r>
            <a:r>
              <a:rPr lang="zh-CN" altLang="en-US" dirty="0"/>
              <a:t>，</a:t>
            </a:r>
            <a:r>
              <a:rPr lang="en-US" altLang="zh-CN" dirty="0"/>
              <a:t>OS X </a:t>
            </a:r>
            <a:r>
              <a:rPr lang="zh-CN" altLang="en-US" dirty="0"/>
              <a:t>和 </a:t>
            </a:r>
            <a:r>
              <a:rPr lang="en-US" altLang="zh-CN" dirty="0" err="1"/>
              <a:t>watchOS</a:t>
            </a:r>
            <a:r>
              <a:rPr lang="zh-CN" altLang="en-US" dirty="0"/>
              <a:t>应用程序。</a:t>
            </a:r>
            <a:r>
              <a:rPr lang="en-US" altLang="zh-CN" dirty="0"/>
              <a:t>Swift </a:t>
            </a:r>
            <a:r>
              <a:rPr lang="zh-CN" altLang="en-US" dirty="0"/>
              <a:t>结合了 </a:t>
            </a:r>
            <a:r>
              <a:rPr lang="en-US" altLang="zh-CN" dirty="0"/>
              <a:t>C </a:t>
            </a:r>
            <a:r>
              <a:rPr lang="zh-CN" altLang="en-US" dirty="0"/>
              <a:t>和 </a:t>
            </a:r>
            <a:r>
              <a:rPr lang="en-US" altLang="zh-CN" dirty="0"/>
              <a:t>Objective-C </a:t>
            </a:r>
            <a:r>
              <a:rPr lang="zh-CN" altLang="en-US" dirty="0"/>
              <a:t>的优点并且不受 </a:t>
            </a:r>
            <a:r>
              <a:rPr lang="en-US" altLang="zh-CN" dirty="0"/>
              <a:t>C </a:t>
            </a:r>
            <a:r>
              <a:rPr lang="zh-CN" altLang="en-US" dirty="0"/>
              <a:t>兼容性的限制。</a:t>
            </a:r>
            <a:r>
              <a:rPr lang="en-US" altLang="zh-CN" dirty="0"/>
              <a:t>Swift </a:t>
            </a:r>
            <a:r>
              <a:rPr lang="zh-CN" altLang="en-US" dirty="0"/>
              <a:t>采用安全的编程模式并添加了很多新特性，这将使编程更简单，更灵活，也更有趣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Swift </a:t>
            </a:r>
            <a:r>
              <a:rPr lang="zh-CN" altLang="en-US" dirty="0" smtClean="0"/>
              <a:t>基于</a:t>
            </a:r>
            <a:r>
              <a:rPr lang="zh-CN" altLang="en-US" dirty="0" smtClean="0"/>
              <a:t> </a:t>
            </a:r>
            <a:r>
              <a:rPr lang="en-US" altLang="zh-CN" dirty="0" smtClean="0"/>
              <a:t>Cocoa </a:t>
            </a:r>
            <a:r>
              <a:rPr lang="zh-CN" altLang="en-US" dirty="0"/>
              <a:t>和 </a:t>
            </a:r>
            <a:r>
              <a:rPr lang="en-US" altLang="zh-CN" dirty="0"/>
              <a:t>Cocoa Touch </a:t>
            </a:r>
            <a:r>
              <a:rPr lang="zh-CN" altLang="en-US" dirty="0"/>
              <a:t>框架，它的降临将重新定义软件开发。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05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Swift</a:t>
            </a:r>
            <a:r>
              <a:rPr lang="zh-CN" altLang="en-US" dirty="0" smtClean="0"/>
              <a:t>创造者</a:t>
            </a:r>
            <a:r>
              <a:rPr lang="zh-CN" altLang="en-US" dirty="0" smtClean="0"/>
              <a:t>  </a:t>
            </a:r>
            <a:r>
              <a:rPr lang="zh-CN" altLang="en-US" dirty="0" smtClean="0"/>
              <a:t>克里斯</a:t>
            </a:r>
            <a:r>
              <a:rPr lang="en-US" altLang="zh-CN" dirty="0"/>
              <a:t>·</a:t>
            </a:r>
            <a:r>
              <a:rPr lang="zh-CN" altLang="en-US" dirty="0"/>
              <a:t>拉特纳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94568"/>
            <a:ext cx="8229600" cy="1531595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Swift</a:t>
            </a:r>
            <a:r>
              <a:rPr lang="zh-CN" altLang="en-US" dirty="0"/>
              <a:t>语言开发工作是从</a:t>
            </a:r>
            <a:r>
              <a:rPr lang="en-US" altLang="zh-CN" dirty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月开始，但直到</a:t>
            </a:r>
            <a:r>
              <a:rPr lang="en-US" altLang="zh-CN" dirty="0"/>
              <a:t>2013</a:t>
            </a:r>
            <a:r>
              <a:rPr lang="zh-CN" altLang="en-US" dirty="0"/>
              <a:t>年才获得了苹果开发者工具部门的重视。拉特纳表示，大多数早期架构的开发是由其个人独自完成的，但到了</a:t>
            </a:r>
            <a:r>
              <a:rPr lang="en-US" altLang="zh-CN" dirty="0"/>
              <a:t>2011</a:t>
            </a:r>
            <a:r>
              <a:rPr lang="zh-CN" altLang="en-US" dirty="0"/>
              <a:t>年末，一些非常优秀的工程师开始为该项目提供贡献，这才使得</a:t>
            </a:r>
            <a:r>
              <a:rPr lang="en-US" altLang="zh-CN" dirty="0"/>
              <a:t>Swift</a:t>
            </a:r>
            <a:r>
              <a:rPr lang="zh-CN" altLang="en-US" dirty="0"/>
              <a:t>获得了部门的重视。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871" y="1692987"/>
            <a:ext cx="3510998" cy="26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1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一路走来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05658"/>
            <a:ext cx="3763467" cy="4703323"/>
          </a:xfrm>
        </p:spPr>
        <p:txBody>
          <a:bodyPr>
            <a:noAutofit/>
          </a:bodyPr>
          <a:lstStyle/>
          <a:p>
            <a:pPr>
              <a:lnSpc>
                <a:spcPts val="1840"/>
              </a:lnSpc>
            </a:pPr>
            <a:r>
              <a:rPr lang="en-US" altLang="zh-TW" sz="1200" dirty="0"/>
              <a:t>XCode6.4 Beta </a:t>
            </a:r>
            <a:r>
              <a:rPr lang="en-US" altLang="zh-TW" sz="1200" dirty="0" smtClean="0"/>
              <a:t> 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2015</a:t>
            </a:r>
            <a:r>
              <a:rPr lang="en-US" altLang="zh-CN" sz="1200" dirty="0"/>
              <a:t>-04-13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 smtClean="0"/>
              <a:t>XCode6.3</a:t>
            </a:r>
            <a:r>
              <a:rPr lang="zh-TW" altLang="en-US" sz="1200" dirty="0"/>
              <a:t> </a:t>
            </a:r>
            <a:r>
              <a:rPr lang="zh-TW" altLang="en-US" sz="1200" dirty="0" smtClean="0"/>
              <a:t>         </a:t>
            </a:r>
            <a:r>
              <a:rPr lang="zh-TW" altLang="en-US" sz="1200" dirty="0" smtClean="0"/>
              <a:t>   </a:t>
            </a:r>
            <a:r>
              <a:rPr lang="en-US" altLang="zh-CN" sz="1200" dirty="0"/>
              <a:t>2015-4-8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 smtClean="0"/>
              <a:t>XCode6.2</a:t>
            </a:r>
            <a:r>
              <a:rPr lang="zh-TW" altLang="en-US" sz="1200" dirty="0"/>
              <a:t> </a:t>
            </a:r>
            <a:r>
              <a:rPr lang="zh-TW" altLang="en-US" sz="1200" dirty="0" smtClean="0"/>
              <a:t>          </a:t>
            </a:r>
            <a:r>
              <a:rPr lang="zh-TW" altLang="en-US" sz="1200" dirty="0" smtClean="0"/>
              <a:t>  </a:t>
            </a:r>
            <a:r>
              <a:rPr lang="en-US" altLang="zh-CN" sz="1200" dirty="0"/>
              <a:t>2015-02-09</a:t>
            </a:r>
            <a:r>
              <a:rPr lang="zh-TW" altLang="en-US" sz="1200" dirty="0" smtClean="0"/>
              <a:t> 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XCode6.2 Beta3 </a:t>
            </a:r>
            <a:r>
              <a:rPr lang="zh-CN" altLang="en-US" sz="1200" dirty="0" smtClean="0"/>
              <a:t> </a:t>
            </a:r>
            <a:r>
              <a:rPr lang="en-US" altLang="zh-TW" sz="1200" dirty="0" smtClean="0"/>
              <a:t>  </a:t>
            </a:r>
            <a:r>
              <a:rPr lang="en-US" altLang="zh-CN" sz="1200" dirty="0"/>
              <a:t>2014-12-19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XCode6.2 Beta2 </a:t>
            </a:r>
            <a:r>
              <a:rPr lang="zh-CN" altLang="en-US" sz="1200" dirty="0" smtClean="0"/>
              <a:t> </a:t>
            </a:r>
            <a:r>
              <a:rPr lang="en-US" altLang="zh-TW" sz="1200" dirty="0" smtClean="0"/>
              <a:t>  </a:t>
            </a:r>
            <a:r>
              <a:rPr lang="en-US" altLang="zh-CN" sz="1200" dirty="0"/>
              <a:t>2014-12-10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XCode6.2 Beta1 </a:t>
            </a:r>
            <a:r>
              <a:rPr lang="zh-CN" altLang="en-US" sz="1200" dirty="0" smtClean="0"/>
              <a:t> </a:t>
            </a:r>
            <a:r>
              <a:rPr lang="en-US" altLang="zh-TW" sz="1200" dirty="0" smtClean="0"/>
              <a:t>  </a:t>
            </a:r>
            <a:r>
              <a:rPr lang="en-US" altLang="zh-CN" sz="1200" dirty="0"/>
              <a:t>2014-11-28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 smtClean="0"/>
              <a:t>XCode6.1.1</a:t>
            </a:r>
            <a:r>
              <a:rPr lang="zh-TW" altLang="en-US" sz="1200" dirty="0"/>
              <a:t> </a:t>
            </a:r>
            <a:r>
              <a:rPr lang="zh-TW" altLang="en-US" sz="1200" dirty="0" smtClean="0"/>
              <a:t>     </a:t>
            </a:r>
            <a:r>
              <a:rPr lang="zh-TW" altLang="en-US" sz="1200" dirty="0" smtClean="0"/>
              <a:t>  </a:t>
            </a:r>
            <a:r>
              <a:rPr lang="zh-TW" altLang="en-US" sz="1200" dirty="0" smtClean="0"/>
              <a:t>  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-12-2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XCode6.1 </a:t>
            </a:r>
            <a:r>
              <a:rPr lang="en-US" altLang="zh-TW" sz="1200" dirty="0" smtClean="0"/>
              <a:t> </a:t>
            </a:r>
            <a:r>
              <a:rPr lang="zh-CN" altLang="en-US" sz="1200" dirty="0" smtClean="0"/>
              <a:t>            </a:t>
            </a:r>
            <a:r>
              <a:rPr lang="en-US" altLang="zh-TW" sz="1200" dirty="0" smtClean="0"/>
              <a:t> 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-10-16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XCode6.1 Beta2 </a:t>
            </a:r>
            <a:r>
              <a:rPr lang="en-US" altLang="zh-TW" sz="1200" dirty="0" smtClean="0"/>
              <a:t>  </a:t>
            </a:r>
            <a:r>
              <a:rPr lang="en-US" altLang="zh-CN" sz="1200" dirty="0"/>
              <a:t>2014-09-15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XCode6.1 Beta1 </a:t>
            </a:r>
            <a:r>
              <a:rPr lang="en-US" altLang="zh-TW" sz="1200" dirty="0" smtClean="0"/>
              <a:t>  </a:t>
            </a:r>
            <a:r>
              <a:rPr lang="en-US" altLang="zh-CN" sz="1200" dirty="0"/>
              <a:t>2014-09-09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 Beta7 </a:t>
            </a:r>
            <a:r>
              <a:rPr lang="en-US" altLang="zh-TW" sz="1200" dirty="0" smtClean="0"/>
              <a:t> 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-09-03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 Beta6 </a:t>
            </a:r>
            <a:r>
              <a:rPr lang="en-US" altLang="zh-TW" sz="1200" dirty="0" smtClean="0"/>
              <a:t> 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-08-18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 Beta5 </a:t>
            </a:r>
            <a:r>
              <a:rPr lang="en-US" altLang="zh-TW" sz="1200" dirty="0" smtClean="0"/>
              <a:t> 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-08-04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/>
              <a:t>XCode6 Beta4 </a:t>
            </a:r>
            <a:r>
              <a:rPr lang="en-US" altLang="zh-TW" sz="1200" dirty="0" smtClean="0"/>
              <a:t> 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-07-</a:t>
            </a:r>
            <a:r>
              <a:rPr lang="en-US" altLang="zh-CN" sz="1200" dirty="0" smtClean="0"/>
              <a:t>21</a:t>
            </a:r>
          </a:p>
          <a:p>
            <a:pPr>
              <a:lnSpc>
                <a:spcPts val="1840"/>
              </a:lnSpc>
            </a:pPr>
            <a:r>
              <a:rPr lang="en-US" altLang="zh-TW" sz="1200" dirty="0" smtClean="0"/>
              <a:t>XCode6 </a:t>
            </a:r>
            <a:r>
              <a:rPr lang="en-US" altLang="zh-TW" sz="1200" dirty="0"/>
              <a:t>Beta3 </a:t>
            </a:r>
            <a:r>
              <a:rPr lang="en-US" altLang="zh-TW" sz="1200" dirty="0" smtClean="0"/>
              <a:t> 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-07-7</a:t>
            </a:r>
            <a:endParaRPr lang="zh-TW" altLang="en-US" sz="1200" dirty="0"/>
          </a:p>
          <a:p>
            <a:pPr>
              <a:lnSpc>
                <a:spcPts val="1840"/>
              </a:lnSpc>
            </a:pPr>
            <a:r>
              <a:rPr lang="en-US" altLang="zh-TW" sz="1200" dirty="0" smtClean="0"/>
              <a:t>XCode6 </a:t>
            </a:r>
            <a:r>
              <a:rPr lang="en-US" altLang="zh-TW" sz="1200" dirty="0"/>
              <a:t>Beta2 </a:t>
            </a:r>
            <a:r>
              <a:rPr lang="zh-CN" altLang="zh-TW" sz="1200" dirty="0"/>
              <a:t> </a:t>
            </a:r>
            <a:r>
              <a:rPr lang="zh-CN" altLang="en-US" sz="1200" dirty="0" smtClean="0"/>
              <a:t>  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-07-</a:t>
            </a:r>
            <a:r>
              <a:rPr lang="en-US" altLang="zh-CN" sz="1200" dirty="0" smtClean="0"/>
              <a:t>7</a:t>
            </a:r>
          </a:p>
          <a:p>
            <a:pPr>
              <a:lnSpc>
                <a:spcPts val="1840"/>
              </a:lnSpc>
            </a:pPr>
            <a:r>
              <a:rPr lang="en-US" altLang="zh-TW" sz="1200" dirty="0" smtClean="0"/>
              <a:t>XCode6 Beta1</a:t>
            </a:r>
            <a:r>
              <a:rPr lang="zh-CN" altLang="en-US" sz="1200" dirty="0" smtClean="0"/>
              <a:t>      </a:t>
            </a:r>
            <a:r>
              <a:rPr lang="en-US" altLang="zh-CN" sz="1200" dirty="0" smtClean="0"/>
              <a:t>2014</a:t>
            </a:r>
            <a:r>
              <a:rPr lang="en-US" altLang="zh-CN" sz="1200" dirty="0"/>
              <a:t>-06-3</a:t>
            </a:r>
            <a:endParaRPr kumimoji="1" lang="zh-CN" altLang="en-US" sz="12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34174" y="3259155"/>
            <a:ext cx="3763467" cy="1905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XCode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Beta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    </a:t>
            </a:r>
            <a:r>
              <a:rPr lang="zh-TW" altLang="en-US" sz="1200" dirty="0" smtClean="0"/>
              <a:t> </a:t>
            </a:r>
            <a:r>
              <a:rPr lang="en-US" altLang="zh-CN" sz="1200" dirty="0" smtClean="0"/>
              <a:t>2015</a:t>
            </a:r>
            <a:r>
              <a:rPr lang="en-US" altLang="zh-CN" sz="1200" dirty="0"/>
              <a:t>-08-24</a:t>
            </a:r>
            <a:endParaRPr lang="en-US" altLang="zh-TW" sz="1200" dirty="0" smtClean="0"/>
          </a:p>
          <a:p>
            <a:r>
              <a:rPr lang="en-US" altLang="zh-TW" sz="1200" dirty="0" smtClean="0"/>
              <a:t>XCode</a:t>
            </a:r>
            <a:r>
              <a:rPr lang="en-US" altLang="zh-CN" sz="1200" dirty="0"/>
              <a:t>7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Beta</a:t>
            </a:r>
            <a:r>
              <a:rPr lang="en-US" altLang="zh-CN" sz="1200" dirty="0" smtClean="0"/>
              <a:t>5</a:t>
            </a:r>
            <a:r>
              <a:rPr lang="en-US" altLang="zh-TW" sz="1200" dirty="0" smtClean="0"/>
              <a:t>   </a:t>
            </a:r>
            <a:r>
              <a:rPr lang="zh-CN" altLang="en-US" sz="1200" dirty="0" smtClean="0"/>
              <a:t>   </a:t>
            </a:r>
            <a:r>
              <a:rPr lang="en-US" altLang="zh-CN" sz="1200" dirty="0"/>
              <a:t>2015-08-06</a:t>
            </a:r>
            <a:endParaRPr lang="zh-TW" altLang="en-US" sz="1200" dirty="0" smtClean="0"/>
          </a:p>
          <a:p>
            <a:r>
              <a:rPr lang="en-US" altLang="zh-TW" sz="1200" dirty="0" smtClean="0"/>
              <a:t>XCode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Beta4</a:t>
            </a:r>
            <a:r>
              <a:rPr lang="zh-TW" altLang="en-US" sz="1200" dirty="0" smtClean="0"/>
              <a:t>      </a:t>
            </a:r>
            <a:r>
              <a:rPr lang="en-US" altLang="zh-CN" sz="1200" dirty="0" smtClean="0"/>
              <a:t>2015-07-21</a:t>
            </a:r>
          </a:p>
          <a:p>
            <a:r>
              <a:rPr lang="en-US" altLang="zh-TW" sz="1200" dirty="0" smtClean="0"/>
              <a:t>XCode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Beta1</a:t>
            </a:r>
            <a:r>
              <a:rPr lang="zh-TW" altLang="en-US" sz="1200" dirty="0" smtClean="0"/>
              <a:t>      </a:t>
            </a:r>
            <a:r>
              <a:rPr lang="en-US" altLang="zh-CN" sz="1200" dirty="0" smtClean="0"/>
              <a:t>2015</a:t>
            </a:r>
            <a:r>
              <a:rPr lang="en-US" altLang="zh-CN" sz="1200" dirty="0"/>
              <a:t>-06-08</a:t>
            </a:r>
            <a:endParaRPr lang="zh-TW" altLang="en-US" sz="12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5322522" y="3058835"/>
            <a:ext cx="102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5894" y="1314631"/>
            <a:ext cx="114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14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语法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6008" y="1600200"/>
            <a:ext cx="3586049" cy="4525963"/>
          </a:xfrm>
        </p:spPr>
        <p:txBody>
          <a:bodyPr>
            <a:normAutofit fontScale="47500" lnSpcReduction="20000"/>
          </a:bodyPr>
          <a:lstStyle/>
          <a:p>
            <a:r>
              <a:rPr kumimoji="1" lang="zh-CN" altLang="en-US" dirty="0"/>
              <a:t>基础部分</a:t>
            </a:r>
          </a:p>
          <a:p>
            <a:r>
              <a:rPr kumimoji="1" lang="zh-CN" altLang="en-US" dirty="0"/>
              <a:t>基本运算符</a:t>
            </a:r>
          </a:p>
          <a:p>
            <a:r>
              <a:rPr kumimoji="1" lang="zh-CN" altLang="en-US" dirty="0"/>
              <a:t>字符串和字符</a:t>
            </a:r>
          </a:p>
          <a:p>
            <a:r>
              <a:rPr kumimoji="1" lang="zh-CN" altLang="en-US" dirty="0"/>
              <a:t>集合类型</a:t>
            </a:r>
          </a:p>
          <a:p>
            <a:r>
              <a:rPr kumimoji="1" lang="zh-CN" altLang="en-US" dirty="0"/>
              <a:t>控制流</a:t>
            </a:r>
          </a:p>
          <a:p>
            <a:r>
              <a:rPr kumimoji="1" lang="zh-CN" altLang="en-US" dirty="0"/>
              <a:t>函数</a:t>
            </a:r>
          </a:p>
          <a:p>
            <a:r>
              <a:rPr kumimoji="1" lang="zh-CN" altLang="en-US" dirty="0"/>
              <a:t>闭包</a:t>
            </a:r>
          </a:p>
          <a:p>
            <a:r>
              <a:rPr kumimoji="1" lang="zh-CN" altLang="en-US" dirty="0"/>
              <a:t>枚举</a:t>
            </a:r>
          </a:p>
          <a:p>
            <a:r>
              <a:rPr kumimoji="1" lang="zh-CN" altLang="en-US" dirty="0"/>
              <a:t>类和结构体</a:t>
            </a:r>
          </a:p>
          <a:p>
            <a:r>
              <a:rPr kumimoji="1" lang="zh-CN" altLang="en-US" dirty="0"/>
              <a:t>属性</a:t>
            </a:r>
          </a:p>
          <a:p>
            <a:r>
              <a:rPr kumimoji="1" lang="zh-CN" altLang="en-US" dirty="0"/>
              <a:t>方法</a:t>
            </a:r>
          </a:p>
          <a:p>
            <a:r>
              <a:rPr kumimoji="1" lang="zh-CN" altLang="en-US" dirty="0"/>
              <a:t>下标脚本</a:t>
            </a:r>
          </a:p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/>
              <a:t>基础部分</a:t>
            </a:r>
          </a:p>
          <a:p>
            <a:r>
              <a:rPr kumimoji="1" lang="zh-CN" altLang="en-US" dirty="0"/>
              <a:t>基本运算</a:t>
            </a:r>
            <a:r>
              <a:rPr kumimoji="1" lang="zh-CN" altLang="en-US" dirty="0" smtClean="0"/>
              <a:t>符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zh-CN" altLang="en-US" dirty="0" smtClean="0"/>
              <a:t>字</a:t>
            </a:r>
            <a:r>
              <a:rPr kumimoji="1" lang="zh-CN" altLang="en-US" dirty="0"/>
              <a:t>符串和字符</a:t>
            </a:r>
          </a:p>
          <a:p>
            <a:r>
              <a:rPr kumimoji="1" lang="zh-CN" altLang="en-US" dirty="0"/>
              <a:t>集合类型</a:t>
            </a:r>
          </a:p>
          <a:p>
            <a:r>
              <a:rPr kumimoji="1" lang="zh-CN" altLang="en-US" dirty="0" smtClean="0"/>
              <a:t>控制流</a:t>
            </a:r>
            <a:r>
              <a:rPr kumimoji="1" lang="zh-CN" altLang="en-US" dirty="0"/>
              <a:t>构造过程</a:t>
            </a:r>
          </a:p>
          <a:p>
            <a:r>
              <a:rPr kumimoji="1" lang="zh-CN" altLang="en-US" dirty="0"/>
              <a:t>析构过程</a:t>
            </a:r>
          </a:p>
          <a:p>
            <a:r>
              <a:rPr kumimoji="1" lang="zh-CN" altLang="en-US" dirty="0"/>
              <a:t>自动引用计数</a:t>
            </a:r>
          </a:p>
          <a:p>
            <a:r>
              <a:rPr kumimoji="1" lang="zh-CN" altLang="en-US" dirty="0"/>
              <a:t>可选链</a:t>
            </a:r>
          </a:p>
          <a:p>
            <a:r>
              <a:rPr kumimoji="1" lang="zh-CN" altLang="en-US" dirty="0"/>
              <a:t>错误处理</a:t>
            </a:r>
          </a:p>
          <a:p>
            <a:r>
              <a:rPr kumimoji="1" lang="zh-CN" altLang="en-US" dirty="0"/>
              <a:t>类型转换</a:t>
            </a:r>
          </a:p>
          <a:p>
            <a:r>
              <a:rPr kumimoji="1" lang="zh-CN" altLang="en-US" dirty="0"/>
              <a:t>嵌套类型</a:t>
            </a:r>
          </a:p>
          <a:p>
            <a:r>
              <a:rPr kumimoji="1" lang="zh-CN" altLang="en-US" dirty="0"/>
              <a:t>扩展</a:t>
            </a:r>
          </a:p>
          <a:p>
            <a:r>
              <a:rPr kumimoji="1" lang="zh-CN" altLang="en-US" dirty="0"/>
              <a:t>协议</a:t>
            </a:r>
          </a:p>
          <a:p>
            <a:r>
              <a:rPr kumimoji="1" lang="zh-CN" altLang="en-US" dirty="0"/>
              <a:t>泛型</a:t>
            </a:r>
          </a:p>
          <a:p>
            <a:r>
              <a:rPr kumimoji="1" lang="zh-CN" altLang="en-US" dirty="0"/>
              <a:t>权限控制</a:t>
            </a:r>
          </a:p>
          <a:p>
            <a:r>
              <a:rPr kumimoji="1" lang="zh-CN" altLang="en-US" dirty="0"/>
              <a:t>高级操作符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8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Hello, </a:t>
            </a:r>
            <a:r>
              <a:rPr lang="en-US" altLang="zh-CN" dirty="0" smtClean="0"/>
              <a:t>world</a:t>
            </a:r>
            <a:r>
              <a:rPr lang="zh-CN" altLang="en-US" dirty="0" smtClean="0"/>
              <a:t>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  </a:t>
            </a:r>
            <a:r>
              <a:rPr lang="en-US" altLang="zh-CN" b="1" dirty="0" smtClean="0"/>
              <a:t>print</a:t>
            </a:r>
            <a:r>
              <a:rPr lang="en-US" altLang="zh-CN" dirty="0" smtClean="0"/>
              <a:t>(“Hello</a:t>
            </a:r>
            <a:r>
              <a:rPr lang="en-US" altLang="zh-CN" dirty="0"/>
              <a:t>, </a:t>
            </a:r>
            <a:r>
              <a:rPr lang="en-US" altLang="zh-CN" dirty="0" smtClean="0"/>
              <a:t>world</a:t>
            </a:r>
            <a:r>
              <a:rPr lang="zh-CN" altLang="en-US" dirty="0" smtClean="0"/>
              <a:t>！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06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let</a:t>
            </a:r>
            <a:r>
              <a:rPr lang="zh-CN" altLang="en-US" dirty="0"/>
              <a:t>来声明常量，使用</a:t>
            </a:r>
            <a:r>
              <a:rPr lang="en-US" altLang="zh-CN" dirty="0" err="1"/>
              <a:t>var</a:t>
            </a:r>
            <a:r>
              <a:rPr lang="zh-CN" altLang="en-US" dirty="0"/>
              <a:t>来声明变量</a:t>
            </a:r>
            <a:r>
              <a:rPr lang="zh-CN" altLang="en-US" dirty="0" smtClean="0"/>
              <a:t>。</a:t>
            </a:r>
            <a:r>
              <a:rPr lang="zh-CN" altLang="en-US" dirty="0"/>
              <a:t>编译器会自动推断类型。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myVariable</a:t>
            </a:r>
            <a:r>
              <a:rPr lang="en-US" altLang="zh-CN" dirty="0" smtClean="0"/>
              <a:t> </a:t>
            </a:r>
            <a:r>
              <a:rPr lang="en-US" altLang="zh-CN" dirty="0"/>
              <a:t>= 42</a:t>
            </a:r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myVariable</a:t>
            </a:r>
            <a:r>
              <a:rPr lang="en-US" altLang="zh-CN" dirty="0" smtClean="0"/>
              <a:t> </a:t>
            </a:r>
            <a:r>
              <a:rPr lang="en-US" altLang="zh-CN" dirty="0"/>
              <a:t>= 50</a:t>
            </a:r>
          </a:p>
          <a:p>
            <a:pPr marL="0" indent="0">
              <a:buNone/>
            </a:pPr>
            <a:r>
              <a:rPr lang="en-US" altLang="zh-CN" b="1" dirty="0"/>
              <a:t>let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myConstant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42</a:t>
            </a:r>
          </a:p>
          <a:p>
            <a:pPr marL="0" indent="0">
              <a:buNone/>
            </a:pPr>
            <a:r>
              <a:rPr lang="en-US" altLang="zh-CN" b="1" dirty="0"/>
              <a:t>let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explicitDouble</a:t>
            </a:r>
            <a:r>
              <a:rPr lang="en-US" altLang="zh-CN" dirty="0"/>
              <a:t>: Double = </a:t>
            </a:r>
            <a:r>
              <a:rPr lang="en-US" altLang="zh-CN" dirty="0" smtClean="0"/>
              <a:t>70</a:t>
            </a:r>
            <a:r>
              <a:rPr lang="zh-CN" altLang="en-US" dirty="0" smtClean="0"/>
              <a:t>.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let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/>
              <a:t>label </a:t>
            </a:r>
            <a:r>
              <a:rPr lang="en-US" altLang="zh-CN" dirty="0"/>
              <a:t>= "The width is"</a:t>
            </a:r>
          </a:p>
          <a:p>
            <a:pPr marL="0" indent="0">
              <a:buNone/>
            </a:pPr>
            <a:r>
              <a:rPr lang="en-US" altLang="zh-CN" b="1" dirty="0"/>
              <a:t>let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width </a:t>
            </a:r>
            <a:r>
              <a:rPr lang="en-US" altLang="zh-CN" dirty="0"/>
              <a:t>= 94</a:t>
            </a:r>
          </a:p>
          <a:p>
            <a:pPr marL="0" indent="0">
              <a:buNone/>
            </a:pPr>
            <a:r>
              <a:rPr lang="en-US" altLang="zh-CN" b="1" dirty="0"/>
              <a:t>let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widthLabel</a:t>
            </a:r>
            <a:r>
              <a:rPr lang="en-US" altLang="zh-CN" dirty="0" smtClean="0"/>
              <a:t> </a:t>
            </a:r>
            <a:r>
              <a:rPr lang="en-US" altLang="zh-CN" dirty="0"/>
              <a:t>= label + String(width)</a:t>
            </a:r>
            <a:endParaRPr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150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1649"/>
            <a:ext cx="8229600" cy="58366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使用方括号</a:t>
            </a:r>
            <a:r>
              <a:rPr lang="en-US" altLang="zh-CN" dirty="0" smtClean="0"/>
              <a:t>[</a:t>
            </a:r>
            <a:r>
              <a:rPr lang="zh-CN" altLang="en-US" dirty="0" smtClean="0"/>
              <a:t> </a:t>
            </a:r>
            <a:r>
              <a:rPr lang="en-US" altLang="zh-CN" dirty="0" smtClean="0"/>
              <a:t>]</a:t>
            </a:r>
            <a:r>
              <a:rPr lang="zh-CN" altLang="en-US" dirty="0" smtClean="0"/>
              <a:t>来创建数组和字典，并使用下标或者键（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）来访问元素。</a:t>
            </a:r>
          </a:p>
          <a:p>
            <a:pPr marL="0" indent="0">
              <a:buNone/>
            </a:pPr>
            <a:r>
              <a:rPr lang="en-US" altLang="zh-CN" b="1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shoppingList</a:t>
            </a:r>
            <a:r>
              <a:rPr lang="en-US" altLang="zh-CN" dirty="0" smtClean="0"/>
              <a:t> = ["catfish", "water", "tulips", "blue paint"]</a:t>
            </a:r>
          </a:p>
          <a:p>
            <a:pPr marL="0" indent="0">
              <a:buNone/>
            </a:pPr>
            <a:r>
              <a:rPr lang="zh-CN" altLang="en-US" dirty="0" smtClean="0"/>
              <a:t>         </a:t>
            </a:r>
            <a:r>
              <a:rPr lang="en-US" altLang="zh-CN" dirty="0" err="1" smtClean="0"/>
              <a:t>shoppingList</a:t>
            </a:r>
            <a:r>
              <a:rPr lang="en-US" altLang="zh-CN" dirty="0"/>
              <a:t>[1] = "bottle of water"</a:t>
            </a:r>
          </a:p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occupations = [</a:t>
            </a:r>
          </a:p>
          <a:p>
            <a:pPr marL="0" indent="0">
              <a:buNone/>
            </a:pPr>
            <a:r>
              <a:rPr lang="en-US" altLang="zh-CN" dirty="0" smtClean="0"/>
              <a:t>    "Malcolm": "Captain",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"</a:t>
            </a:r>
            <a:r>
              <a:rPr lang="en-US" altLang="zh-CN" dirty="0" err="1"/>
              <a:t>Kaylee</a:t>
            </a:r>
            <a:r>
              <a:rPr lang="en-US" altLang="zh-CN" dirty="0"/>
              <a:t>": "Mechanic",</a:t>
            </a:r>
          </a:p>
          <a:p>
            <a:pPr marL="0" indent="0">
              <a:buNone/>
            </a:pP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occupations["Jayne"] = "Public </a:t>
            </a:r>
            <a:r>
              <a:rPr lang="en-US" altLang="zh-CN" dirty="0" smtClean="0"/>
              <a:t>Relations”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要创建一个空数组或者字典，使用初始化语法。</a:t>
            </a:r>
          </a:p>
          <a:p>
            <a:pPr marL="0" indent="0">
              <a:buNone/>
            </a:pPr>
            <a:r>
              <a:rPr lang="en-US" altLang="zh-CN" dirty="0"/>
              <a:t>let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emptyArray</a:t>
            </a:r>
            <a:r>
              <a:rPr lang="en-US" altLang="zh-CN" dirty="0" smtClean="0"/>
              <a:t> = [String]()</a:t>
            </a:r>
          </a:p>
          <a:p>
            <a:pPr marL="0" indent="0">
              <a:buNone/>
            </a:pPr>
            <a:r>
              <a:rPr lang="en-US" altLang="zh-CN" dirty="0" smtClean="0"/>
              <a:t>let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emptyDictionary</a:t>
            </a:r>
            <a:r>
              <a:rPr lang="en-US" altLang="zh-CN" dirty="0" smtClean="0"/>
              <a:t> = [String: Float]()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71067" y="2157206"/>
            <a:ext cx="2110334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err="1"/>
              <a:t>shoppingList</a:t>
            </a:r>
            <a:r>
              <a:rPr kumimoji="1" lang="en-US" altLang="zh-CN" dirty="0"/>
              <a:t> = []</a:t>
            </a:r>
          </a:p>
          <a:p>
            <a:r>
              <a:rPr kumimoji="1" lang="en-US" altLang="zh-CN" dirty="0"/>
              <a:t>occupations = [:]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10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学习参考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sz="2400" dirty="0" smtClean="0"/>
              <a:t>官网：</a:t>
            </a:r>
            <a:r>
              <a:rPr kumimoji="1" lang="en-US" altLang="zh-CN" sz="2400" dirty="0">
                <a:hlinkClick r:id="rId2"/>
              </a:rPr>
              <a:t>https://developer.apple.com/swift</a:t>
            </a:r>
            <a:r>
              <a:rPr kumimoji="1" lang="en-US" altLang="zh-CN" sz="2400" dirty="0" smtClean="0">
                <a:hlinkClick r:id="rId2"/>
              </a:rPr>
              <a:t>/</a:t>
            </a: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400" dirty="0" smtClean="0">
                <a:hlinkClick r:id="rId3"/>
              </a:rPr>
              <a:t>《</a:t>
            </a:r>
            <a:r>
              <a:rPr lang="en-US" altLang="zh-CN" sz="2400" dirty="0">
                <a:hlinkClick r:id="rId3"/>
              </a:rPr>
              <a:t>The Swift Programming Language </a:t>
            </a:r>
            <a:r>
              <a:rPr lang="zh-CN" altLang="en-US" sz="2400" dirty="0">
                <a:hlinkClick r:id="rId3"/>
              </a:rPr>
              <a:t>中文版</a:t>
            </a:r>
            <a:r>
              <a:rPr kumimoji="1" lang="en-US" altLang="zh-CN" sz="2400" dirty="0" smtClean="0">
                <a:hlinkClick r:id="rId3"/>
              </a:rPr>
              <a:t>》</a:t>
            </a: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400" dirty="0" err="1" smtClean="0">
                <a:hlinkClick r:id="rId4"/>
              </a:rPr>
              <a:t>Cocos</a:t>
            </a:r>
            <a:r>
              <a:rPr kumimoji="1" lang="zh-CN" altLang="en-US" sz="2400" dirty="0" smtClean="0">
                <a:hlinkClick r:id="rId4"/>
              </a:rPr>
              <a:t> </a:t>
            </a:r>
            <a:r>
              <a:rPr kumimoji="1" lang="en-US" altLang="zh-CN" sz="2400" dirty="0" smtClean="0">
                <a:hlinkClick r:id="rId4"/>
              </a:rPr>
              <a:t>China</a:t>
            </a:r>
            <a:r>
              <a:rPr kumimoji="1" lang="zh-CN" altLang="en-US" sz="2400" dirty="0" smtClean="0">
                <a:hlinkClick r:id="rId4"/>
              </a:rPr>
              <a:t> </a:t>
            </a:r>
            <a:r>
              <a:rPr kumimoji="1" lang="en-US" altLang="zh-CN" sz="2400" dirty="0" smtClean="0">
                <a:hlinkClick r:id="rId4"/>
              </a:rPr>
              <a:t>Swift</a:t>
            </a:r>
            <a:r>
              <a:rPr kumimoji="1" lang="zh-CN" altLang="en-US" sz="2400" dirty="0" smtClean="0">
                <a:hlinkClick r:id="rId4"/>
              </a:rPr>
              <a:t> 专栏</a:t>
            </a: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400" dirty="0" smtClean="0">
                <a:hlinkClick r:id="rId5"/>
              </a:rPr>
              <a:t>Swift</a:t>
            </a:r>
            <a:r>
              <a:rPr kumimoji="1" lang="zh-CN" altLang="en-US" sz="2400" dirty="0" smtClean="0">
                <a:hlinkClick r:id="rId5"/>
              </a:rPr>
              <a:t>课堂</a:t>
            </a: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r>
              <a:rPr kumimoji="1" lang="en-US" altLang="zh-CN" sz="2400" dirty="0" smtClean="0">
                <a:hlinkClick r:id="rId6"/>
              </a:rPr>
              <a:t>Swift</a:t>
            </a:r>
            <a:r>
              <a:rPr kumimoji="1" lang="zh-CN" altLang="en-US" sz="2400" dirty="0" smtClean="0">
                <a:hlinkClick r:id="rId6"/>
              </a:rPr>
              <a:t>中文网</a:t>
            </a:r>
            <a:endParaRPr kumimoji="1" lang="en-US" altLang="zh-CN" sz="2400" dirty="0" smtClean="0"/>
          </a:p>
          <a:p>
            <a:pPr>
              <a:buFont typeface="Wingdings" charset="2"/>
              <a:buChar char="l"/>
            </a:pPr>
            <a:r>
              <a:rPr kumimoji="1" lang="zh-CN" altLang="en-US" sz="2400" dirty="0" smtClean="0">
                <a:hlinkClick r:id="rId7"/>
              </a:rPr>
              <a:t>极客学院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885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95</TotalTime>
  <Words>525</Words>
  <Application>Microsoft Macintosh PowerPoint</Application>
  <PresentationFormat>全屏显示(4:3)</PresentationFormat>
  <Paragraphs>93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黎明</vt:lpstr>
      <vt:lpstr>PowerPoint 演示文稿</vt:lpstr>
      <vt:lpstr>关于Swift</vt:lpstr>
      <vt:lpstr>Swift创造者  克里斯·拉特纳</vt:lpstr>
      <vt:lpstr>Swift一路走来</vt:lpstr>
      <vt:lpstr>Swift语法</vt:lpstr>
      <vt:lpstr>Hello, world！</vt:lpstr>
      <vt:lpstr>简单值</vt:lpstr>
      <vt:lpstr>PowerPoint 演示文稿</vt:lpstr>
      <vt:lpstr>学习参考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玄奥 王</dc:creator>
  <cp:lastModifiedBy>玄奥 王</cp:lastModifiedBy>
  <cp:revision>12</cp:revision>
  <dcterms:created xsi:type="dcterms:W3CDTF">2015-09-01T09:17:02Z</dcterms:created>
  <dcterms:modified xsi:type="dcterms:W3CDTF">2015-09-01T11:00:02Z</dcterms:modified>
</cp:coreProperties>
</file>