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60" r:id="rId4"/>
    <p:sldId id="258" r:id="rId5"/>
    <p:sldId id="262" r:id="rId6"/>
    <p:sldId id="266" r:id="rId7"/>
    <p:sldId id="261" r:id="rId8"/>
    <p:sldId id="263" r:id="rId9"/>
    <p:sldId id="264" r:id="rId10"/>
    <p:sldId id="267" r:id="rId11"/>
    <p:sldId id="276" r:id="rId12"/>
    <p:sldId id="272" r:id="rId13"/>
    <p:sldId id="274" r:id="rId14"/>
    <p:sldId id="273" r:id="rId15"/>
    <p:sldId id="275" r:id="rId16"/>
    <p:sldId id="265" r:id="rId17"/>
    <p:sldId id="278" r:id="rId18"/>
    <p:sldId id="277" r:id="rId19"/>
    <p:sldId id="279" r:id="rId20"/>
    <p:sldId id="280" r:id="rId21"/>
    <p:sldId id="281" r:id="rId22"/>
    <p:sldId id="268" r:id="rId23"/>
    <p:sldId id="282" r:id="rId24"/>
    <p:sldId id="283" r:id="rId25"/>
    <p:sldId id="269" r:id="rId26"/>
    <p:sldId id="284" r:id="rId27"/>
    <p:sldId id="285" r:id="rId28"/>
    <p:sldId id="270" r:id="rId29"/>
    <p:sldId id="286" r:id="rId30"/>
    <p:sldId id="287" r:id="rId31"/>
    <p:sldId id="271" r:id="rId32"/>
    <p:sldId id="288" r:id="rId33"/>
    <p:sldId id="289" r:id="rId34"/>
    <p:sldId id="290" r:id="rId35"/>
    <p:sldId id="25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5" autoAdjust="0"/>
  </p:normalViewPr>
  <p:slideViewPr>
    <p:cSldViewPr snapToGrid="0" snapToObjects="1">
      <p:cViewPr varScale="1">
        <p:scale>
          <a:sx n="57" d="100"/>
          <a:sy n="5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9FFD0-FC95-4AC8-B5F2-740283205221}" type="datetimeFigureOut">
              <a:rPr lang="zh-CN" altLang="en-US" smtClean="0"/>
              <a:t>2015/9/5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3CC5D-C06A-4792-A873-A1428889D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0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。。。   表示包含进去</a:t>
            </a:r>
            <a:r>
              <a:rPr lang="en-US" altLang="zh-CN" smtClean="0"/>
              <a:t>&lt;=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9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注意声明</a:t>
            </a:r>
            <a:r>
              <a:rPr lang="en-US" altLang="zh-CN" smtClean="0"/>
              <a:t>SimpleStructure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</a:t>
            </a:r>
            <a:r>
              <a:rPr lang="en-US" altLang="zh-CN" smtClean="0"/>
              <a:t>mutating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关键字用来标记一个会修改结构体的方法。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简单起见，你可以忽略</a:t>
            </a:r>
            <a:r>
              <a:rPr lang="en-US" altLang="zh-CN" smtClean="0"/>
              <a:t>where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，只在冒号后面写协议或者类名。</a:t>
            </a:r>
            <a:r>
              <a:rPr lang="en-US" altLang="zh-CN" smtClean="0"/>
              <a:t>&lt;T: Equatable&gt;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mtClean="0"/>
              <a:t>&lt;T where T: Equatable&gt;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是等价的。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6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你可以使用</a:t>
            </a:r>
            <a:r>
              <a:rPr lang="en-US" altLang="zh-CN" smtClean="0"/>
              <a:t>for-in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来遍历字典，需要两个变量来表示每个键值对。字典是一个无序的集合，所以他们的键和值以任意顺序迭代结束。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可用于匹配某部分固定值的模式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中匹配到的子句之后，程序会退出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语句，并不会继续向下运行，所以不需要在每个子句结尾写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2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5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使用元组来让一个函数返回多个值。该元组的元素可以用名称或数字来表示。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函数可以带有可变个数的参数，这些参数在函数内表现为数组的形式：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0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一个构造函数来初始化类实例。使用</a:t>
            </a:r>
            <a:r>
              <a:rPr lang="en-US" altLang="zh-CN" smtClean="0"/>
              <a:t>init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来创建一个构造器。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如果你需要在删除对象之前进行一些清理工作，使用</a:t>
            </a:r>
            <a:r>
              <a:rPr lang="en-US" altLang="zh-CN" smtClean="0"/>
              <a:t>deinit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创建一个析构函数。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4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一个构造函数来初始化类实例。使用</a:t>
            </a:r>
            <a:r>
              <a:rPr lang="en-US" altLang="zh-CN" smtClean="0"/>
              <a:t>init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来创建一个构造器。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如果你需要在删除对象之前进行一些清理工作，使用</a:t>
            </a:r>
            <a:r>
              <a:rPr lang="en-US" altLang="zh-CN" smtClean="0"/>
              <a:t>deinit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创建一个析构函数。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构造函数调用顺序：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、设置子类声明的属性值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、调用父类的构造器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、改变父类定义的属性值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8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注意声明</a:t>
            </a:r>
            <a:r>
              <a:rPr lang="en-US" altLang="zh-CN" smtClean="0"/>
              <a:t>SimpleStructure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</a:t>
            </a:r>
            <a:r>
              <a:rPr lang="en-US" altLang="zh-CN" smtClean="0"/>
              <a:t>mutating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关键字用来标记一个会修改结构体的方法。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CC5D-C06A-4792-A873-A1428889D7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3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swift/chapter1/01_swift.html" TargetMode="External"/><Relationship Id="rId7" Type="http://schemas.openxmlformats.org/officeDocument/2006/relationships/hyperlink" Target="http://www.jikexueyuan.com" TargetMode="External"/><Relationship Id="rId2" Type="http://schemas.openxmlformats.org/officeDocument/2006/relationships/hyperlink" Target="https://developer.apple.com/swif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swiftvip.cn" TargetMode="External"/><Relationship Id="rId5" Type="http://schemas.openxmlformats.org/officeDocument/2006/relationships/hyperlink" Target="http://www.swiftv.cn" TargetMode="External"/><Relationship Id="rId4" Type="http://schemas.openxmlformats.org/officeDocument/2006/relationships/hyperlink" Target="http://www.cocoachina.com/swif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8.xml"/><Relationship Id="rId7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10" Type="http://schemas.openxmlformats.org/officeDocument/2006/relationships/slide" Target="slide35.xml"/><Relationship Id="rId4" Type="http://schemas.openxmlformats.org/officeDocument/2006/relationships/slide" Target="slide10.xml"/><Relationship Id="rId9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简介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			--</a:t>
            </a:r>
            <a:r>
              <a:rPr kumimoji="1" lang="zh-CN" altLang="en-US" dirty="0" smtClean="0"/>
              <a:t>王玄奥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59" y="1626313"/>
            <a:ext cx="1091206" cy="10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57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switch</a:t>
            </a:r>
            <a:r>
              <a:rPr lang="zh-CN" altLang="en-US"/>
              <a:t>来进行条件操作，使用</a:t>
            </a:r>
            <a:r>
              <a:rPr lang="en-US" altLang="zh-CN"/>
              <a:t>for-in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和</a:t>
            </a:r>
            <a:r>
              <a:rPr lang="en-US" altLang="zh-CN"/>
              <a:t>repeat-while</a:t>
            </a:r>
            <a:r>
              <a:rPr lang="zh-CN" altLang="en-US"/>
              <a:t>来进行循环。包裹条件和循环变量括号可以省略，但是语句体的大括号是必须的。</a:t>
            </a:r>
          </a:p>
        </p:txBody>
      </p:sp>
    </p:spTree>
    <p:extLst>
      <p:ext uri="{BB962C8B-B14F-4D97-AF65-F5344CB8AC3E}">
        <p14:creationId xmlns:p14="http://schemas.microsoft.com/office/powerpoint/2010/main" val="12202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2" y="276917"/>
            <a:ext cx="5535930" cy="643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8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3" y="1300162"/>
            <a:ext cx="7786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let individualScores = [75, 43, 103, 87, 12]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var teamScore = </a:t>
            </a:r>
            <a:r>
              <a:rPr lang="en-US" altLang="zh-CN" sz="2400" smtClean="0">
                <a:latin typeface="Adobe 仿宋 Std R" pitchFamily="18" charset="-122"/>
                <a:ea typeface="Adobe 仿宋 Std R" pitchFamily="18" charset="-122"/>
              </a:rPr>
              <a:t>0</a:t>
            </a:r>
          </a:p>
          <a:p>
            <a:endParaRPr lang="en-US" altLang="zh-CN" sz="2400">
              <a:latin typeface="Adobe 仿宋 Std R" pitchFamily="18" charset="-122"/>
              <a:ea typeface="Adobe 仿宋 Std R" pitchFamily="18" charset="-122"/>
            </a:endParaRP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for score in individualScores {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    if score &gt; 50 {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        teamScore += 3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    } else {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        teamScore += 1</a:t>
            </a: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    }</a:t>
            </a:r>
          </a:p>
          <a:p>
            <a:r>
              <a:rPr lang="en-US" altLang="zh-CN" sz="2400" smtClean="0">
                <a:latin typeface="Adobe 仿宋 Std R" pitchFamily="18" charset="-122"/>
                <a:ea typeface="Adobe 仿宋 Std R" pitchFamily="18" charset="-122"/>
              </a:rPr>
              <a:t>}</a:t>
            </a:r>
          </a:p>
          <a:p>
            <a:endParaRPr lang="en-US" altLang="zh-CN" sz="2400">
              <a:latin typeface="Adobe 仿宋 Std R" pitchFamily="18" charset="-122"/>
              <a:ea typeface="Adobe 仿宋 Std R" pitchFamily="18" charset="-122"/>
            </a:endParaRPr>
          </a:p>
          <a:p>
            <a:r>
              <a:rPr lang="en-US" altLang="zh-CN" sz="2400">
                <a:latin typeface="Adobe 仿宋 Std R" pitchFamily="18" charset="-122"/>
                <a:ea typeface="Adobe 仿宋 Std R" pitchFamily="18" charset="-122"/>
              </a:rPr>
              <a:t>print(teamScore)</a:t>
            </a:r>
            <a:endParaRPr lang="zh-CN" altLang="en-US" sz="2400"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04764"/>
            <a:ext cx="7886700" cy="58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99" y="108068"/>
            <a:ext cx="6541780" cy="66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88" y="341210"/>
            <a:ext cx="9261987" cy="613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1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92" y="614275"/>
            <a:ext cx="4454669" cy="589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0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函数和闭包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9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func</a:t>
            </a:r>
            <a:r>
              <a:rPr lang="zh-CN" altLang="en-US"/>
              <a:t>来声明一个函数，使用名字和参数来调用函数。使用</a:t>
            </a:r>
            <a:r>
              <a:rPr lang="en-US" altLang="zh-CN"/>
              <a:t>-&gt;</a:t>
            </a:r>
            <a:r>
              <a:rPr lang="zh-CN" altLang="en-US"/>
              <a:t>来指定函数返回值的类型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58" y="3478718"/>
            <a:ext cx="7357542" cy="260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3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6" y="-83126"/>
            <a:ext cx="8046721" cy="708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3150" y="783458"/>
            <a:ext cx="2826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使用元组来让一个函数返回多个值。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35" y="1899294"/>
            <a:ext cx="6458036" cy="464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1913" y="629982"/>
            <a:ext cx="7498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函数可以带有可变个数的参数，这些参数在函数内表现为数组的形式：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1221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36" y="58189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函数嵌套使用</a:t>
            </a:r>
            <a:endParaRPr lang="zh-CN" altLang="en-US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02" y="1679171"/>
            <a:ext cx="5887899" cy="455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4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Swift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Swift </a:t>
            </a:r>
            <a:r>
              <a:rPr lang="zh-CN" altLang="en-US" dirty="0" smtClean="0"/>
              <a:t>是一种全新的编程语</a:t>
            </a:r>
            <a:r>
              <a:rPr lang="zh-CN" altLang="en-US" dirty="0"/>
              <a:t>言，用于编写 </a:t>
            </a:r>
            <a:r>
              <a:rPr lang="en-US" altLang="zh-CN" dirty="0" err="1"/>
              <a:t>iOS</a:t>
            </a:r>
            <a:r>
              <a:rPr lang="zh-CN" altLang="en-US" dirty="0"/>
              <a:t>，</a:t>
            </a:r>
            <a:r>
              <a:rPr lang="en-US" altLang="zh-CN" dirty="0"/>
              <a:t>OS X </a:t>
            </a:r>
            <a:r>
              <a:rPr lang="zh-CN" altLang="en-US" dirty="0"/>
              <a:t>和 </a:t>
            </a:r>
            <a:r>
              <a:rPr lang="en-US" altLang="zh-CN" dirty="0" err="1"/>
              <a:t>watchOS</a:t>
            </a:r>
            <a:r>
              <a:rPr lang="zh-CN" altLang="en-US" dirty="0"/>
              <a:t>应用程序。</a:t>
            </a:r>
            <a:r>
              <a:rPr lang="en-US" altLang="zh-CN" dirty="0"/>
              <a:t>Swift </a:t>
            </a:r>
            <a:r>
              <a:rPr lang="zh-CN" altLang="en-US" dirty="0"/>
              <a:t>结合了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Objective-C </a:t>
            </a:r>
            <a:r>
              <a:rPr lang="zh-CN" altLang="en-US" dirty="0"/>
              <a:t>的优点并且不受 </a:t>
            </a:r>
            <a:r>
              <a:rPr lang="en-US" altLang="zh-CN" dirty="0"/>
              <a:t>C </a:t>
            </a:r>
            <a:r>
              <a:rPr lang="zh-CN" altLang="en-US" dirty="0"/>
              <a:t>兼容性的限制。</a:t>
            </a:r>
            <a:r>
              <a:rPr lang="en-US" altLang="zh-CN" dirty="0"/>
              <a:t>Swift </a:t>
            </a:r>
            <a:r>
              <a:rPr lang="zh-CN" altLang="en-US" dirty="0"/>
              <a:t>采用安全的编程模式并添加了很多新特性，这将使编程更简单，更灵活，也更有趣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Swift 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Cocoa </a:t>
            </a:r>
            <a:r>
              <a:rPr lang="zh-CN" altLang="en-US" dirty="0"/>
              <a:t>和 </a:t>
            </a:r>
            <a:r>
              <a:rPr lang="en-US" altLang="zh-CN" dirty="0"/>
              <a:t>Cocoa Touch </a:t>
            </a:r>
            <a:r>
              <a:rPr lang="zh-CN" altLang="en-US" dirty="0"/>
              <a:t>框架，它的降临将重新定义软件开发。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20" y="2010120"/>
            <a:ext cx="6810133" cy="414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12421" y="843501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函数可以作为 返回</a:t>
            </a:r>
            <a:r>
              <a:rPr lang="zh-CN" altLang="en-US" sz="2800"/>
              <a:t>值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765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65" y="1108189"/>
            <a:ext cx="7398240" cy="538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6909" y="320281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函数也可以当做参数传入另一个函数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02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对象和类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         使用</a:t>
            </a:r>
            <a:r>
              <a:rPr lang="en-US" altLang="zh-CN"/>
              <a:t>class</a:t>
            </a:r>
            <a:r>
              <a:rPr lang="zh-CN" altLang="en-US"/>
              <a:t>和类名来创建一个类。类中属性的声明和常量、变量声明一样，唯一的区别就是它们的上下文是类。同样，方法和函数声明也一样。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71" y="1306527"/>
            <a:ext cx="7219452" cy="293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71" y="4238061"/>
            <a:ext cx="7253454" cy="18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552"/>
            <a:ext cx="8229600" cy="5000106"/>
          </a:xfrm>
        </p:spPr>
        <p:txBody>
          <a:bodyPr/>
          <a:lstStyle/>
          <a:p>
            <a:r>
              <a:rPr lang="en-US" altLang="zh-CN" smtClean="0"/>
              <a:t>init      </a:t>
            </a:r>
            <a:r>
              <a:rPr lang="zh-CN" altLang="en-US" smtClean="0"/>
              <a:t>构造函数</a:t>
            </a:r>
            <a:endParaRPr lang="en-US" altLang="zh-CN" smtClean="0"/>
          </a:p>
          <a:p>
            <a:r>
              <a:rPr lang="en-US" altLang="zh-CN"/>
              <a:t>d</a:t>
            </a:r>
            <a:r>
              <a:rPr lang="en-US" altLang="zh-CN" smtClean="0"/>
              <a:t>einit     </a:t>
            </a:r>
            <a:r>
              <a:rPr lang="zh-CN" altLang="en-US" smtClean="0"/>
              <a:t>析构函数</a:t>
            </a:r>
            <a:endParaRPr lang="en-US" altLang="zh-CN" smtClean="0"/>
          </a:p>
          <a:p>
            <a:r>
              <a:rPr lang="en-US" altLang="zh-CN" smtClean="0"/>
              <a:t>override     </a:t>
            </a:r>
            <a:r>
              <a:rPr lang="zh-CN" altLang="en-US" smtClean="0"/>
              <a:t>重写</a:t>
            </a:r>
            <a:r>
              <a:rPr lang="zh-CN" altLang="en-US"/>
              <a:t>父类的方法</a:t>
            </a:r>
            <a:endParaRPr lang="en-US" altLang="zh-CN" smtClean="0"/>
          </a:p>
          <a:p>
            <a:r>
              <a:rPr lang="en-US" altLang="zh-CN"/>
              <a:t>getter </a:t>
            </a:r>
            <a:r>
              <a:rPr lang="zh-CN" altLang="en-US"/>
              <a:t>和 </a:t>
            </a:r>
            <a:r>
              <a:rPr lang="en-US" altLang="zh-CN"/>
              <a:t>setter </a:t>
            </a:r>
            <a:endParaRPr lang="en-US" altLang="zh-CN" smtClean="0"/>
          </a:p>
          <a:p>
            <a:r>
              <a:rPr lang="en-US" altLang="zh-CN" smtClean="0"/>
              <a:t>willSet </a:t>
            </a:r>
            <a:r>
              <a:rPr lang="zh-CN" altLang="en-US" smtClean="0"/>
              <a:t>和 </a:t>
            </a:r>
            <a:r>
              <a:rPr lang="en-US" altLang="zh-CN" smtClean="0"/>
              <a:t>didSet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9" y="260725"/>
            <a:ext cx="8683099" cy="625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2" y="-83125"/>
            <a:ext cx="7474909" cy="71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34" y="2959332"/>
            <a:ext cx="7006071" cy="3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枚举和结构体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700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mtClean="0"/>
              <a:t>        使用</a:t>
            </a:r>
            <a:r>
              <a:rPr lang="en-US" altLang="zh-CN"/>
              <a:t>enum</a:t>
            </a:r>
            <a:r>
              <a:rPr lang="zh-CN" altLang="en-US"/>
              <a:t>来创建一个枚举。就像类和其他所有命名类型一样，枚举可以包含</a:t>
            </a:r>
            <a:r>
              <a:rPr lang="zh-CN" altLang="en-US"/>
              <a:t>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  使用</a:t>
            </a:r>
            <a:r>
              <a:rPr lang="en-US" altLang="zh-CN"/>
              <a:t>struct</a:t>
            </a:r>
            <a:r>
              <a:rPr lang="zh-CN" altLang="en-US"/>
              <a:t>来创建一个结构体。结构体和类有很多相同的地方，比如方法和构造器。它们之间最大的一个区别就是结构体是</a:t>
            </a:r>
            <a:r>
              <a:rPr lang="zh-CN" altLang="en-US">
                <a:solidFill>
                  <a:srgbClr val="FF0000"/>
                </a:solidFill>
              </a:rPr>
              <a:t>传值</a:t>
            </a:r>
            <a:r>
              <a:rPr lang="zh-CN" altLang="en-US"/>
              <a:t>，类是</a:t>
            </a:r>
            <a:r>
              <a:rPr lang="zh-CN" altLang="en-US">
                <a:solidFill>
                  <a:srgbClr val="FF0000"/>
                </a:solidFill>
              </a:rPr>
              <a:t>传引用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2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82" y="0"/>
            <a:ext cx="6556750" cy="692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75" y="914920"/>
            <a:ext cx="9334205" cy="400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协议和扩展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57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   使用</a:t>
            </a:r>
            <a:r>
              <a:rPr lang="en-US" altLang="zh-CN"/>
              <a:t>protocol</a:t>
            </a:r>
            <a:r>
              <a:rPr lang="zh-CN" altLang="en-US"/>
              <a:t>来声明一个协议。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3" y="2975956"/>
            <a:ext cx="8306047" cy="290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515" y="304343"/>
            <a:ext cx="811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类、枚举和结构体都可以实现协议。</a:t>
            </a:r>
            <a:endParaRPr lang="zh-CN" altLang="en-US" sz="28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1" y="827563"/>
            <a:ext cx="8350045" cy="44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8" y="2412942"/>
            <a:ext cx="8694533" cy="444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 smtClean="0"/>
              <a:t>创造者  克里斯</a:t>
            </a:r>
            <a:r>
              <a:rPr lang="en-US" altLang="zh-CN" dirty="0"/>
              <a:t>·</a:t>
            </a:r>
            <a:r>
              <a:rPr lang="zh-CN" altLang="en-US" dirty="0"/>
              <a:t>拉特纳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4568"/>
            <a:ext cx="8229600" cy="153159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语言开发工作是从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月开始，但直到</a:t>
            </a:r>
            <a:r>
              <a:rPr lang="en-US" altLang="zh-CN" dirty="0"/>
              <a:t>2013</a:t>
            </a:r>
            <a:r>
              <a:rPr lang="zh-CN" altLang="en-US" dirty="0"/>
              <a:t>年才获得了苹果开发者工具部门的重视。拉特纳表示，大多数早期架构的开发是由其个人独自完成的，但到了</a:t>
            </a:r>
            <a:r>
              <a:rPr lang="en-US" altLang="zh-CN" dirty="0"/>
              <a:t>2011</a:t>
            </a:r>
            <a:r>
              <a:rPr lang="zh-CN" altLang="en-US" dirty="0"/>
              <a:t>年末，一些非常优秀的工程师开始为该项目提供贡献，这才使得</a:t>
            </a:r>
            <a:r>
              <a:rPr lang="en-US" altLang="zh-CN" dirty="0"/>
              <a:t>Swift</a:t>
            </a:r>
            <a:r>
              <a:rPr lang="zh-CN" altLang="en-US" dirty="0"/>
              <a:t>获得了部门的重视。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71" y="1692987"/>
            <a:ext cx="3510998" cy="26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014" y="349132"/>
            <a:ext cx="7747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         使用</a:t>
            </a:r>
            <a:r>
              <a:rPr lang="en-US" altLang="zh-CN" sz="2800"/>
              <a:t>extension</a:t>
            </a:r>
            <a:r>
              <a:rPr lang="zh-CN" altLang="en-US" sz="2800"/>
              <a:t>来为现有的类型添加功能，比如新的方法和</a:t>
            </a:r>
            <a:r>
              <a:rPr lang="zh-CN" altLang="en-US" sz="2800"/>
              <a:t>参数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zh-CN" altLang="en-US" sz="2800" smtClean="0"/>
              <a:t>         你</a:t>
            </a:r>
            <a:r>
              <a:rPr lang="zh-CN" altLang="en-US" sz="2800"/>
              <a:t>可以使用扩展在别处修改定义，甚至是从外部库或者框架引入的一个类型，使得这个类型遵循某个协议。</a:t>
            </a:r>
            <a:endParaRPr lang="zh-CN" altLang="en-US" sz="2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31" y="2275776"/>
            <a:ext cx="6627062" cy="453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0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        Swift </a:t>
            </a:r>
            <a:r>
              <a:rPr lang="zh-CN" altLang="en-US" smtClean="0"/>
              <a:t>的另一个亮点是泛型，对于</a:t>
            </a:r>
            <a:r>
              <a:rPr lang="en-US" altLang="zh-CN" smtClean="0"/>
              <a:t>C++ </a:t>
            </a:r>
            <a:r>
              <a:rPr lang="zh-CN" altLang="en-US" smtClean="0"/>
              <a:t>程序员，你也可以把它看成模版。由于</a:t>
            </a:r>
            <a:r>
              <a:rPr lang="en-US" altLang="zh-CN" smtClean="0"/>
              <a:t>Swift</a:t>
            </a:r>
            <a:r>
              <a:rPr lang="zh-CN" altLang="en-US" smtClean="0"/>
              <a:t>是强类型的，因此声明方法时，必须指定参数的类型。但某些时候，你可能会定义一堆同名方法，它们仅仅是在参数类型上有所区别。这个时候你需要泛型来解决。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507" y="1043503"/>
            <a:ext cx="10197072" cy="44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3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7076" y="630601"/>
            <a:ext cx="8154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你也可以创建泛型函数、方法、类、枚举和结构体。</a:t>
            </a:r>
            <a:endParaRPr lang="zh-CN" altLang="en-US" sz="28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" y="1806893"/>
            <a:ext cx="7656022" cy="311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763" y="315884"/>
            <a:ext cx="8063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在类型名后面使用</a:t>
            </a:r>
            <a:r>
              <a:rPr lang="en-US" altLang="zh-CN" sz="2800"/>
              <a:t>where</a:t>
            </a:r>
            <a:r>
              <a:rPr lang="zh-CN" altLang="en-US" sz="2800"/>
              <a:t>来指定对类型的需求，比如，限定类型实现某一个协议，限定两个类型是相同的，或者限定某个类必须有一个特定的父类</a:t>
            </a:r>
            <a:endParaRPr lang="zh-CN" altLang="en-US" sz="28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67" y="1700879"/>
            <a:ext cx="12954669" cy="615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8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学习参考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官网：</a:t>
            </a:r>
            <a:r>
              <a:rPr kumimoji="1" lang="en-US" altLang="zh-CN" sz="2400" dirty="0">
                <a:hlinkClick r:id="rId2"/>
              </a:rPr>
              <a:t>https://developer.apple.com/swift</a:t>
            </a:r>
            <a:r>
              <a:rPr kumimoji="1" lang="en-US" altLang="zh-CN" sz="2400" dirty="0" smtClean="0">
                <a:hlinkClick r:id="rId2"/>
              </a:rPr>
              <a:t>/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3"/>
              </a:rPr>
              <a:t>《</a:t>
            </a:r>
            <a:r>
              <a:rPr lang="en-US" altLang="zh-CN" sz="2400" dirty="0">
                <a:hlinkClick r:id="rId3"/>
              </a:rPr>
              <a:t>The Swift Programming Language </a:t>
            </a:r>
            <a:r>
              <a:rPr lang="zh-CN" altLang="en-US" sz="2400" dirty="0">
                <a:hlinkClick r:id="rId3"/>
              </a:rPr>
              <a:t>中文版</a:t>
            </a:r>
            <a:r>
              <a:rPr kumimoji="1" lang="en-US" altLang="zh-CN" sz="2400" dirty="0" smtClean="0">
                <a:hlinkClick r:id="rId3"/>
              </a:rPr>
              <a:t>》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err="1" smtClean="0">
                <a:hlinkClick r:id="rId4"/>
              </a:rPr>
              <a:t>Cocos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China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Swift</a:t>
            </a:r>
            <a:r>
              <a:rPr kumimoji="1" lang="zh-CN" altLang="en-US" sz="2400" dirty="0" smtClean="0">
                <a:hlinkClick r:id="rId4"/>
              </a:rPr>
              <a:t> 专栏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5"/>
              </a:rPr>
              <a:t>Swift</a:t>
            </a:r>
            <a:r>
              <a:rPr kumimoji="1" lang="zh-CN" altLang="en-US" sz="2400" dirty="0" smtClean="0">
                <a:hlinkClick r:id="rId5"/>
              </a:rPr>
              <a:t>课堂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6"/>
              </a:rPr>
              <a:t>Swift</a:t>
            </a:r>
            <a:r>
              <a:rPr kumimoji="1" lang="zh-CN" altLang="en-US" sz="2400" dirty="0" smtClean="0">
                <a:hlinkClick r:id="rId6"/>
              </a:rPr>
              <a:t>中文网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400" dirty="0" smtClean="0">
                <a:hlinkClick r:id="rId7"/>
              </a:rPr>
              <a:t>极客学院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88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一路走来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05658"/>
            <a:ext cx="3763467" cy="4703323"/>
          </a:xfrm>
        </p:spPr>
        <p:txBody>
          <a:bodyPr>
            <a:noAutofit/>
          </a:bodyPr>
          <a:lstStyle/>
          <a:p>
            <a:pPr>
              <a:lnSpc>
                <a:spcPts val="1840"/>
              </a:lnSpc>
            </a:pPr>
            <a:r>
              <a:rPr lang="en-US" altLang="zh-TW" sz="1200" dirty="0"/>
              <a:t>XCode6.4 Beta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-04-13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XCode6.3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CN" sz="1200" dirty="0"/>
              <a:t>2015-4-8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XCode6.2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       </a:t>
            </a:r>
            <a:r>
              <a:rPr lang="en-US" altLang="zh-CN" sz="1200" dirty="0"/>
              <a:t>2015-02-09</a:t>
            </a:r>
            <a:r>
              <a:rPr lang="zh-TW" altLang="en-US" sz="1200" dirty="0" smtClean="0"/>
              <a:t> 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Beta3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2014-12-19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Beta2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2014-12-10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Beta1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2014-11-28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XCode6.1.1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  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-12-2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</a:t>
            </a:r>
            <a:r>
              <a:rPr lang="en-US" altLang="zh-TW" sz="1200" dirty="0" smtClean="0"/>
              <a:t> </a:t>
            </a:r>
            <a:r>
              <a:rPr lang="zh-CN" altLang="en-US" sz="1200" dirty="0" smtClean="0"/>
              <a:t>            </a:t>
            </a:r>
            <a:r>
              <a:rPr lang="en-US" altLang="zh-TW" sz="1200" dirty="0" smtClean="0"/>
              <a:t>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-10-16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Beta2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2014-09-15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Beta1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2014-09-09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Beta7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-09-03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Beta6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-08-18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Beta5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-08-04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Beta4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</a:t>
            </a:r>
            <a:r>
              <a:rPr lang="en-US" altLang="zh-CN" sz="1200" dirty="0" smtClean="0"/>
              <a:t>21</a:t>
            </a:r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</a:t>
            </a:r>
            <a:r>
              <a:rPr lang="en-US" altLang="zh-TW" sz="1200" dirty="0"/>
              <a:t>Beta3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-07-7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</a:t>
            </a:r>
            <a:r>
              <a:rPr lang="en-US" altLang="zh-TW" sz="1200" dirty="0"/>
              <a:t>Beta2 </a:t>
            </a:r>
            <a:r>
              <a:rPr lang="zh-CN" altLang="zh-TW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</a:t>
            </a:r>
            <a:r>
              <a:rPr lang="en-US" altLang="zh-CN" sz="1200" dirty="0" smtClean="0"/>
              <a:t>7</a:t>
            </a:r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Beta1</a:t>
            </a:r>
            <a:r>
              <a:rPr lang="zh-CN" altLang="en-US" sz="1200" dirty="0" smtClean="0"/>
              <a:t>   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-06-3</a:t>
            </a:r>
            <a:endParaRPr kumimoji="1" lang="zh-CN" altLang="en-US" sz="12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34174" y="3259155"/>
            <a:ext cx="3763467" cy="1905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XCode7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Beta6</a:t>
            </a:r>
            <a:r>
              <a:rPr lang="zh-CN" altLang="en-US" sz="1200" dirty="0" smtClean="0"/>
              <a:t>    </a:t>
            </a:r>
            <a:r>
              <a:rPr lang="zh-TW" altLang="en-US" sz="1200" dirty="0" smtClean="0"/>
              <a:t>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-08-24</a:t>
            </a:r>
            <a:endParaRPr lang="en-US" altLang="zh-TW" sz="1200" dirty="0" smtClean="0"/>
          </a:p>
          <a:p>
            <a:r>
              <a:rPr lang="en-US" altLang="zh-TW" sz="1200" dirty="0" smtClean="0"/>
              <a:t>XCode</a:t>
            </a:r>
            <a:r>
              <a:rPr lang="en-US" altLang="zh-CN" sz="1200" dirty="0"/>
              <a:t>7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Beta5</a:t>
            </a:r>
            <a:r>
              <a:rPr lang="en-US" altLang="zh-TW" sz="1200" dirty="0" smtClean="0"/>
              <a:t>   </a:t>
            </a:r>
            <a:r>
              <a:rPr lang="zh-CN" altLang="en-US" sz="1200" dirty="0" smtClean="0"/>
              <a:t>   </a:t>
            </a:r>
            <a:r>
              <a:rPr lang="en-US" altLang="zh-CN" sz="1200" dirty="0"/>
              <a:t>2015-08-06</a:t>
            </a:r>
            <a:endParaRPr lang="zh-TW" altLang="en-US" sz="1200" dirty="0" smtClean="0"/>
          </a:p>
          <a:p>
            <a:r>
              <a:rPr lang="en-US" altLang="zh-TW" sz="1200" dirty="0" smtClean="0"/>
              <a:t>XCode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Beta4</a:t>
            </a:r>
            <a:r>
              <a:rPr lang="zh-TW" altLang="en-US" sz="1200" dirty="0" smtClean="0"/>
              <a:t>      </a:t>
            </a:r>
            <a:r>
              <a:rPr lang="en-US" altLang="zh-CN" sz="1200" dirty="0" smtClean="0"/>
              <a:t>2015-07-21</a:t>
            </a:r>
          </a:p>
          <a:p>
            <a:r>
              <a:rPr lang="en-US" altLang="zh-TW" sz="1200" dirty="0" smtClean="0"/>
              <a:t>XCode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Beta1</a:t>
            </a:r>
            <a:r>
              <a:rPr lang="zh-TW" altLang="en-US" sz="1200" dirty="0" smtClean="0"/>
              <a:t>     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-06-08</a:t>
            </a:r>
            <a:endParaRPr lang="zh-TW" altLang="en-US" sz="12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322522" y="3058835"/>
            <a:ext cx="102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5894" y="1314631"/>
            <a:ext cx="11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008" y="1228726"/>
            <a:ext cx="3586049" cy="54006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800" dirty="0"/>
              <a:t>基础部分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基本运算符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字符串和字符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集合类型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控制流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函数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闭包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枚举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类和结构体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属性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方法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下标脚本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继承</a:t>
            </a:r>
            <a:endParaRPr kumimoji="1" lang="en-US" altLang="zh-CN" sz="1800" dirty="0" smtClean="0"/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基础部分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基本运算</a:t>
            </a:r>
            <a:r>
              <a:rPr kumimoji="1" lang="zh-CN" altLang="en-US" sz="1800" dirty="0" smtClean="0"/>
              <a:t>符</a:t>
            </a:r>
            <a:endParaRPr kumimoji="1"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57325"/>
            <a:ext cx="40386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字</a:t>
            </a:r>
            <a:r>
              <a:rPr kumimoji="1" lang="zh-CN" altLang="en-US" sz="1800" dirty="0"/>
              <a:t>符串和字符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集合类型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 smtClean="0"/>
              <a:t>控制流</a:t>
            </a:r>
            <a:r>
              <a:rPr kumimoji="1" lang="zh-CN" altLang="en-US" sz="1800" dirty="0"/>
              <a:t>构造过程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析构过程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自动引用计数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可选链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错误处理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类型转换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嵌套类型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扩展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协议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泛型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权限控制</a:t>
            </a:r>
          </a:p>
          <a:p>
            <a:pPr>
              <a:lnSpc>
                <a:spcPct val="100000"/>
              </a:lnSpc>
            </a:pPr>
            <a:r>
              <a:rPr kumimoji="1" lang="zh-CN" altLang="en-US" sz="1800" dirty="0"/>
              <a:t>高级操作符</a:t>
            </a:r>
          </a:p>
        </p:txBody>
      </p:sp>
    </p:spTree>
    <p:extLst>
      <p:ext uri="{BB962C8B-B14F-4D97-AF65-F5344CB8AC3E}">
        <p14:creationId xmlns:p14="http://schemas.microsoft.com/office/powerpoint/2010/main" val="23138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>
                <a:hlinkClick r:id="rId2" action="ppaction://hlinksldjump"/>
              </a:rPr>
              <a:t>Hello,world !</a:t>
            </a:r>
            <a:endParaRPr lang="en-US" altLang="zh-CN" smtClean="0"/>
          </a:p>
          <a:p>
            <a:r>
              <a:rPr lang="zh-CN" altLang="en-US" smtClean="0">
                <a:hlinkClick r:id="rId3" action="ppaction://hlinksldjump"/>
              </a:rPr>
              <a:t>简单</a:t>
            </a:r>
            <a:r>
              <a:rPr lang="zh-CN" altLang="en-US">
                <a:hlinkClick r:id="rId3" action="ppaction://hlinksldjump"/>
              </a:rPr>
              <a:t>值（</a:t>
            </a:r>
            <a:r>
              <a:rPr lang="en-US" altLang="zh-CN">
                <a:hlinkClick r:id="rId3" action="ppaction://hlinksldjump"/>
              </a:rPr>
              <a:t>Simple Values</a:t>
            </a:r>
            <a:r>
              <a:rPr lang="zh-CN" altLang="en-US">
                <a:hlinkClick r:id="rId3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4" action="ppaction://hlinksldjump"/>
              </a:rPr>
              <a:t>控制流（</a:t>
            </a:r>
            <a:r>
              <a:rPr lang="en-US" altLang="zh-CN">
                <a:hlinkClick r:id="rId4" action="ppaction://hlinksldjump"/>
              </a:rPr>
              <a:t>Control Flow</a:t>
            </a:r>
            <a:r>
              <a:rPr lang="zh-CN" altLang="en-US">
                <a:hlinkClick r:id="rId4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5" action="ppaction://hlinksldjump"/>
              </a:rPr>
              <a:t>函数和闭包（</a:t>
            </a:r>
            <a:r>
              <a:rPr lang="en-US" altLang="zh-CN">
                <a:hlinkClick r:id="rId5" action="ppaction://hlinksldjump"/>
              </a:rPr>
              <a:t>Functions and Closures</a:t>
            </a:r>
            <a:r>
              <a:rPr lang="zh-CN" altLang="en-US">
                <a:hlinkClick r:id="rId5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6" action="ppaction://hlinksldjump"/>
              </a:rPr>
              <a:t>对象和类（</a:t>
            </a:r>
            <a:r>
              <a:rPr lang="en-US" altLang="zh-CN">
                <a:hlinkClick r:id="rId6" action="ppaction://hlinksldjump"/>
              </a:rPr>
              <a:t>Objects and Classes</a:t>
            </a:r>
            <a:r>
              <a:rPr lang="zh-CN" altLang="en-US">
                <a:hlinkClick r:id="rId6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7" action="ppaction://hlinksldjump"/>
              </a:rPr>
              <a:t>枚举和结构体（</a:t>
            </a:r>
            <a:r>
              <a:rPr lang="en-US" altLang="zh-CN">
                <a:hlinkClick r:id="rId7" action="ppaction://hlinksldjump"/>
              </a:rPr>
              <a:t>Enumerations and Structures</a:t>
            </a:r>
            <a:r>
              <a:rPr lang="zh-CN" altLang="en-US">
                <a:hlinkClick r:id="rId7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8" action="ppaction://hlinksldjump"/>
              </a:rPr>
              <a:t>协议和扩展（</a:t>
            </a:r>
            <a:r>
              <a:rPr lang="en-US" altLang="zh-CN">
                <a:hlinkClick r:id="rId8" action="ppaction://hlinksldjump"/>
              </a:rPr>
              <a:t>Protocols and Extensions</a:t>
            </a:r>
            <a:r>
              <a:rPr lang="zh-CN" altLang="en-US">
                <a:hlinkClick r:id="rId8" action="ppaction://hlinksldjump"/>
              </a:rPr>
              <a:t>）</a:t>
            </a:r>
            <a:endParaRPr lang="zh-CN" altLang="en-US"/>
          </a:p>
          <a:p>
            <a:r>
              <a:rPr lang="zh-CN" altLang="en-US">
                <a:hlinkClick r:id="rId9" action="ppaction://hlinksldjump"/>
              </a:rPr>
              <a:t>泛型（</a:t>
            </a:r>
            <a:r>
              <a:rPr lang="en-US" altLang="zh-CN">
                <a:hlinkClick r:id="rId9" action="ppaction://hlinksldjump"/>
              </a:rPr>
              <a:t>Generics</a:t>
            </a:r>
            <a:r>
              <a:rPr lang="zh-CN" altLang="en-US" smtClean="0">
                <a:hlinkClick r:id="rId9" action="ppaction://hlinksldjump"/>
              </a:rPr>
              <a:t>）</a:t>
            </a:r>
            <a:endParaRPr lang="en-US" altLang="zh-CN" smtClean="0"/>
          </a:p>
          <a:p>
            <a:r>
              <a:rPr lang="zh-CN" altLang="en-US" smtClean="0">
                <a:hlinkClick r:id="rId10" action="ppaction://hlinksldjump"/>
              </a:rPr>
              <a:t>学习参考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</a:t>
            </a:r>
            <a:r>
              <a:rPr lang="en-US" altLang="zh-CN" b="1" dirty="0" smtClean="0"/>
              <a:t>print</a:t>
            </a:r>
            <a:r>
              <a:rPr lang="en-US" altLang="zh-CN" dirty="0" smtClean="0"/>
              <a:t>(“Hello</a:t>
            </a:r>
            <a:r>
              <a:rPr lang="en-US" altLang="zh-CN" dirty="0"/>
              <a:t>,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073852"/>
            <a:ext cx="3829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语言版本</a:t>
            </a:r>
            <a:endParaRPr lang="en-US" altLang="zh-CN" smtClean="0"/>
          </a:p>
          <a:p>
            <a:r>
              <a:rPr lang="en-US" altLang="zh-CN" smtClean="0"/>
              <a:t>#</a:t>
            </a:r>
            <a:r>
              <a:rPr lang="en-US" altLang="zh-CN"/>
              <a:t>include&lt;stdio.h&gt;</a:t>
            </a:r>
            <a:br>
              <a:rPr lang="en-US" altLang="zh-CN"/>
            </a:br>
            <a:r>
              <a:rPr lang="en-US" altLang="zh-CN"/>
              <a:t>int main(void)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 smtClean="0"/>
              <a:t>     printf</a:t>
            </a:r>
            <a:r>
              <a:rPr lang="en-US" altLang="zh-CN"/>
              <a:t>("hello world\n");</a:t>
            </a:r>
            <a:br>
              <a:rPr lang="en-US" altLang="zh-CN"/>
            </a:br>
            <a:r>
              <a:rPr lang="en-US" altLang="zh-CN" smtClean="0"/>
              <a:t>     return </a:t>
            </a:r>
            <a:r>
              <a:rPr lang="en-US" altLang="zh-CN"/>
              <a:t>0</a:t>
            </a:r>
            <a:r>
              <a:rPr lang="en-US" altLang="zh-CN" smtClean="0"/>
              <a:t>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3988265"/>
            <a:ext cx="371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C++</a:t>
            </a:r>
            <a:r>
              <a:rPr lang="zh-CN" altLang="en-US" smtClean="0"/>
              <a:t>版本</a:t>
            </a:r>
            <a:endParaRPr lang="en-US" altLang="zh-CN" smtClean="0"/>
          </a:p>
          <a:p>
            <a:r>
              <a:rPr lang="en-US" altLang="zh-CN" smtClean="0"/>
              <a:t>#</a:t>
            </a:r>
            <a:r>
              <a:rPr lang="en-US" altLang="zh-CN"/>
              <a:t>include &lt;iostream&gt;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r>
              <a:rPr lang="en-US" altLang="zh-CN"/>
              <a:t>int main( void )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     cout &lt;&lt; "Hello World!" &lt;&lt; endl;</a:t>
            </a:r>
            <a:br>
              <a:rPr lang="en-US" altLang="zh-CN"/>
            </a:br>
            <a:r>
              <a:rPr lang="en-US" altLang="zh-CN"/>
              <a:t>     return 0;</a:t>
            </a:r>
            <a:br>
              <a:rPr lang="en-US" altLang="zh-CN"/>
            </a:b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0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let</a:t>
            </a:r>
            <a:r>
              <a:rPr lang="zh-CN" altLang="en-US" dirty="0"/>
              <a:t>来声明常量，使用</a:t>
            </a:r>
            <a:r>
              <a:rPr lang="en-US" altLang="zh-CN" dirty="0" err="1"/>
              <a:t>var</a:t>
            </a:r>
            <a:r>
              <a:rPr lang="zh-CN" altLang="en-US" dirty="0"/>
              <a:t>来声明变量</a:t>
            </a:r>
            <a:r>
              <a:rPr lang="zh-CN" altLang="en-US" dirty="0" smtClean="0"/>
              <a:t>。</a:t>
            </a:r>
            <a:r>
              <a:rPr lang="zh-CN" altLang="en-US" dirty="0"/>
              <a:t>编译器会自动推断类型。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myVariable</a:t>
            </a:r>
            <a:r>
              <a:rPr lang="en-US" altLang="zh-CN" dirty="0" smtClean="0"/>
              <a:t> </a:t>
            </a:r>
            <a:r>
              <a:rPr lang="en-US" altLang="zh-CN" dirty="0"/>
              <a:t>= 42</a:t>
            </a:r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myVariable</a:t>
            </a:r>
            <a:r>
              <a:rPr lang="en-US" altLang="zh-CN" dirty="0" smtClean="0"/>
              <a:t> </a:t>
            </a:r>
            <a:r>
              <a:rPr lang="en-US" altLang="zh-CN" dirty="0"/>
              <a:t>= 50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myConstant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42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explicitDouble</a:t>
            </a:r>
            <a:r>
              <a:rPr lang="en-US" altLang="zh-CN" dirty="0"/>
              <a:t>: Double = </a:t>
            </a:r>
            <a:r>
              <a:rPr lang="en-US" altLang="zh-CN" dirty="0" smtClean="0"/>
              <a:t>70</a:t>
            </a:r>
            <a:r>
              <a:rPr lang="zh-CN" altLang="en-US" dirty="0" smtClean="0"/>
              <a:t>.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let </a:t>
            </a:r>
            <a:r>
              <a:rPr lang="en-US" altLang="zh-CN" dirty="0" smtClean="0"/>
              <a:t>   label </a:t>
            </a:r>
            <a:r>
              <a:rPr lang="en-US" altLang="zh-CN" dirty="0"/>
              <a:t>= "The width is"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width </a:t>
            </a:r>
            <a:r>
              <a:rPr lang="en-US" altLang="zh-CN" dirty="0"/>
              <a:t>= 94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widthLabel</a:t>
            </a:r>
            <a:r>
              <a:rPr lang="en-US" altLang="zh-CN" dirty="0" smtClean="0"/>
              <a:t> </a:t>
            </a:r>
            <a:r>
              <a:rPr lang="en-US" altLang="zh-CN" dirty="0"/>
              <a:t>= label + String(width)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5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649"/>
            <a:ext cx="8229600" cy="5836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使用方括号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r>
              <a:rPr lang="zh-CN" altLang="en-US" dirty="0" smtClean="0"/>
              <a:t>来创建数组和字典，并使用下标或者键（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）来访问元素。</a:t>
            </a:r>
          </a:p>
          <a:p>
            <a:pPr marL="0" indent="0">
              <a:buNone/>
            </a:pPr>
            <a:r>
              <a:rPr lang="en-US" altLang="zh-CN" b="1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shoppingList</a:t>
            </a:r>
            <a:r>
              <a:rPr lang="en-US" altLang="zh-CN" dirty="0" smtClean="0"/>
              <a:t> = ["catfish", "water", "tulips", "blue paint"]</a:t>
            </a:r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shoppingList</a:t>
            </a:r>
            <a:r>
              <a:rPr lang="en-US" altLang="zh-CN" dirty="0"/>
              <a:t>[1] = "bottle of water"</a:t>
            </a:r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occupations = [</a:t>
            </a:r>
          </a:p>
          <a:p>
            <a:pPr marL="0" indent="0">
              <a:buNone/>
            </a:pPr>
            <a:r>
              <a:rPr lang="en-US" altLang="zh-CN" dirty="0" smtClean="0"/>
              <a:t>    "Malcolm": "Captain",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Kaylee</a:t>
            </a:r>
            <a:r>
              <a:rPr lang="en-US" altLang="zh-CN" dirty="0"/>
              <a:t>": "Mechanic",</a:t>
            </a:r>
          </a:p>
          <a:p>
            <a:pPr marL="0" indent="0">
              <a:buNone/>
            </a:pP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occupations["Jayne"] = "Public </a:t>
            </a:r>
            <a:r>
              <a:rPr lang="en-US" altLang="zh-CN" dirty="0" smtClean="0"/>
              <a:t>Relations”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要创建一个空数组或者字典，使用初始化语法。</a:t>
            </a:r>
          </a:p>
          <a:p>
            <a:pPr marL="0" indent="0">
              <a:buNone/>
            </a:pPr>
            <a:r>
              <a:rPr lang="en-US" altLang="zh-CN" dirty="0"/>
              <a:t>let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emptyArray</a:t>
            </a:r>
            <a:r>
              <a:rPr lang="en-US" altLang="zh-CN" dirty="0" smtClean="0"/>
              <a:t> = [String]()</a:t>
            </a:r>
          </a:p>
          <a:p>
            <a:pPr marL="0" indent="0">
              <a:buNone/>
            </a:pPr>
            <a:r>
              <a:rPr lang="en-US" altLang="zh-CN" dirty="0" smtClean="0"/>
              <a:t>let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emptyDictionary</a:t>
            </a:r>
            <a:r>
              <a:rPr lang="en-US" altLang="zh-CN" dirty="0" smtClean="0"/>
              <a:t> = [String: Float]()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71067" y="2157206"/>
            <a:ext cx="211033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err="1"/>
              <a:t>shoppingList</a:t>
            </a:r>
            <a:r>
              <a:rPr kumimoji="1" lang="en-US" altLang="zh-CN" dirty="0"/>
              <a:t> = []</a:t>
            </a:r>
          </a:p>
          <a:p>
            <a:r>
              <a:rPr kumimoji="1" lang="en-US" altLang="zh-CN" dirty="0"/>
              <a:t>occupations = [:]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281</TotalTime>
  <Words>1382</Words>
  <Application>Microsoft Office PowerPoint</Application>
  <PresentationFormat>全屏显示(4:3)</PresentationFormat>
  <Paragraphs>177</Paragraphs>
  <Slides>35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黎明</vt:lpstr>
      <vt:lpstr>PowerPoint 演示文稿</vt:lpstr>
      <vt:lpstr>关于Swift</vt:lpstr>
      <vt:lpstr>Swift创造者  克里斯·拉特纳</vt:lpstr>
      <vt:lpstr>Swift一路走来</vt:lpstr>
      <vt:lpstr>Swift语法</vt:lpstr>
      <vt:lpstr>目录</vt:lpstr>
      <vt:lpstr>Hello, world！</vt:lpstr>
      <vt:lpstr>简单值</vt:lpstr>
      <vt:lpstr>PowerPoint 演示文稿</vt:lpstr>
      <vt:lpstr>控制流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函数和闭包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对象和类</vt:lpstr>
      <vt:lpstr>PowerPoint 演示文稿</vt:lpstr>
      <vt:lpstr>PowerPoint 演示文稿</vt:lpstr>
      <vt:lpstr>枚举和结构体</vt:lpstr>
      <vt:lpstr>PowerPoint 演示文稿</vt:lpstr>
      <vt:lpstr>PowerPoint 演示文稿</vt:lpstr>
      <vt:lpstr>协议和扩展</vt:lpstr>
      <vt:lpstr>PowerPoint 演示文稿</vt:lpstr>
      <vt:lpstr>PowerPoint 演示文稿</vt:lpstr>
      <vt:lpstr>泛型</vt:lpstr>
      <vt:lpstr>PowerPoint 演示文稿</vt:lpstr>
      <vt:lpstr>PowerPoint 演示文稿</vt:lpstr>
      <vt:lpstr>PowerPoint 演示文稿</vt:lpstr>
      <vt:lpstr>学习参考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玄奥 王</dc:creator>
  <cp:lastModifiedBy>user</cp:lastModifiedBy>
  <cp:revision>45</cp:revision>
  <dcterms:created xsi:type="dcterms:W3CDTF">2015-09-01T09:17:02Z</dcterms:created>
  <dcterms:modified xsi:type="dcterms:W3CDTF">2015-09-05T14:33:02Z</dcterms:modified>
</cp:coreProperties>
</file>