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1" r:id="rId6"/>
    <p:sldId id="265" r:id="rId7"/>
    <p:sldId id="264" r:id="rId8"/>
    <p:sldId id="266" r:id="rId9"/>
    <p:sldId id="267" r:id="rId10"/>
    <p:sldId id="268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64e43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64e43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6f64e43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27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64e43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64e43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6f64e43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32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64e43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64e43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6f64e43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919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64e43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64e43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6f64e43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586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64e43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64e43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6f64e43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75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64e43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64e43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6f64e43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715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64e43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64e43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6f64e43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190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-68918" y="-88601"/>
            <a:ext cx="9323680" cy="3997992"/>
          </a:xfrm>
          <a:prstGeom prst="rect">
            <a:avLst/>
          </a:prstGeom>
          <a:solidFill>
            <a:srgbClr val="1C6E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411811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-68918" y="-88601"/>
            <a:ext cx="9323680" cy="3551299"/>
          </a:xfrm>
          <a:prstGeom prst="rect">
            <a:avLst/>
          </a:prstGeom>
          <a:solidFill>
            <a:srgbClr val="17375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Variational Graph </a:t>
            </a:r>
            <a:r>
              <a:rPr lang="en-US" dirty="0" err="1"/>
              <a:t>AutoEncoders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674293"/>
            <a:ext cx="6400800" cy="61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None/>
            </a:pP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371600" y="4356979"/>
            <a:ext cx="6400800" cy="147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17375E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rgbClr val="1737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0" y="5936533"/>
            <a:ext cx="9144000" cy="61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775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0C90-535B-4D51-B865-12186353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72E3-A460-49F9-8A52-521BE702F0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01443-884B-44FE-A87D-6FB26806A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73" y="2042501"/>
            <a:ext cx="2901548" cy="27638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3600D6-4D05-4F1C-8F41-61EADB2C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67" y="1993443"/>
            <a:ext cx="2837302" cy="2775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100B0-231F-49C4-AAEE-7B9329D5DAE8}"/>
              </a:ext>
            </a:extLst>
          </p:cNvPr>
          <p:cNvSpPr txBox="1"/>
          <p:nvPr/>
        </p:nvSpPr>
        <p:spPr>
          <a:xfrm>
            <a:off x="1357912" y="534255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B2C5A-59F2-4A9B-975F-FF7743140BEB}"/>
              </a:ext>
            </a:extLst>
          </p:cNvPr>
          <p:cNvSpPr txBox="1"/>
          <p:nvPr/>
        </p:nvSpPr>
        <p:spPr>
          <a:xfrm>
            <a:off x="6351993" y="5298746"/>
            <a:ext cx="261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with filter value=0.5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D39F3-3F96-48A5-9EA2-6DCEC407ED4C}"/>
              </a:ext>
            </a:extLst>
          </p:cNvPr>
          <p:cNvSpPr txBox="1"/>
          <p:nvPr/>
        </p:nvSpPr>
        <p:spPr>
          <a:xfrm>
            <a:off x="3438141" y="5316661"/>
            <a:ext cx="261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with filter value=0.3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B4920-CFC9-4CD0-80DA-E10FAFD4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0" y="1993443"/>
            <a:ext cx="3002735" cy="29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4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altLang="zh-CN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the Encoder and Decoder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C2EE2-9BFC-401A-8FF5-9BF118E4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36" y="1653315"/>
            <a:ext cx="5910306" cy="1471623"/>
          </a:xfrm>
          <a:prstGeom prst="rect">
            <a:avLst/>
          </a:prstGeom>
        </p:spPr>
      </p:pic>
      <p:sp>
        <p:nvSpPr>
          <p:cNvPr id="9" name="Google Shape;99;p14">
            <a:extLst>
              <a:ext uri="{FF2B5EF4-FFF2-40B4-BE49-F238E27FC236}">
                <a16:creationId xmlns:a16="http://schemas.microsoft.com/office/drawing/2014/main" id="{F0617FFB-D5C8-48A3-9971-0D916C4D5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3309257"/>
            <a:ext cx="8229600" cy="281704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layer GCN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D4685-E736-4F84-A2A5-48303044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227" y="4058329"/>
            <a:ext cx="3900516" cy="352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F9B64-1509-401B-A559-B68190629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78" y="5816621"/>
            <a:ext cx="6300834" cy="266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391A42-726F-4D42-AFB7-66AE0FF0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78" y="4680260"/>
            <a:ext cx="8664722" cy="3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3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altLang="zh-CN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the Encoder and Decoder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C2EE2-9BFC-401A-8FF5-9BF118E4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36" y="1653315"/>
            <a:ext cx="5910306" cy="1471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99;p14">
                <a:extLst>
                  <a:ext uri="{FF2B5EF4-FFF2-40B4-BE49-F238E27FC236}">
                    <a16:creationId xmlns:a16="http://schemas.microsoft.com/office/drawing/2014/main" id="{F0617FFB-D5C8-48A3-9971-0D916C4D55F7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3309257"/>
                <a:ext cx="8229600" cy="2817043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Inference model:</a:t>
                </a:r>
              </a:p>
              <a:p>
                <a:pPr marL="0" lvl="0" indent="0">
                  <a:buNone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matrices, in which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latent space dimension. </a:t>
                </a:r>
              </a:p>
              <a:p>
                <a:pPr marL="0" lvl="0" indent="0">
                  <a:buNone/>
                </a:pP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99;p14">
                <a:extLst>
                  <a:ext uri="{FF2B5EF4-FFF2-40B4-BE49-F238E27FC236}">
                    <a16:creationId xmlns:a16="http://schemas.microsoft.com/office/drawing/2014/main" id="{F0617FFB-D5C8-48A3-9971-0D916C4D55F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3309257"/>
                <a:ext cx="8229600" cy="2817043"/>
              </a:xfrm>
              <a:prstGeom prst="rect">
                <a:avLst/>
              </a:prstGeom>
              <a:blipFill>
                <a:blip r:embed="rId4"/>
                <a:stretch>
                  <a:fillRect l="-815"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7DE58F-1AA4-4738-84AD-75FA91F4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27" y="3916474"/>
            <a:ext cx="7724831" cy="614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5624DD-8FC6-474F-991A-12A8D5BFC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515" y="4583866"/>
            <a:ext cx="3669527" cy="14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altLang="zh-CN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the Encoder and Decoder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C2EE2-9BFC-401A-8FF5-9BF118E4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36" y="1653315"/>
            <a:ext cx="5910306" cy="1471623"/>
          </a:xfrm>
          <a:prstGeom prst="rect">
            <a:avLst/>
          </a:prstGeom>
        </p:spPr>
      </p:pic>
      <p:sp>
        <p:nvSpPr>
          <p:cNvPr id="9" name="Google Shape;99;p14">
            <a:extLst>
              <a:ext uri="{FF2B5EF4-FFF2-40B4-BE49-F238E27FC236}">
                <a16:creationId xmlns:a16="http://schemas.microsoft.com/office/drawing/2014/main" id="{F0617FFB-D5C8-48A3-9971-0D916C4D5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3309257"/>
            <a:ext cx="8229600" cy="281704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model:</a:t>
            </a:r>
          </a:p>
          <a:p>
            <a:pPr marL="0" lv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</a:t>
            </a:r>
          </a:p>
          <a:p>
            <a:pPr marL="0" lv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57B1D-7F4F-4D62-94EE-C81B1D071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6" y="3784482"/>
            <a:ext cx="8658288" cy="1128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3F0F1-9262-4C90-88F2-240BDD926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15" y="4913203"/>
            <a:ext cx="7681969" cy="852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233E47-5B26-4367-98ED-F12F8C470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101" y="6344348"/>
            <a:ext cx="5043524" cy="2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altLang="zh-CN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for simulation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4468586"/>
                <a:ext cx="8229600" cy="1657714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djacency</m:t>
                    </m:r>
                    <m:r>
                      <m:rPr>
                        <m:nor/>
                      </m:rPr>
                      <a: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matrix</m:t>
                    </m:r>
                    <m:r>
                      <m:rPr>
                        <m:nor/>
                      </m:rPr>
                      <a:rPr lang="en-US" altLang="zh-CN" sz="18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matrix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nodes, 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features. </a:t>
                </a:r>
              </a:p>
              <a:p>
                <a:pPr marL="0" lv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upper left submatrix of A, let </a:t>
                </a:r>
                <a:endParaRPr lang="en-US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=0.75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0" dirty="0" smtClean="0">
                              <a:latin typeface="Cambria Math" panose="02040503050406030204" pitchFamily="18" charset="0"/>
                            </a:rPr>
                            <m:t>ⅈ,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800" i="0" dirty="0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dirty="0" smtClean="0">
                          <a:latin typeface="Cambria Math" panose="02040503050406030204" pitchFamily="18" charset="0"/>
                        </a:rPr>
                        <m:t>elsewhere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X be the one-hot matrix with respect to the node index.</a:t>
                </a:r>
              </a:p>
            </p:txBody>
          </p:sp>
        </mc:Choice>
        <mc:Fallback xmlns="">
          <p:sp>
            <p:nvSpPr>
              <p:cNvPr id="99" name="Google Shape;99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4468586"/>
                <a:ext cx="8229600" cy="1657714"/>
              </a:xfrm>
              <a:prstGeom prst="rect">
                <a:avLst/>
              </a:prstGeom>
              <a:blipFill>
                <a:blip r:embed="rId3"/>
                <a:stretch>
                  <a:fillRect l="-667" b="-34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FDE53-D98B-4B7D-8F6D-3CBEDDF19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53" y="1491370"/>
            <a:ext cx="3200761" cy="30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95434-504E-4B7D-906A-81C3F581325F}"/>
              </a:ext>
            </a:extLst>
          </p:cNvPr>
          <p:cNvSpPr txBox="1"/>
          <p:nvPr/>
        </p:nvSpPr>
        <p:spPr>
          <a:xfrm>
            <a:off x="458559" y="1688068"/>
            <a:ext cx="728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Adams optimizer with learning rate = 0.01</a:t>
            </a:r>
          </a:p>
          <a:p>
            <a:r>
              <a:rPr lang="en-US" altLang="zh-C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Epoches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100000</a:t>
            </a:r>
          </a:p>
        </p:txBody>
      </p:sp>
    </p:spTree>
    <p:extLst>
      <p:ext uri="{BB962C8B-B14F-4D97-AF65-F5344CB8AC3E}">
        <p14:creationId xmlns:p14="http://schemas.microsoft.com/office/powerpoint/2010/main" val="232818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11C90CD-150F-47DE-86A3-9992E2EED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257" y="1393285"/>
                <a:ext cx="7745186" cy="4294509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spcFirstLastPara="1"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–"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9pPr>
              </a:lstStyle>
              <a:p>
                <a:pPr marL="3429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Flatten the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×</m:t>
                    </m:r>
                    <m:r>
                      <a:rPr lang="zh-CN" altLang="en-US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 </a:t>
                </a:r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1×</m:t>
                    </m:r>
                    <m:r>
                      <a:rPr lang="en-US" altLang="zh-CN" sz="240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𝑁𝐹</m:t>
                    </m:r>
                  </m:oMath>
                </a14:m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vectors</a:t>
                </a:r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.</a:t>
                </a:r>
              </a:p>
              <a:p>
                <a:pPr marL="342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Fit multivariate gaussian distributions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𝒩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1D1C1D"/>
                            </a:solidFill>
                            <a:latin typeface="Times New Roman" panose="020206030504050203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altLang="zh-CN" sz="2400" b="0" i="1" dirty="0" smtClean="0">
                            <a:solidFill>
                              <a:srgbClr val="1D1C1D"/>
                            </a:solidFill>
                            <a:latin typeface="Times New Roman" panose="020206030504050203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fro</a:t>
                </a:r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0" dirty="0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with diagonal covariance matrix.</a:t>
                </a:r>
              </a:p>
              <a:p>
                <a:pPr marL="342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Sample</a:t>
                </a:r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𝑠𝑎𝑚𝑝𝑙𝑒</m:t>
                        </m:r>
                      </m:sub>
                      <m:sup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from</a:t>
                </a:r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𝒩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1D1C1D"/>
                            </a:solidFill>
                            <a:latin typeface="Times New Roman" panose="020206030504050203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altLang="zh-CN" sz="2400" b="0" i="1" dirty="0" smtClean="0">
                            <a:solidFill>
                              <a:srgbClr val="1D1C1D"/>
                            </a:solidFill>
                            <a:latin typeface="Times New Roman" panose="020206030504050203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.</a:t>
                </a:r>
              </a:p>
              <a:p>
                <a:pPr marL="3429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Restore </a:t>
                </a:r>
                <a:r>
                  <a:rPr lang="zh-CN" altLang="zh-CN" sz="2400" dirty="0">
                    <a:solidFill>
                      <a:srgbClr val="1D1C1D"/>
                    </a:solidFill>
                    <a:ea typeface="Slack-Lat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𝑠𝑎𝑚𝑝𝑙𝑒</m:t>
                        </m:r>
                      </m:sub>
                      <m:sup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zh-CN" sz="2400" i="1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to 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×</m:t>
                    </m:r>
                    <m:r>
                      <a:rPr lang="zh-CN" altLang="en-US" sz="2400" dirty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 matri</a:t>
                </a:r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 </a:t>
                </a:r>
                <a:r>
                  <a:rPr lang="zh-CN" altLang="zh-CN" sz="2400" dirty="0">
                    <a:solidFill>
                      <a:srgbClr val="1D1C1D"/>
                    </a:solidFill>
                    <a:ea typeface="Slack-Lat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𝑠𝑎𝑚𝑝𝑙𝑒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.</a:t>
                </a:r>
              </a:p>
              <a:p>
                <a:pPr marL="3429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Generate a latent variable 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 from </a:t>
                </a:r>
                <a:r>
                  <a:rPr lang="zh-CN" altLang="zh-CN" sz="2400" dirty="0">
                    <a:solidFill>
                      <a:srgbClr val="1D1C1D"/>
                    </a:solidFill>
                    <a:ea typeface="Slack-Lat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 sz="2400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𝑠𝑎𝑚𝑝𝑙𝑒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Slack-Lato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b="0" i="1" dirty="0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altLang="zh-CN" sz="2400" b="0" dirty="0">
                  <a:solidFill>
                    <a:srgbClr val="1D1C1D"/>
                  </a:solidFill>
                  <a:ea typeface="Slack-Lato"/>
                  <a:cs typeface="Times New Roman" panose="02020603050405020304" pitchFamily="18" charset="0"/>
                </a:endParaRPr>
              </a:p>
              <a:p>
                <a:pPr marL="3429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endParaRPr lang="en-US" altLang="zh-CN" sz="2400" b="0" dirty="0">
                  <a:solidFill>
                    <a:srgbClr val="1D1C1D"/>
                  </a:solidFill>
                  <a:ea typeface="Slack-Lato"/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zh-CN" sz="2400" dirty="0">
                  <a:solidFill>
                    <a:srgbClr val="1D1C1D"/>
                  </a:solidFill>
                  <a:latin typeface="Times New Roman" panose="02020603050405020304" pitchFamily="18" charset="0"/>
                  <a:ea typeface="Slack-Lato"/>
                  <a:cs typeface="Times New Roman" panose="02020603050405020304" pitchFamily="18" charset="0"/>
                </a:endParaRPr>
              </a:p>
              <a:p>
                <a:pPr marL="3429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Decode the latent variable 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1D1C1D"/>
                        </a:solidFill>
                        <a:latin typeface="Cambria Math" panose="02040503050406030204" pitchFamily="18" charset="0"/>
                        <a:ea typeface="Slack-Lato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zh-CN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 into a sampling adjacency matrix</a:t>
                </a:r>
                <a:r>
                  <a:rPr lang="en-US" altLang="zh-CN" sz="2400" dirty="0">
                    <a:solidFill>
                      <a:srgbClr val="1D1C1D"/>
                    </a:solidFill>
                    <a:latin typeface="Times New Roman" panose="02020603050405020304" pitchFamily="18" charset="0"/>
                    <a:ea typeface="Slack-Lato"/>
                    <a:cs typeface="Times New Roman" panose="02020603050405020304" pitchFamily="18" charset="0"/>
                  </a:rPr>
                  <a:t> using the inner product decoder:</a:t>
                </a:r>
                <a:endParaRPr lang="zh-CN" altLang="zh-CN" sz="2400" dirty="0">
                  <a:solidFill>
                    <a:srgbClr val="1D1C1D"/>
                  </a:solidFill>
                  <a:latin typeface="Times New Roman" panose="02020603050405020304" pitchFamily="18" charset="0"/>
                  <a:ea typeface="Slack-Lato"/>
                  <a:cs typeface="Times New Roman" panose="02020603050405020304" pitchFamily="18" charset="0"/>
                </a:endParaRPr>
              </a:p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endParaRPr lang="zh-CN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11C90CD-150F-47DE-86A3-9992E2EE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257" y="1393285"/>
                <a:ext cx="7745186" cy="4294509"/>
              </a:xfrm>
              <a:prstGeom prst="rect">
                <a:avLst/>
              </a:prstGeom>
              <a:blipFill>
                <a:blip r:embed="rId3"/>
                <a:stretch>
                  <a:fillRect l="-2203" t="-184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9786809-4013-4B37-AB0F-44C79226F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57" y="5284443"/>
            <a:ext cx="7739119" cy="504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E67293-9058-4753-B60E-871FBB081D80}"/>
                  </a:ext>
                </a:extLst>
              </p:cNvPr>
              <p:cNvSpPr txBox="1"/>
              <p:nvPr/>
            </p:nvSpPr>
            <p:spPr>
              <a:xfrm>
                <a:off x="2641784" y="3876709"/>
                <a:ext cx="3556424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>
                          <a:solidFill>
                            <a:srgbClr val="1D1C1D"/>
                          </a:solidFill>
                          <a:latin typeface="Cambria Math" panose="02040503050406030204" pitchFamily="18" charset="0"/>
                          <a:ea typeface="Slack-Lato"/>
                          <a:cs typeface="Times New Roman" panose="02020603050405020304" pitchFamily="18" charset="0"/>
                        </a:rPr>
                        <m:t>𝒩</m:t>
                      </m:r>
                      <m:r>
                        <a:rPr lang="en-US" altLang="zh-CN" sz="1600" b="0" i="0" smtClean="0">
                          <a:solidFill>
                            <a:srgbClr val="1D1C1D"/>
                          </a:solidFill>
                          <a:latin typeface="Cambria Math" panose="02040503050406030204" pitchFamily="18" charset="0"/>
                          <a:ea typeface="Slack-Lato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1D1C1D"/>
                          </a:solidFill>
                          <a:latin typeface="Cambria Math" panose="02040503050406030204" pitchFamily="18" charset="0"/>
                          <a:ea typeface="Slack-Lato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zh-CN" sz="1600" b="0" i="0" smtClean="0">
                          <a:solidFill>
                            <a:srgbClr val="1D1C1D"/>
                          </a:solidFill>
                          <a:latin typeface="Cambria Math" panose="02040503050406030204" pitchFamily="18" charset="0"/>
                          <a:ea typeface="Slack-Lato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zh-CN" altLang="zh-CN" sz="1600" i="1" dirty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  <a:ea typeface="Slack-Lato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zh-CN" sz="1600" dirty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  <a:ea typeface="Slack-Lato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  <a:ea typeface="Slack-Lato"/>
                              <a:cs typeface="Times New Roman" panose="020206030504050203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altLang="zh-CN" sz="1600" i="1" dirty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  <a:ea typeface="Slack-Lato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600" b="0" i="0" dirty="0" smtClean="0">
                          <a:solidFill>
                            <a:srgbClr val="1D1C1D"/>
                          </a:solidFill>
                          <a:latin typeface="Cambria Math" panose="02040503050406030204" pitchFamily="18" charset="0"/>
                          <a:ea typeface="Slack-Lato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 dirty="0" smtClean="0">
                          <a:solidFill>
                            <a:srgbClr val="1D1C1D"/>
                          </a:solidFill>
                          <a:latin typeface="Cambria Math" panose="02040503050406030204" pitchFamily="18" charset="0"/>
                          <a:ea typeface="Slack-Lato"/>
                          <a:cs typeface="Times New Roman" panose="02020603050405020304" pitchFamily="18" charset="0"/>
                        </a:rPr>
                        <m:t>mean</m:t>
                      </m:r>
                      <m:r>
                        <a:rPr lang="en-US" altLang="zh-CN" sz="1600" b="0" i="0" dirty="0" smtClean="0">
                          <a:solidFill>
                            <a:srgbClr val="1D1C1D"/>
                          </a:solidFill>
                          <a:latin typeface="Cambria Math" panose="02040503050406030204" pitchFamily="18" charset="0"/>
                          <a:ea typeface="Slack-Lato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 dirty="0" smtClean="0">
                          <a:solidFill>
                            <a:srgbClr val="1D1C1D"/>
                          </a:solidFill>
                          <a:latin typeface="Cambria Math" panose="02040503050406030204" pitchFamily="18" charset="0"/>
                          <a:ea typeface="Slack-Lato"/>
                          <a:cs typeface="Times New Roman" panose="020206030504050203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  <a:ea typeface="Slack-Lato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dirty="0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  <a:ea typeface="Slack-Lato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sz="1600" b="0" i="1" dirty="0" smtClean="0">
                          <a:solidFill>
                            <a:srgbClr val="1D1C1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E67293-9058-4753-B60E-871FBB08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84" y="3876709"/>
                <a:ext cx="3556424" cy="271677"/>
              </a:xfrm>
              <a:prstGeom prst="rect">
                <a:avLst/>
              </a:prstGeom>
              <a:blipFill>
                <a:blip r:embed="rId5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8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908800" y="63754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AEAD8-CA37-4533-B9DE-096817489B91}"/>
                  </a:ext>
                </a:extLst>
              </p:cNvPr>
              <p:cNvSpPr txBox="1"/>
              <p:nvPr/>
            </p:nvSpPr>
            <p:spPr>
              <a:xfrm>
                <a:off x="580398" y="5588544"/>
                <a:ext cx="414701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nodes for 25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sampled from the Gaussian distribution. The blue and purple points are the first five nodes (connected nodes). The yellow and green points are the last five nodes (empty nodes).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AEAD8-CA37-4533-B9DE-096817489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98" y="5588544"/>
                <a:ext cx="4147016" cy="1169551"/>
              </a:xfrm>
              <a:prstGeom prst="rect">
                <a:avLst/>
              </a:prstGeom>
              <a:blipFill>
                <a:blip r:embed="rId3"/>
                <a:stretch>
                  <a:fillRect l="-441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0750111-3DA1-4B0B-9BA4-1216D5386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78" y="1448244"/>
            <a:ext cx="4193735" cy="4038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3CCC4-1118-4E2C-B0B9-D5C037847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384" y="1414537"/>
            <a:ext cx="4147016" cy="4028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709757-DEFA-4097-AC44-04564E4AE911}"/>
              </a:ext>
            </a:extLst>
          </p:cNvPr>
          <p:cNvSpPr txBox="1"/>
          <p:nvPr/>
        </p:nvSpPr>
        <p:spPr>
          <a:xfrm>
            <a:off x="4835292" y="5511900"/>
            <a:ext cx="414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generated adjacency matrices. </a:t>
            </a:r>
          </a:p>
        </p:txBody>
      </p:sp>
    </p:spTree>
    <p:extLst>
      <p:ext uri="{BB962C8B-B14F-4D97-AF65-F5344CB8AC3E}">
        <p14:creationId xmlns:p14="http://schemas.microsoft.com/office/powerpoint/2010/main" val="393893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0C90-535B-4D51-B865-12186353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72E3-A460-49F9-8A52-521BE702F0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4BD58-EEA3-450D-A2F4-68859FA5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60" y="1416798"/>
            <a:ext cx="3134137" cy="3044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6FEC44-9FB6-4FA2-B256-805FD76A1B5D}"/>
              </a:ext>
            </a:extLst>
          </p:cNvPr>
          <p:cNvSpPr txBox="1"/>
          <p:nvPr/>
        </p:nvSpPr>
        <p:spPr>
          <a:xfrm>
            <a:off x="1817850" y="493338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EC820-07EB-4E08-9EB3-99253BF57204}"/>
              </a:ext>
            </a:extLst>
          </p:cNvPr>
          <p:cNvSpPr txBox="1"/>
          <p:nvPr/>
        </p:nvSpPr>
        <p:spPr>
          <a:xfrm>
            <a:off x="5919427" y="493337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0A9B-E66A-4E78-927F-6AC17240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1" y="1416798"/>
            <a:ext cx="3202013" cy="317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4592"/>
      </p:ext>
    </p:extLst>
  </p:cSld>
  <p:clrMapOvr>
    <a:masterClrMapping/>
  </p:clrMapOvr>
</p:sld>
</file>

<file path=ppt/theme/theme1.xml><?xml version="1.0" encoding="utf-8"?>
<a:theme xmlns:a="http://schemas.openxmlformats.org/drawingml/2006/main" name="OralPres_Theme_1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447</Words>
  <Application>Microsoft Office PowerPoint</Application>
  <PresentationFormat>On-screen Show (4:3)</PresentationFormat>
  <Paragraphs>71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Libre Franklin</vt:lpstr>
      <vt:lpstr>Times New Roman</vt:lpstr>
      <vt:lpstr>Cambria Math</vt:lpstr>
      <vt:lpstr>Calibri</vt:lpstr>
      <vt:lpstr>OralPres_Theme_1</vt:lpstr>
      <vt:lpstr>Variational Graph AutoEncoders</vt:lpstr>
      <vt:lpstr>The architecture of the Encoder and Decoder</vt:lpstr>
      <vt:lpstr>The architecture of the Encoder and Decoder</vt:lpstr>
      <vt:lpstr>The architecture of the Encoder and Decoder</vt:lpstr>
      <vt:lpstr>Input for simulation</vt:lpstr>
      <vt:lpstr>Hyperparameters</vt:lpstr>
      <vt:lpstr>Sampling</vt:lpstr>
      <vt:lpstr>Sampling</vt:lpstr>
      <vt:lpstr>Comparision</vt:lpstr>
      <vt:lpstr>Comparision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Graph AutoEncoders</dc:title>
  <cp:lastModifiedBy>Kane Leland</cp:lastModifiedBy>
  <cp:revision>6</cp:revision>
  <dcterms:modified xsi:type="dcterms:W3CDTF">2022-01-18T01:25:58Z</dcterms:modified>
</cp:coreProperties>
</file>