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64" r:id="rId2"/>
    <p:sldId id="665" r:id="rId3"/>
    <p:sldId id="668" r:id="rId4"/>
    <p:sldId id="674" r:id="rId5"/>
    <p:sldId id="683" r:id="rId6"/>
    <p:sldId id="675" r:id="rId7"/>
    <p:sldId id="6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22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94FE7-3313-44D3-899C-7167CB73880F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F2B04-31AE-4D65-92B9-A27DED46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8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F2B04-31AE-4D65-92B9-A27DED469D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4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10C2-6592-6D92-27A5-6395BE85D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8D7B5-BA31-F169-8322-7817D5904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5027A-AEF1-7C36-E414-97749409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58-3C77-4C7D-9C0C-49C3C072037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DB8F2-2597-FFF4-8FF7-09A48714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9D93-69E2-97D7-EBF3-3C2FD18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2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B2A8-1AD0-1A2F-01F7-714FDC81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9614D-8223-A94C-45CC-EA66EEC31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2AEE-85F6-6649-5133-A266129A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58-3C77-4C7D-9C0C-49C3C072037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8DE0B-96F5-E8FA-17E7-C47D954A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D79DF-CAAB-8BF2-8388-6AD5B06B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3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C52DF-53C1-8E9D-DD0E-04945B6E7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6FE1B-0DE0-A186-9934-0585A6678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6759-B383-5C41-11C0-8158F67B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58-3C77-4C7D-9C0C-49C3C072037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9C3F-C92F-A656-F7A1-89BB08E6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EFC2-CBF6-2D1A-E8B6-C1130425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9792-83C3-9DF8-4954-27721B6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801F4-3383-DFBF-2FC5-F34516CA9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31D97-F064-FB6C-C76A-47EBAA1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58-3C77-4C7D-9C0C-49C3C072037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F631A-EB0E-28C0-1D48-502DF987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947C-0107-6ADD-4210-7CA2FE11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0E75-37CC-E4CE-3BF7-BFEFEC66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72D3-3B39-A459-B6FC-A6315455C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6BF9-6D33-C3C7-B740-BC2C3E3A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58-3C77-4C7D-9C0C-49C3C072037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8331-0C58-258A-E41F-92142768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28853-05E2-3C42-EDCC-0DDA4BEC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3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5F16-1DC5-A862-B2E9-0DA2C943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D35E-AA7F-7D28-1C67-DBB69CF03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D6E74-A537-6BDC-72BD-09E39548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C2285-645B-F303-551A-07A65441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58-3C77-4C7D-9C0C-49C3C072037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1186F-01CB-262F-3BCF-56D4393D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DBCC-A10F-5832-E9E7-30239F30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5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2E14-8A38-67BE-4D36-28FE9CE7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C7BB3-C0CC-044C-5A83-07B0E5D4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12806-B666-F114-E6CD-7D309CDCC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110EA-057F-7322-F893-E0A172F0F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74BED-0670-955E-907D-62CF8F89C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45A11-FB57-1E17-1BF5-ACF23C6F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58-3C77-4C7D-9C0C-49C3C072037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66A69-E629-3F1B-EADB-98F30C76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2F8A6-8412-D103-2C41-4E93A84B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8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161E-21C7-4D0A-3EFD-3B17D3A4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F334C-7DB7-BE17-4817-54EEFFCA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58-3C77-4C7D-9C0C-49C3C072037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F01B5-53C4-CCA0-0A37-72649E3C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10544-8239-EA63-7372-C2AC115F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1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F89AC-0C86-87FB-B807-31A0CA82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58-3C77-4C7D-9C0C-49C3C072037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B3B15-F971-DF56-C66E-D16DB61F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0F87F-79BD-EA2C-9A9E-8C1B82C3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3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9A7F-563D-AB0A-5DFC-CBC5E4B9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43F5B-A3CC-13AF-1F5B-B3E78ED8A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1F89E-BEC1-05E4-702D-28C65E151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C9815-2332-1EFE-AB0B-A20E2489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58-3C77-4C7D-9C0C-49C3C072037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997B2-EDC1-9250-1CAF-BA465389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C005F-6801-A132-E6D1-78A524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6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2CA1-5C94-8660-0BC2-E14BA216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C2DF0-8C12-731E-8AEA-37774216D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4F5CA-9F86-7E43-0856-19FDD139B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F43FA-CEE9-E6DC-2294-9D683FC9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22E58-3C77-4C7D-9C0C-49C3C072037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8A5C-80C7-9126-E989-A2095F9C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16FEC-21B8-EA57-7622-2FD20C25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0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8CDF8-E7B8-E66B-72E8-9FF46B43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CC740-8101-A65B-D317-33A8427E6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6A12-3F15-3B57-01F9-E78B2EE7F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22E58-3C77-4C7D-9C0C-49C3C072037A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961C9-DA39-457E-C869-72EE0244D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1703-303F-640C-79E5-419CB02CC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4B56E-7222-4A79-BBB7-46AB4217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0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E3E5-0379-4292-A947-EEE6727D7224}"/>
              </a:ext>
            </a:extLst>
          </p:cNvPr>
          <p:cNvSpPr txBox="1">
            <a:spLocks/>
          </p:cNvSpPr>
          <p:nvPr/>
        </p:nvSpPr>
        <p:spPr>
          <a:xfrm>
            <a:off x="124393" y="147832"/>
            <a:ext cx="9053684" cy="7099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to our setting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48C130-01D6-47B1-AE67-17DCB607FE69}"/>
                  </a:ext>
                </a:extLst>
              </p:cNvPr>
              <p:cNvSpPr txBox="1"/>
              <p:nvPr/>
            </p:nvSpPr>
            <p:spPr>
              <a:xfrm>
                <a:off x="278296" y="678455"/>
                <a:ext cx="11387403" cy="659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Settings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 number: 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dimension: 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hidden dimension: 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out of channel: f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size: 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size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compute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nary>
                          <m:naryPr>
                            <m:chr m:val="∏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𝒁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node is independent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graph is independent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out of channel is independent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Notations: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observation of adjacency matrix (with diagonal elements 1), representing graphs,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degree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normalized adjacency matrix,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adjacency matrix without diagonal elements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latent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feature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48C130-01D6-47B1-AE67-17DCB607F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6" y="678455"/>
                <a:ext cx="11387403" cy="6593856"/>
              </a:xfrm>
              <a:prstGeom prst="rect">
                <a:avLst/>
              </a:prstGeom>
              <a:blipFill>
                <a:blip r:embed="rId2"/>
                <a:stretch>
                  <a:fillRect l="-482" t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2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AD189E-166C-4984-989C-868085082D62}"/>
                  </a:ext>
                </a:extLst>
              </p:cNvPr>
              <p:cNvSpPr txBox="1"/>
              <p:nvPr/>
            </p:nvSpPr>
            <p:spPr>
              <a:xfrm>
                <a:off x="141035" y="162232"/>
                <a:ext cx="12091118" cy="5619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Inference model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with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of dimension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diagonal matrix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with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Generative model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∏"/>
                            <m:limLoc m:val="subSup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𝑘𝑖𝑗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𝑘𝑖𝑗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𝑠𝑖𝑔𝑚𝑜𝑖𝑑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𝐸𝐿𝐵𝑂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>
                    <a:cs typeface="Times New Roman" panose="02020603050405020304" pitchFamily="18" charset="0"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nary>
                          <m:naryPr>
                            <m:chr m:val="∏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nary>
                          <m:naryPr>
                            <m:chr m:val="∏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nary>
                          <m:naryPr>
                            <m:chr m:val="∏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b="0" dirty="0">
                    <a:cs typeface="Times New Roman" panose="02020603050405020304" pitchFamily="18" charset="0"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𝐸𝑙𝑜𝑔𝑝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𝐸𝑙𝑜𝑔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𝐸𝑙𝑜𝑔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AD189E-166C-4984-989C-868085082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35" y="162232"/>
                <a:ext cx="12091118" cy="5619744"/>
              </a:xfrm>
              <a:prstGeom prst="rect">
                <a:avLst/>
              </a:prstGeom>
              <a:blipFill>
                <a:blip r:embed="rId2"/>
                <a:stretch>
                  <a:fillRect l="-454" t="-3040" b="-6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23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3026-DBF8-33E2-6DED-E4BD037DED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31383" cy="4257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4BFFCD-18CD-F4CF-025F-3063EE462A66}"/>
                  </a:ext>
                </a:extLst>
              </p:cNvPr>
              <p:cNvSpPr txBox="1"/>
              <p:nvPr/>
            </p:nvSpPr>
            <p:spPr>
              <a:xfrm>
                <a:off x="709938" y="283976"/>
                <a:ext cx="6116825" cy="6703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𝑅𝑒𝐿𝑈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⁡(0,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mean layer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Z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𝒁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4BFFCD-18CD-F4CF-025F-3063EE462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38" y="283976"/>
                <a:ext cx="6116825" cy="6703182"/>
              </a:xfrm>
              <a:prstGeom prst="rect">
                <a:avLst/>
              </a:prstGeom>
              <a:blipFill>
                <a:blip r:embed="rId2"/>
                <a:stretch>
                  <a:fillRect l="-598" t="-546" b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26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F3E4-832C-0724-6342-EC1E753ADFE2}"/>
              </a:ext>
            </a:extLst>
          </p:cNvPr>
          <p:cNvSpPr txBox="1">
            <a:spLocks/>
          </p:cNvSpPr>
          <p:nvPr/>
        </p:nvSpPr>
        <p:spPr>
          <a:xfrm>
            <a:off x="61919" y="73998"/>
            <a:ext cx="2431383" cy="42579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26E6E8-8689-3F11-F36D-5AD786B72BF4}"/>
                  </a:ext>
                </a:extLst>
              </p:cNvPr>
              <p:cNvSpPr txBox="1"/>
              <p:nvPr/>
            </p:nvSpPr>
            <p:spPr>
              <a:xfrm>
                <a:off x="2402430" y="499796"/>
                <a:ext cx="61111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𝐸𝐿𝐵𝑂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26E6E8-8689-3F11-F36D-5AD786B72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430" y="499796"/>
                <a:ext cx="6111144" cy="400110"/>
              </a:xfrm>
              <a:prstGeom prst="rect">
                <a:avLst/>
              </a:prstGeom>
              <a:blipFill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11E10C-EE84-1607-91C3-57CC7657FA7A}"/>
                  </a:ext>
                </a:extLst>
              </p:cNvPr>
              <p:cNvSpPr txBox="1"/>
              <p:nvPr/>
            </p:nvSpPr>
            <p:spPr>
              <a:xfrm>
                <a:off x="715617" y="925594"/>
                <a:ext cx="10950082" cy="5074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𝒁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𝑙𝑜𝑔𝑝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  <m:nary>
                                <m:naryPr>
                                  <m:chr m:val="∏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𝑖𝑗𝑘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𝒁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𝒌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  <m:nary>
                                <m:naryPr>
                                  <m:chr m:val="∏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b="1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bSup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b="1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𝑖𝑗𝑘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1−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𝜎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b="1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𝒁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𝑘</m:t>
                                                          </m:r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𝑙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𝑇</m:t>
                                                          </m:r>
                                                        </m:sup>
                                                      </m:sSubSup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1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𝒁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𝑘</m:t>
                                                          </m:r>
                                                          <m: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𝑙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𝑖𝑗𝑘</m:t>
                                                  </m:r>
                                                </m:sub>
                                              </m:sSub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𝑖𝑗𝑘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𝑙𝑜𝑔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𝑖𝑗𝑘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𝑙𝑜𝑔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⁡[1−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)]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11E10C-EE84-1607-91C3-57CC7657F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7" y="925594"/>
                <a:ext cx="10950082" cy="5074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C65F712-E787-7F85-1AA8-931A3FDCCFD6}"/>
              </a:ext>
            </a:extLst>
          </p:cNvPr>
          <p:cNvSpPr txBox="1"/>
          <p:nvPr/>
        </p:nvSpPr>
        <p:spPr>
          <a:xfrm>
            <a:off x="3339548" y="1448274"/>
            <a:ext cx="297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(each sample is independent)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28BB-200C-2C3C-2D34-B3FE2BAF7A43}"/>
              </a:ext>
            </a:extLst>
          </p:cNvPr>
          <p:cNvSpPr txBox="1"/>
          <p:nvPr/>
        </p:nvSpPr>
        <p:spPr>
          <a:xfrm>
            <a:off x="4548334" y="3110784"/>
            <a:ext cx="539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(each element of adjacency matrix is independent)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0B6415-74C6-7E86-87E9-9E5B5495DDB4}"/>
                  </a:ext>
                </a:extLst>
              </p:cNvPr>
              <p:cNvSpPr txBox="1"/>
              <p:nvPr/>
            </p:nvSpPr>
            <p:spPr>
              <a:xfrm>
                <a:off x="7771096" y="3664181"/>
                <a:ext cx="1643270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0B6415-74C6-7E86-87E9-9E5B5495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96" y="3664181"/>
                <a:ext cx="1643270" cy="483466"/>
              </a:xfrm>
              <a:prstGeom prst="rect">
                <a:avLst/>
              </a:prstGeom>
              <a:blipFill>
                <a:blip r:embed="rId4"/>
                <a:stretch>
                  <a:fillRect l="-3346" r="-1487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66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F3E4-832C-0724-6342-EC1E753ADFE2}"/>
              </a:ext>
            </a:extLst>
          </p:cNvPr>
          <p:cNvSpPr txBox="1">
            <a:spLocks/>
          </p:cNvSpPr>
          <p:nvPr/>
        </p:nvSpPr>
        <p:spPr>
          <a:xfrm>
            <a:off x="61919" y="73998"/>
            <a:ext cx="2431383" cy="42579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26E6E8-8689-3F11-F36D-5AD786B72BF4}"/>
                  </a:ext>
                </a:extLst>
              </p:cNvPr>
              <p:cNvSpPr txBox="1"/>
              <p:nvPr/>
            </p:nvSpPr>
            <p:spPr>
              <a:xfrm>
                <a:off x="2551955" y="61331"/>
                <a:ext cx="6111144" cy="1302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𝐸𝐿𝐵𝑂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𝐸𝐿𝐵𝑂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26E6E8-8689-3F11-F36D-5AD786B72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955" y="61331"/>
                <a:ext cx="6111144" cy="1302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11E10C-EE84-1607-91C3-57CC7657FA7A}"/>
                  </a:ext>
                </a:extLst>
              </p:cNvPr>
              <p:cNvSpPr txBox="1"/>
              <p:nvPr/>
            </p:nvSpPr>
            <p:spPr>
              <a:xfrm>
                <a:off x="709866" y="925594"/>
                <a:ext cx="10950082" cy="505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𝑖𝑗𝑘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𝑙𝑜𝑔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𝑖𝑙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𝑖𝑗𝑘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𝑙𝑜𝑔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⁡[1−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𝑖𝑙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𝑗𝑙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)]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𝑖𝑗𝑘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𝑙𝑜𝑔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𝑖𝑙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𝑗𝑙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𝑖𝑗𝑘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𝑙𝑜𝑔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⁡[1−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𝒁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𝑖𝑙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𝒁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𝑗𝑙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)]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sparse A, it can be beneficial to re-weight terms with </a:t>
                </a:r>
                <a:r>
                  <a:rPr lang="en-US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Aij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in L or alternatively sub-sample terms with </a:t>
                </a:r>
                <a:r>
                  <a:rPr lang="en-US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Aij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to balance the weight of positive edge (</a:t>
                </a:r>
                <a:r>
                  <a:rPr lang="en-US" altLang="zh-CN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Aij</a:t>
                </a: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1)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information and negative edge (</a:t>
                </a:r>
                <a:r>
                  <a:rPr lang="en-US" altLang="zh-CN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Aij</a:t>
                </a: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0)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information.</a:t>
                </a:r>
              </a:p>
              <a:p>
                <a:pPr/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our model, we may reweight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# 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=1)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𝑖𝑗𝑘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𝑙𝑜𝑔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𝑖𝑙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𝑗𝑙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14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# 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𝑖𝑗𝑘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𝑙𝑜𝑔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⁡[1−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𝒁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𝑖𝑙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𝒁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𝑗𝑙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)]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positive edge reconstruction likelihood +</a:t>
                </a:r>
              </a:p>
              <a:p>
                <a:pPr/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negative edge reconstruction likelihood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11E10C-EE84-1607-91C3-57CC7657F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66" y="925594"/>
                <a:ext cx="10950082" cy="5055743"/>
              </a:xfrm>
              <a:prstGeom prst="rect">
                <a:avLst/>
              </a:prstGeom>
              <a:blipFill>
                <a:blip r:embed="rId3"/>
                <a:stretch>
                  <a:fillRect l="-445" b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79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3B8546-E92A-31AE-30A5-1075EA2E51E8}"/>
                  </a:ext>
                </a:extLst>
              </p:cNvPr>
              <p:cNvSpPr txBox="1"/>
              <p:nvPr/>
            </p:nvSpPr>
            <p:spPr>
              <a:xfrm>
                <a:off x="169406" y="162490"/>
                <a:ext cx="11853187" cy="3662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1600" b="0" dirty="0">
                    <a:latin typeface="Cambria Math" panose="02040503050406030204" pitchFamily="18" charset="0"/>
                  </a:rPr>
                  <a:t>For node </a:t>
                </a:r>
                <a:r>
                  <a:rPr lang="en-US" sz="1600" b="0" dirty="0" err="1">
                    <a:latin typeface="Cambria Math" panose="02040503050406030204" pitchFamily="18" charset="0"/>
                  </a:rPr>
                  <a:t>i</a:t>
                </a:r>
                <a:r>
                  <a:rPr lang="en-US" sz="1600" b="0" dirty="0">
                    <a:latin typeface="Cambria Math" panose="02040503050406030204" pitchFamily="18" charset="0"/>
                  </a:rPr>
                  <a:t>, j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𝑙𝑜𝑔𝑁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;0,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sSubSup>
                                            <m:sSub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⁡(2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𝑖𝑡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𝑙𝑜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𝑙𝑜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sup>
                                      </m:sSup>
                                      <m:nary>
                                        <m:naryPr>
                                          <m:chr m:val="∏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rad>
                                </m:den>
                              </m:f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sup>
                                        <m:e>
                                          <m:f>
                                            <m:f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600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600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𝑍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600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𝑗𝑡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600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600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𝜇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600" b="0" i="1" smtClean="0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𝑗𝑡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sSubSup>
                                                <m:sSubSup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𝑗𝑡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𝑗𝑡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𝑗𝑡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𝑗𝑡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𝑗𝑡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3B8546-E92A-31AE-30A5-1075EA2E5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6" y="162490"/>
                <a:ext cx="11853187" cy="3662221"/>
              </a:xfrm>
              <a:prstGeom prst="rect">
                <a:avLst/>
              </a:prstGeom>
              <a:blipFill>
                <a:blip r:embed="rId3"/>
                <a:stretch>
                  <a:fillRect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74685A-FF66-711C-2B18-0CED24371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53" y="487896"/>
            <a:ext cx="543001" cy="514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151604-60A2-7220-E7BD-E1669329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06" y="2356567"/>
            <a:ext cx="543001" cy="5144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14D12C-9482-328D-EE2E-39479FCD1BFD}"/>
                  </a:ext>
                </a:extLst>
              </p:cNvPr>
              <p:cNvSpPr txBox="1"/>
              <p:nvPr/>
            </p:nvSpPr>
            <p:spPr>
              <a:xfrm>
                <a:off x="670956" y="4074052"/>
                <a:ext cx="10307415" cy="2587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𝐾𝐿</m:t>
                      </m:r>
                      <m:r>
                        <a:rPr lang="en-US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</m:d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</m:fName>
                            <m:e>
                              <m:nary>
                                <m:naryPr>
                                  <m:chr m:val="∏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𝒁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</m:fName>
                            <m:e>
                              <m:nary>
                                <m:naryPr>
                                  <m:chr m:val="∏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𝒁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)]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p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(1+2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𝐾𝐿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(1+2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14D12C-9482-328D-EE2E-39479FCD1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56" y="4074052"/>
                <a:ext cx="10307415" cy="2587247"/>
              </a:xfrm>
              <a:prstGeom prst="rect">
                <a:avLst/>
              </a:prstGeom>
              <a:blipFill>
                <a:blip r:embed="rId5"/>
                <a:stretch>
                  <a:fillRect b="-23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6B2D517-3F84-24A8-566D-4D87F2671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54" y="3987011"/>
            <a:ext cx="543001" cy="521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5E5161-8656-BAB2-BD37-EDBBDE448B2A}"/>
              </a:ext>
            </a:extLst>
          </p:cNvPr>
          <p:cNvSpPr txBox="1"/>
          <p:nvPr/>
        </p:nvSpPr>
        <p:spPr>
          <a:xfrm>
            <a:off x="4955806" y="4637275"/>
            <a:ext cx="297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(each node is independent)</a:t>
            </a:r>
          </a:p>
        </p:txBody>
      </p:sp>
    </p:spTree>
    <p:extLst>
      <p:ext uri="{BB962C8B-B14F-4D97-AF65-F5344CB8AC3E}">
        <p14:creationId xmlns:p14="http://schemas.microsoft.com/office/powerpoint/2010/main" val="409688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7234-4F98-F6BB-05DD-383B5D34A98C}"/>
              </a:ext>
            </a:extLst>
          </p:cNvPr>
          <p:cNvSpPr txBox="1">
            <a:spLocks/>
          </p:cNvSpPr>
          <p:nvPr/>
        </p:nvSpPr>
        <p:spPr>
          <a:xfrm>
            <a:off x="61919" y="73998"/>
            <a:ext cx="2431383" cy="4257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477E8-5925-8B80-96CF-CC79950C9665}"/>
                  </a:ext>
                </a:extLst>
              </p:cNvPr>
              <p:cNvSpPr txBox="1"/>
              <p:nvPr/>
            </p:nvSpPr>
            <p:spPr>
              <a:xfrm>
                <a:off x="641783" y="833882"/>
                <a:ext cx="10331017" cy="3625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Loss 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𝐸𝐿𝐵𝑂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=−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𝑙𝑜𝑔𝑝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𝐾𝐿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# 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=1)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𝑖𝑗𝑘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𝑙𝑜𝑔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𝑖𝑙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𝑗𝑙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dirty="0" smtClean="0">
                                        <a:solidFill>
                                          <a:schemeClr val="accent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b="0" i="0" dirty="0" smtClean="0">
                                        <a:solidFill>
                                          <a:schemeClr val="accent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postive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dirty="0" smtClean="0">
                                        <a:solidFill>
                                          <a:schemeClr val="accent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dirty="0" smtClean="0">
                                        <a:solidFill>
                                          <a:schemeClr val="accent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edge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dirty="0" smtClean="0">
                                        <a:solidFill>
                                          <a:schemeClr val="accent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dirty="0" smtClean="0">
                                        <a:solidFill>
                                          <a:schemeClr val="accent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recon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dirty="0" smtClean="0">
                                        <a:solidFill>
                                          <a:schemeClr val="accent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dirty="0" smtClean="0">
                                        <a:solidFill>
                                          <a:schemeClr val="accent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loss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b="0" i="0" dirty="0" smtClean="0">
                                        <a:solidFill>
                                          <a:schemeClr val="accent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# 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𝑖𝑗𝑘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𝑙𝑜𝑔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⁡[1−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𝒁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𝑖𝑙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𝒁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𝑗𝑙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)]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(negative edge recon loss)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− 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p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(1+2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>
                    <a:solidFill>
                      <a:schemeClr val="accent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(KL loss)</a:t>
                </a:r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5477E8-5925-8B80-96CF-CC79950C9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3" y="833882"/>
                <a:ext cx="10331017" cy="3625608"/>
              </a:xfrm>
              <a:prstGeom prst="rect">
                <a:avLst/>
              </a:prstGeom>
              <a:blipFill>
                <a:blip r:embed="rId2"/>
                <a:stretch>
                  <a:fillRect l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88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660</Words>
  <Application>Microsoft Office PowerPoint</Application>
  <PresentationFormat>Widescreen</PresentationFormat>
  <Paragraphs>108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Gang Xu</dc:creator>
  <cp:lastModifiedBy>Kane Leland</cp:lastModifiedBy>
  <cp:revision>4</cp:revision>
  <dcterms:created xsi:type="dcterms:W3CDTF">2022-05-20T07:13:53Z</dcterms:created>
  <dcterms:modified xsi:type="dcterms:W3CDTF">2022-06-03T05:57:19Z</dcterms:modified>
</cp:coreProperties>
</file>