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20-03-2018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20-03-2018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20-03-2018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20-03-2018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20-03-2018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20-03-2018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20-03-2018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20-03-2018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20-03-2018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20-03-2018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20-03-2018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20-03-2018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20-03-2018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20-03-2018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20-03-2018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20-03-2018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20-03-2018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20-03-2018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E3C4-FA6C-4C8B-AFF8-4F45D1667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8714"/>
            <a:ext cx="11410122" cy="2329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Pandit deendayal Upadhyay Governance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F2094-7D15-449D-802F-560D262F0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" y="3632201"/>
            <a:ext cx="10727635" cy="568738"/>
          </a:xfrm>
        </p:spPr>
        <p:txBody>
          <a:bodyPr/>
          <a:lstStyle/>
          <a:p>
            <a:r>
              <a:rPr lang="en-US" dirty="0"/>
              <a:t>For the People, for the Nation</a:t>
            </a:r>
          </a:p>
        </p:txBody>
      </p:sp>
    </p:spTree>
    <p:extLst>
      <p:ext uri="{BB962C8B-B14F-4D97-AF65-F5344CB8AC3E}">
        <p14:creationId xmlns:p14="http://schemas.microsoft.com/office/powerpoint/2010/main" val="183952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FE76-BA4E-4879-BA88-9A854420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E0C3-647E-48E7-93EF-4A807B72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Though the government is making efforts for the welfare of the state/nation day and night, results obtained do not meet the expectations, and the basic but a major problem for this is the lack of governance or poor/ineffective governance</a:t>
            </a:r>
          </a:p>
          <a:p>
            <a:r>
              <a:rPr lang="en-US" dirty="0"/>
              <a:t>The Major factors which interfere and creates problems in governance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Corruption.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Bureaucracy.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Lack of awareness among people due to lack of advertisement of initiatives taken by the government.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Delay in Implementations of the plans/initiatives.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Lack of accountability.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Laborious information and resource access(for people).</a:t>
            </a:r>
          </a:p>
        </p:txBody>
      </p:sp>
    </p:spTree>
    <p:extLst>
      <p:ext uri="{BB962C8B-B14F-4D97-AF65-F5344CB8AC3E}">
        <p14:creationId xmlns:p14="http://schemas.microsoft.com/office/powerpoint/2010/main" val="246762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E2C3-FCA0-4B43-9B65-C4247192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13A0-E74E-49C5-AB1D-030D3617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Idea is to build a unique Online Digital Platform through which everyone (the government, citizens, government sectors/departments, NGO's, all the political parties and any other bodies) is interconnected.</a:t>
            </a:r>
          </a:p>
          <a:p>
            <a:r>
              <a:rPr lang="en-US" dirty="0"/>
              <a:t> This will help in </a:t>
            </a:r>
            <a:r>
              <a:rPr lang="en-US" b="1" u="sng" dirty="0"/>
              <a:t>strengthening</a:t>
            </a:r>
            <a:r>
              <a:rPr lang="en-US" dirty="0"/>
              <a:t> the very basic pillars of necessary for good governance:</a:t>
            </a:r>
          </a:p>
          <a:p>
            <a:pPr marL="0" indent="0">
              <a:buNone/>
            </a:pPr>
            <a:r>
              <a:rPr lang="en-US" dirty="0"/>
              <a:t>1-Rule of Law</a:t>
            </a:r>
          </a:p>
          <a:p>
            <a:pPr marL="0" indent="0">
              <a:buNone/>
            </a:pPr>
            <a:r>
              <a:rPr lang="en-US" dirty="0"/>
              <a:t>2-Transparency </a:t>
            </a:r>
          </a:p>
          <a:p>
            <a:pPr marL="0" indent="0">
              <a:buNone/>
            </a:pPr>
            <a:r>
              <a:rPr lang="en-US" dirty="0"/>
              <a:t>3-Responsiveness </a:t>
            </a:r>
          </a:p>
          <a:p>
            <a:pPr marL="0" indent="0">
              <a:buNone/>
            </a:pPr>
            <a:r>
              <a:rPr lang="en-US" dirty="0"/>
              <a:t>4-Consensus Orientation </a:t>
            </a:r>
          </a:p>
          <a:p>
            <a:pPr marL="0" indent="0">
              <a:buNone/>
            </a:pPr>
            <a:r>
              <a:rPr lang="en-US" dirty="0"/>
              <a:t>5-Equity and Inclusiveness </a:t>
            </a:r>
          </a:p>
          <a:p>
            <a:pPr marL="0" indent="0">
              <a:buNone/>
            </a:pPr>
            <a:r>
              <a:rPr lang="en-US" dirty="0"/>
              <a:t>6-Effectiveness and Efficiency </a:t>
            </a:r>
          </a:p>
          <a:p>
            <a:pPr marL="0" indent="0">
              <a:buNone/>
            </a:pPr>
            <a:r>
              <a:rPr lang="en-US" dirty="0"/>
              <a:t>7-Accountability</a:t>
            </a:r>
          </a:p>
          <a:p>
            <a:pPr marL="0" indent="0">
              <a:buNone/>
            </a:pPr>
            <a:r>
              <a:rPr lang="en-US" dirty="0"/>
              <a:t>8-Participation, and</a:t>
            </a:r>
          </a:p>
          <a:p>
            <a:pPr marL="0" indent="0">
              <a:buNone/>
            </a:pPr>
            <a:r>
              <a:rPr lang="en-US" dirty="0"/>
              <a:t>9-Management.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8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39">
            <a:extLst>
              <a:ext uri="{FF2B5EF4-FFF2-40B4-BE49-F238E27FC236}">
                <a16:creationId xmlns:a16="http://schemas.microsoft.com/office/drawing/2014/main" id="{5487860E-AB2D-438B-BE6B-F8D411805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84" y="582120"/>
            <a:ext cx="6762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7">
            <a:extLst>
              <a:ext uri="{FF2B5EF4-FFF2-40B4-BE49-F238E27FC236}">
                <a16:creationId xmlns:a16="http://schemas.microsoft.com/office/drawing/2014/main" id="{288FF3CD-A2AF-4367-B2BB-DCCE81D79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478" y="2705100"/>
            <a:ext cx="1717675" cy="1687513"/>
          </a:xfrm>
          <a:prstGeom prst="pentagon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PDUG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8C1911-A5DE-4BD1-9C93-5272303E65DA}"/>
              </a:ext>
            </a:extLst>
          </p:cNvPr>
          <p:cNvSpPr/>
          <p:nvPr/>
        </p:nvSpPr>
        <p:spPr>
          <a:xfrm>
            <a:off x="1585326" y="4908232"/>
            <a:ext cx="1560195" cy="12769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Oval 1">
            <a:extLst>
              <a:ext uri="{FF2B5EF4-FFF2-40B4-BE49-F238E27FC236}">
                <a16:creationId xmlns:a16="http://schemas.microsoft.com/office/drawing/2014/main" id="{0F711416-721A-416B-994D-0A1B8A3B6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881" y="1857936"/>
            <a:ext cx="1292225" cy="12922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8" name="Picture 12">
            <a:extLst>
              <a:ext uri="{FF2B5EF4-FFF2-40B4-BE49-F238E27FC236}">
                <a16:creationId xmlns:a16="http://schemas.microsoft.com/office/drawing/2014/main" id="{AD9BC2B3-03F9-400C-BAAB-8CE2B613D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11" y="2002852"/>
            <a:ext cx="693738" cy="69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38">
            <a:extLst>
              <a:ext uri="{FF2B5EF4-FFF2-40B4-BE49-F238E27FC236}">
                <a16:creationId xmlns:a16="http://schemas.microsoft.com/office/drawing/2014/main" id="{C8852215-A72D-4E0F-8FE1-2832B89C3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98" y="5131434"/>
            <a:ext cx="1009650" cy="8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26">
            <a:extLst>
              <a:ext uri="{FF2B5EF4-FFF2-40B4-BE49-F238E27FC236}">
                <a16:creationId xmlns:a16="http://schemas.microsoft.com/office/drawing/2014/main" id="{992B51CF-8642-4135-AE16-4A63F52E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84" y="2741575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4">
            <a:extLst>
              <a:ext uri="{FF2B5EF4-FFF2-40B4-BE49-F238E27FC236}">
                <a16:creationId xmlns:a16="http://schemas.microsoft.com/office/drawing/2014/main" id="{8A9B0D6D-1EA6-418A-AF8B-5CA47B68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603" y="1981200"/>
            <a:ext cx="1797050" cy="121285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Official (All Departments)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FD532B76-70D9-4BBA-AD0A-DC8DA1D4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6640" y="4717774"/>
            <a:ext cx="1497013" cy="133985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Political Parties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(optional)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rame 17">
            <a:extLst>
              <a:ext uri="{FF2B5EF4-FFF2-40B4-BE49-F238E27FC236}">
                <a16:creationId xmlns:a16="http://schemas.microsoft.com/office/drawing/2014/main" id="{8FD05BD2-A68C-4D19-A357-35866A13F634}"/>
              </a:ext>
            </a:extLst>
          </p:cNvPr>
          <p:cNvSpPr>
            <a:spLocks/>
          </p:cNvSpPr>
          <p:nvPr/>
        </p:nvSpPr>
        <p:spPr bwMode="auto">
          <a:xfrm>
            <a:off x="4740116" y="364660"/>
            <a:ext cx="1141412" cy="1558871"/>
          </a:xfrm>
          <a:custGeom>
            <a:avLst/>
            <a:gdLst>
              <a:gd name="T0" fmla="*/ 0 w 1332230"/>
              <a:gd name="T1" fmla="*/ 0 h 1952625"/>
              <a:gd name="T2" fmla="*/ 1332230 w 1332230"/>
              <a:gd name="T3" fmla="*/ 0 h 1952625"/>
              <a:gd name="T4" fmla="*/ 1332230 w 1332230"/>
              <a:gd name="T5" fmla="*/ 1952625 h 1952625"/>
              <a:gd name="T6" fmla="*/ 0 w 1332230"/>
              <a:gd name="T7" fmla="*/ 1952625 h 1952625"/>
              <a:gd name="T8" fmla="*/ 0 w 1332230"/>
              <a:gd name="T9" fmla="*/ 0 h 1952625"/>
              <a:gd name="T10" fmla="*/ 166529 w 1332230"/>
              <a:gd name="T11" fmla="*/ 166529 h 1952625"/>
              <a:gd name="T12" fmla="*/ 166529 w 1332230"/>
              <a:gd name="T13" fmla="*/ 1786096 h 1952625"/>
              <a:gd name="T14" fmla="*/ 1165701 w 1332230"/>
              <a:gd name="T15" fmla="*/ 1786096 h 1952625"/>
              <a:gd name="T16" fmla="*/ 1165701 w 1332230"/>
              <a:gd name="T17" fmla="*/ 166529 h 1952625"/>
              <a:gd name="T18" fmla="*/ 166529 w 1332230"/>
              <a:gd name="T19" fmla="*/ 166529 h 19526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32230"/>
              <a:gd name="T31" fmla="*/ 0 h 1952625"/>
              <a:gd name="T32" fmla="*/ 1332230 w 1332230"/>
              <a:gd name="T33" fmla="*/ 1952625 h 195262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32230" h="1952625">
                <a:moveTo>
                  <a:pt x="0" y="0"/>
                </a:moveTo>
                <a:lnTo>
                  <a:pt x="1332230" y="0"/>
                </a:lnTo>
                <a:lnTo>
                  <a:pt x="1332230" y="1952625"/>
                </a:lnTo>
                <a:lnTo>
                  <a:pt x="0" y="1952625"/>
                </a:lnTo>
                <a:lnTo>
                  <a:pt x="0" y="0"/>
                </a:lnTo>
                <a:close/>
                <a:moveTo>
                  <a:pt x="166529" y="166529"/>
                </a:moveTo>
                <a:lnTo>
                  <a:pt x="166529" y="1786096"/>
                </a:lnTo>
                <a:lnTo>
                  <a:pt x="1165701" y="1786096"/>
                </a:lnTo>
                <a:lnTo>
                  <a:pt x="1165701" y="166529"/>
                </a:lnTo>
                <a:lnTo>
                  <a:pt x="166529" y="166529"/>
                </a:lnTo>
                <a:close/>
              </a:path>
            </a:pathLst>
          </a:cu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9DE5B8E-5110-4935-970A-26A32FFA84E4}"/>
              </a:ext>
            </a:extLst>
          </p:cNvPr>
          <p:cNvCxnSpPr>
            <a:cxnSpLocks/>
          </p:cNvCxnSpPr>
          <p:nvPr/>
        </p:nvCxnSpPr>
        <p:spPr>
          <a:xfrm>
            <a:off x="3080825" y="2504049"/>
            <a:ext cx="1385215" cy="83211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1A32C15-4E57-47FF-A323-64495BC548CA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959822" y="4392613"/>
            <a:ext cx="1446818" cy="99508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A7B6A15-6836-4331-8118-2FA24D8A5175}"/>
              </a:ext>
            </a:extLst>
          </p:cNvPr>
          <p:cNvCxnSpPr>
            <a:cxnSpLocks/>
            <a:endCxn id="6" idx="5"/>
          </p:cNvCxnSpPr>
          <p:nvPr/>
        </p:nvCxnSpPr>
        <p:spPr>
          <a:xfrm rot="10800000" flipV="1">
            <a:off x="6219152" y="2595323"/>
            <a:ext cx="887455" cy="7543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228F920-9C15-454F-85A0-5B104FFB8F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16263" y="4392613"/>
            <a:ext cx="1655034" cy="115411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AE18FA-F0FD-4A06-ADEB-8292F9F18D2B}"/>
              </a:ext>
            </a:extLst>
          </p:cNvPr>
          <p:cNvCxnSpPr/>
          <p:nvPr/>
        </p:nvCxnSpPr>
        <p:spPr>
          <a:xfrm>
            <a:off x="5302493" y="1944870"/>
            <a:ext cx="95250" cy="78613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8">
            <a:extLst>
              <a:ext uri="{FF2B5EF4-FFF2-40B4-BE49-F238E27FC236}">
                <a16:creationId xmlns:a16="http://schemas.microsoft.com/office/drawing/2014/main" id="{5F993A89-AA79-4AA8-BBA7-5EF0E9E98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DC246389-6A1C-4641-AED3-62B0EC884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E5D026D6-2282-4A7B-A512-031C2ECF5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81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CC0545A2-925F-4FCC-8EF1-B1F2A68E9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1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1D34E335-407B-4A3A-8F6A-1F604BD2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40" y="1581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F6BA0CE0-CC95-4983-B948-135317914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21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			     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FDDF74DC-F246-434C-A9CA-B01F107BD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38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E873-E49F-4BF0-A80C-28C8FD80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33B-D280-4A88-97C9-412524B3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7326"/>
            <a:ext cx="10820400" cy="4024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Mega-scale Digitalization.</a:t>
            </a:r>
          </a:p>
          <a:p>
            <a:r>
              <a:rPr lang="en-US" b="1" i="1" u="sng" dirty="0"/>
              <a:t>Zero</a:t>
            </a:r>
            <a:r>
              <a:rPr lang="en-US" dirty="0"/>
              <a:t> corruption and bureaucracy.</a:t>
            </a:r>
          </a:p>
          <a:p>
            <a:r>
              <a:rPr lang="en-US" dirty="0"/>
              <a:t>Increased employment opportunities in the state/nation. </a:t>
            </a:r>
          </a:p>
          <a:p>
            <a:r>
              <a:rPr lang="en-US" dirty="0"/>
              <a:t>The government can showcase the initiatives taken and work done. </a:t>
            </a:r>
          </a:p>
          <a:p>
            <a:r>
              <a:rPr lang="en-US" dirty="0"/>
              <a:t>Easy information and resource access to those in need. </a:t>
            </a:r>
          </a:p>
          <a:p>
            <a:r>
              <a:rPr lang="en-US" dirty="0"/>
              <a:t>Increased awareness among people, that is more exposure to people to know about how their government works for their welfare through advertisement. </a:t>
            </a:r>
          </a:p>
          <a:p>
            <a:r>
              <a:rPr lang="en-US" dirty="0"/>
              <a:t>Increased Participation that is People are the decision makers, along with the government, in making of new policies for the betterment of nation/state.</a:t>
            </a:r>
          </a:p>
          <a:p>
            <a:r>
              <a:rPr lang="en-US" dirty="0"/>
              <a:t>Transparency between various/all the bodies of the state/nation.</a:t>
            </a:r>
          </a:p>
          <a:p>
            <a:r>
              <a:rPr lang="en-US" dirty="0"/>
              <a:t>Multipurpose single platform (One for All). </a:t>
            </a:r>
          </a:p>
          <a:p>
            <a:r>
              <a:rPr lang="en-US" dirty="0"/>
              <a:t>Quick responsive system leading to improved governance efficiency.</a:t>
            </a:r>
          </a:p>
          <a:p>
            <a:r>
              <a:rPr lang="en-US" dirty="0"/>
              <a:t>Management from root level for smooth processing of the information and working of the government. </a:t>
            </a:r>
          </a:p>
        </p:txBody>
      </p:sp>
    </p:spTree>
    <p:extLst>
      <p:ext uri="{BB962C8B-B14F-4D97-AF65-F5344CB8AC3E}">
        <p14:creationId xmlns:p14="http://schemas.microsoft.com/office/powerpoint/2010/main" val="74076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1C00-3B62-4B69-911F-DA6C6149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9566-30E6-4A28-8B24-E6EDF79D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for one – one user can have only one account</a:t>
            </a:r>
          </a:p>
          <a:p>
            <a:r>
              <a:rPr lang="en-US" dirty="0"/>
              <a:t>Verification using Aadhar card (UID).</a:t>
            </a:r>
          </a:p>
          <a:p>
            <a:r>
              <a:rPr lang="en-US" dirty="0"/>
              <a:t>Separate interface for different bodies (government, citizen etc.) </a:t>
            </a:r>
          </a:p>
          <a:p>
            <a:r>
              <a:rPr lang="en-US" dirty="0"/>
              <a:t>Reference number for every query/complaint for referential purposes</a:t>
            </a:r>
          </a:p>
          <a:p>
            <a:r>
              <a:rPr lang="en-US" dirty="0"/>
              <a:t>Level/Department wise management/governance approach</a:t>
            </a:r>
          </a:p>
          <a:p>
            <a:r>
              <a:rPr lang="en-US" dirty="0"/>
              <a:t>Polling/surveys generated by the government for analysis purposes (increases participation).</a:t>
            </a:r>
          </a:p>
          <a:p>
            <a:r>
              <a:rPr lang="en-US" dirty="0"/>
              <a:t>Policies to prevent misuse of platform</a:t>
            </a:r>
          </a:p>
          <a:p>
            <a:r>
              <a:rPr lang="en-US" dirty="0"/>
              <a:t>Formulated to prevent any abusive action</a:t>
            </a:r>
          </a:p>
        </p:txBody>
      </p:sp>
    </p:spTree>
    <p:extLst>
      <p:ext uri="{BB962C8B-B14F-4D97-AF65-F5344CB8AC3E}">
        <p14:creationId xmlns:p14="http://schemas.microsoft.com/office/powerpoint/2010/main" val="27509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B678-C289-4EC9-95F4-64BAF31E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0CCB-9A1D-4C23-BBDD-DAE97EA0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this proposal we need the government resources like :</a:t>
            </a:r>
          </a:p>
          <a:p>
            <a:pPr marL="0" indent="0">
              <a:buNone/>
            </a:pPr>
            <a:r>
              <a:rPr lang="en-US" dirty="0"/>
              <a:t>1 – Raaj-</a:t>
            </a:r>
            <a:r>
              <a:rPr lang="en-US" dirty="0" err="1"/>
              <a:t>Kaaj</a:t>
            </a:r>
            <a:r>
              <a:rPr lang="en-US" dirty="0"/>
              <a:t> data(for government employee details)</a:t>
            </a:r>
          </a:p>
          <a:p>
            <a:pPr marL="0" indent="0">
              <a:buNone/>
            </a:pPr>
            <a:r>
              <a:rPr lang="en-US" dirty="0"/>
              <a:t>2 – Aadhar details of individuals(for Single sign on)</a:t>
            </a:r>
          </a:p>
          <a:p>
            <a:pPr marL="0" indent="0">
              <a:buNone/>
            </a:pPr>
            <a:r>
              <a:rPr lang="en-US" dirty="0"/>
              <a:t>3 – Other data</a:t>
            </a:r>
          </a:p>
        </p:txBody>
      </p:sp>
    </p:spTree>
    <p:extLst>
      <p:ext uri="{BB962C8B-B14F-4D97-AF65-F5344CB8AC3E}">
        <p14:creationId xmlns:p14="http://schemas.microsoft.com/office/powerpoint/2010/main" val="30005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873C-0BF1-4408-B170-3CE4DEA9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5B9A-FFCD-4A82-8E19-3FF6D590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UID’s for this platform</a:t>
            </a:r>
          </a:p>
        </p:txBody>
      </p:sp>
    </p:spTree>
    <p:extLst>
      <p:ext uri="{BB962C8B-B14F-4D97-AF65-F5344CB8AC3E}">
        <p14:creationId xmlns:p14="http://schemas.microsoft.com/office/powerpoint/2010/main" val="29525123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539</TotalTime>
  <Words>462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Vapor Trail</vt:lpstr>
      <vt:lpstr>Pandit deendayal Upadhyay Governance Platform</vt:lpstr>
      <vt:lpstr>Problem</vt:lpstr>
      <vt:lpstr>Proposed Solution</vt:lpstr>
      <vt:lpstr>PowerPoint Presentation</vt:lpstr>
      <vt:lpstr>IMPACTS</vt:lpstr>
      <vt:lpstr>WHAT’S NEW?</vt:lpstr>
      <vt:lpstr>Feasibility</vt:lpstr>
      <vt:lpstr>BACKUP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PDUGP</dc:title>
  <dc:creator>KrRish</dc:creator>
  <cp:lastModifiedBy>KrRish</cp:lastModifiedBy>
  <cp:revision>10</cp:revision>
  <dcterms:created xsi:type="dcterms:W3CDTF">2018-03-20T13:57:05Z</dcterms:created>
  <dcterms:modified xsi:type="dcterms:W3CDTF">2018-03-20T22:56:09Z</dcterms:modified>
</cp:coreProperties>
</file>