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6" r:id="rId3"/>
    <p:sldId id="258" r:id="rId4"/>
    <p:sldId id="264" r:id="rId5"/>
    <p:sldId id="262" r:id="rId6"/>
    <p:sldId id="263" r:id="rId7"/>
    <p:sldId id="265" r:id="rId8"/>
    <p:sldId id="281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4" r:id="rId17"/>
    <p:sldId id="275" r:id="rId18"/>
    <p:sldId id="276" r:id="rId19"/>
    <p:sldId id="273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8" r:id="rId30"/>
    <p:sldId id="260" r:id="rId31"/>
    <p:sldId id="261" r:id="rId32"/>
    <p:sldId id="259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ED7D55-CDEF-45E0-BCAA-CDC358A17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02C2D-1FDE-41ED-B600-3DEE59A26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8E93-62E3-48DF-972C-771B57294AFF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2B914-C7F3-4948-B25D-BF902CADBE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50BCB-1243-49F1-A000-EFD98310A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7287D-9A01-46ED-8C81-847B8EF593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2120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F57CE-24B7-4DC3-A4DD-FFB25D019DFD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8A900-B2D0-47D3-AEBD-7A6C85766E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903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8A900-B2D0-47D3-AEBD-7A6C85766E2A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223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8A900-B2D0-47D3-AEBD-7A6C85766E2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000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8A900-B2D0-47D3-AEBD-7A6C85766E2A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075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1207-F2ED-4644-9A80-C40D7399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1EB57-338C-4A1C-AA0E-9C93D500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AA5C-98BF-42C9-AE50-9DB5F49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DB08-05A3-4D10-B355-26A118D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4C22-D136-477C-BCFB-01B296AD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5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DF0D-A1DE-4CCA-9E2C-9087CFFF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7C2FE-26D7-4806-9351-30B99E33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1D73-3D0E-42DA-A465-BE0C5177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1236-D4C8-4D3E-90FA-96ADD5BF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C1CD-76CB-4966-AB34-A1DB8E4B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11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7DB62-3BA1-465B-8246-0C81404D6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6FAE4-3C7F-4480-BA05-D12FFBCC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99553-50CC-4468-8376-49EF5F80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C968-8DC9-46BA-9A4F-04E1553F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55DF-4C1B-4576-8451-5ED985A4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06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5B55-A963-4D33-8E16-C8FEC42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8BB2-EEAD-4F0A-B93C-A7B8BB52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822C-1E2D-49CA-BDCC-27AEEB64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AE46-6885-493F-A1E2-2FC01E0A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7489-9C97-44DA-8697-633AF97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30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258-BB09-4426-96AF-143C64BB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BD82-9885-43A2-AFC2-AF4C9B46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38C5-3576-4625-ABBE-559DFC17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4FF3-F621-4593-9ABE-A344901F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6775-CC70-46B7-BBC5-87FC67ED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272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AE32-106C-451F-A167-3E9714D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8126-54BF-4C4F-82E9-7FEE17676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4938-41F8-4813-BDC5-5F30B674C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52A1B-6AD7-4E86-A05D-2ABAB677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8002-702C-4674-B05B-225981DE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A3B6-7E09-4B16-96F7-EE29A2F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122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04C7-8E4A-49D5-8DD2-E4FBF25C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10AA-FCC8-42EF-83E4-A99EE2F4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3EDF1-F8BB-4D25-9907-932DF542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068EA-F99E-4259-9855-B46D3EE2A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00842-8D75-4542-986C-ED382D64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E64E4-2A9A-49E0-9DA4-3C1771CA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FBEC3-D0DF-4235-8FA6-82100420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581EA-B693-4EC3-A168-B79D5C07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101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5FCE-15D4-4D9C-83D6-4D1E9870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6168A-580E-4437-B779-0D735E5E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46743-18B9-439A-8EB0-1DCA07E3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7BA1C-BF2E-43A3-94E3-595DB4EC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88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E66F3-7833-4952-9813-FD3B04E9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BBE3F-4CBF-4BA3-B7FF-3A5E261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2D9D-8FEB-444B-B7C9-702177AD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433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865A-CD8D-4B8A-B9F6-FB645F47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8FE8-0500-4705-BE64-950D692A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64A6A-765C-452B-8084-B113F5B90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F5E44-A451-4E63-855E-B76DB500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476D4-1D97-48D1-89A6-D26DBE06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55A58-7C22-400D-936F-4D8A798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185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A22-6F69-4F15-B28D-E0864C43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1E9F-6CD2-47E5-8EBB-ED6685F0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CD90D-2F32-41D2-AD3D-81D545E5D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0955E-8DDC-44E4-B2CB-9EEEBBD6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D7A92-8553-4128-BDA9-193D540E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9218A-6E3A-4BCC-BAE2-2186796B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122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B656C-90C2-4B3A-8B7B-F965CB28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D795-18E1-4E49-B578-2883B22B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5575-67CB-4416-AC10-9826C236D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9F34-6511-47F4-86D9-3DEA9BAE95B7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384C-26F6-4166-BC0C-425F69149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7374-836A-4664-A50F-5868916A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1789-AAF5-483B-916A-E4FFA2AE18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650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1657627_Miniature_antenna_for_IoT_devices_using_LoRa_technology" TargetMode="External"/><Relationship Id="rId7" Type="http://schemas.openxmlformats.org/officeDocument/2006/relationships/hyperlink" Target="https://www.researchgate.net/publication/331294324_Known_and_Unknown_Facts_of_LoRa_Experiences_from_a_Large-scale_Measurement_Study" TargetMode="External"/><Relationship Id="rId2" Type="http://schemas.openxmlformats.org/officeDocument/2006/relationships/hyperlink" Target="https://www.researchgate.net/publication/335099298_A_COMPACT_PIFA_ANTENNA_FOR_INTERNET_OF_THINGS_NETWORK_LoRaWAN_AT_900_MHz_BAN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dn3.taoglas.com/datasheets/ILA.08.pdf" TargetMode="External"/><Relationship Id="rId5" Type="http://schemas.openxmlformats.org/officeDocument/2006/relationships/hyperlink" Target="https://www.taoglas.com/datasheets/ISMP.868.35.6.A.02.pdf" TargetMode="External"/><Relationship Id="rId4" Type="http://schemas.openxmlformats.org/officeDocument/2006/relationships/hyperlink" Target="https://www.researchgate.net/publication/326206928_Miniature_Multiband_Inverted-F_Antenna_over_an_Electrically_Small_Ground_Plane_for_Compact_IoT_Terminal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FF647-9806-4B5C-B5BF-0DC2CA2F7E84}"/>
              </a:ext>
            </a:extLst>
          </p:cNvPr>
          <p:cNvSpPr/>
          <p:nvPr/>
        </p:nvSpPr>
        <p:spPr>
          <a:xfrm>
            <a:off x="2457252" y="267509"/>
            <a:ext cx="727749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Universitatea “Politehnica” din Bucureşti</a:t>
            </a:r>
            <a:endParaRPr lang="en-US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Facultatea de Electronică, Telecomunicaţii şi Tehnologia Informaţiei</a:t>
            </a:r>
            <a:endParaRPr lang="en-US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E0EC3-042F-4867-BAF4-8E61CD8672F3}"/>
              </a:ext>
            </a:extLst>
          </p:cNvPr>
          <p:cNvSpPr/>
          <p:nvPr/>
        </p:nvSpPr>
        <p:spPr>
          <a:xfrm>
            <a:off x="2128096" y="2228671"/>
            <a:ext cx="7935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Antenă miniaturală pentru protocolul de comunicație LoRa</a:t>
            </a:r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A53BD-ED5B-4ACA-82B7-95B0C96D31C6}"/>
              </a:ext>
            </a:extLst>
          </p:cNvPr>
          <p:cNvSpPr/>
          <p:nvPr/>
        </p:nvSpPr>
        <p:spPr>
          <a:xfrm>
            <a:off x="755713" y="4751904"/>
            <a:ext cx="4287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Conducător științific                       </a:t>
            </a:r>
            <a:endParaRPr lang="en-US" dirty="0"/>
          </a:p>
          <a:p>
            <a:r>
              <a:rPr lang="ro-RO" dirty="0"/>
              <a:t>as. dr. Alexandru TATOMIRESCU	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713ED-B163-415C-8E2A-C59E82182C89}"/>
              </a:ext>
            </a:extLst>
          </p:cNvPr>
          <p:cNvSpPr txBox="1"/>
          <p:nvPr/>
        </p:nvSpPr>
        <p:spPr>
          <a:xfrm>
            <a:off x="8330688" y="4751904"/>
            <a:ext cx="256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Absolvent</a:t>
            </a:r>
          </a:p>
          <a:p>
            <a:pPr algn="r"/>
            <a:r>
              <a:rPr lang="en-US" dirty="0"/>
              <a:t>Marius-Mihail G</a:t>
            </a:r>
            <a:r>
              <a:rPr lang="ro-RO" dirty="0"/>
              <a:t>URGU</a:t>
            </a:r>
          </a:p>
        </p:txBody>
      </p:sp>
    </p:spTree>
    <p:extLst>
      <p:ext uri="{BB962C8B-B14F-4D97-AF65-F5344CB8AC3E}">
        <p14:creationId xmlns:p14="http://schemas.microsoft.com/office/powerpoint/2010/main" val="241661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8A4FE54-98AB-41A3-8719-CAFBEA23B7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FE884D-C578-4F0C-A8D6-A9633CF9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B35381-5115-4777-8015-506475FA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5400" dirty="0">
                <a:solidFill>
                  <a:srgbClr val="FFFFFF"/>
                </a:solidFill>
              </a:rPr>
              <a:t>Caracteristica de radiație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4644B6-BF1B-4B81-88C5-835E79692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B42316-3436-42A8-AAD3-78814890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2" y="2426818"/>
            <a:ext cx="4875167" cy="39976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EA9A3A-106A-4A90-ADB7-C3F2761A3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50214F-D963-4CBE-9839-CDDF713A2BD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10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702B2-CE9A-45CE-ADB7-94CA2B5074D0}"/>
              </a:ext>
            </a:extLst>
          </p:cNvPr>
          <p:cNvSpPr/>
          <p:nvPr/>
        </p:nvSpPr>
        <p:spPr>
          <a:xfrm>
            <a:off x="8436990" y="2752627"/>
            <a:ext cx="820128" cy="254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CEC3C-83E7-4D9E-BA40-237DF8E72A37}"/>
              </a:ext>
            </a:extLst>
          </p:cNvPr>
          <p:cNvSpPr txBox="1"/>
          <p:nvPr/>
        </p:nvSpPr>
        <p:spPr>
          <a:xfrm>
            <a:off x="8436990" y="2596836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Câștig [dB]</a:t>
            </a:r>
          </a:p>
        </p:txBody>
      </p:sp>
    </p:spTree>
    <p:extLst>
      <p:ext uri="{BB962C8B-B14F-4D97-AF65-F5344CB8AC3E}">
        <p14:creationId xmlns:p14="http://schemas.microsoft.com/office/powerpoint/2010/main" val="205773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37196-E714-4A58-B825-8A4FB39173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5513" y="624070"/>
            <a:ext cx="10905066" cy="5343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0214F-D963-4CBE-9839-CDDF713A2BD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11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DBD6C-306F-49AA-B490-FF7D744D6C63}"/>
              </a:ext>
            </a:extLst>
          </p:cNvPr>
          <p:cNvSpPr txBox="1"/>
          <p:nvPr/>
        </p:nvSpPr>
        <p:spPr>
          <a:xfrm>
            <a:off x="4016415" y="221856"/>
            <a:ext cx="47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Câmpul electric apropiat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A7D61-E63F-4DEC-B557-4D004F691F08}"/>
              </a:ext>
            </a:extLst>
          </p:cNvPr>
          <p:cNvSpPr txBox="1"/>
          <p:nvPr/>
        </p:nvSpPr>
        <p:spPr>
          <a:xfrm>
            <a:off x="2515893" y="5819900"/>
            <a:ext cx="8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b="1" dirty="0"/>
              <a:t>E</a:t>
            </a:r>
            <a:r>
              <a:rPr lang="ro-RO" sz="4400" b="1" baseline="-25000" dirty="0"/>
              <a:t>x</a:t>
            </a:r>
            <a:endParaRPr lang="en-US" sz="4400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C6422-46B6-4F4C-BB95-BE3364525A5E}"/>
              </a:ext>
            </a:extLst>
          </p:cNvPr>
          <p:cNvSpPr txBox="1"/>
          <p:nvPr/>
        </p:nvSpPr>
        <p:spPr>
          <a:xfrm>
            <a:off x="5992731" y="5869148"/>
            <a:ext cx="8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b="1" dirty="0"/>
              <a:t>E</a:t>
            </a:r>
            <a:r>
              <a:rPr lang="ro-RO" sz="4400" b="1" baseline="-25000" dirty="0"/>
              <a:t>y</a:t>
            </a:r>
            <a:endParaRPr lang="en-US" sz="4400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ABD84-BB83-402F-94D3-08A5246C7655}"/>
              </a:ext>
            </a:extLst>
          </p:cNvPr>
          <p:cNvSpPr txBox="1"/>
          <p:nvPr/>
        </p:nvSpPr>
        <p:spPr>
          <a:xfrm>
            <a:off x="9265648" y="5893726"/>
            <a:ext cx="8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b="1" dirty="0"/>
              <a:t>E</a:t>
            </a:r>
            <a:r>
              <a:rPr lang="ro-RO" sz="4400" b="1" baseline="-25000" dirty="0"/>
              <a:t>z</a:t>
            </a:r>
            <a:endParaRPr lang="en-US" sz="4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8855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0214F-D963-4CBE-9839-CDDF713A2BD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12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9B49E-C106-489C-82E2-70AE52BC19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78" y="1093532"/>
            <a:ext cx="8682552" cy="37832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CF513B-3AF6-4DE3-AA5E-9C90200E393E}"/>
              </a:ext>
            </a:extLst>
          </p:cNvPr>
          <p:cNvSpPr txBox="1"/>
          <p:nvPr/>
        </p:nvSpPr>
        <p:spPr>
          <a:xfrm>
            <a:off x="3469030" y="324091"/>
            <a:ext cx="53821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400" dirty="0"/>
              <a:t>Versiune îmbunătățită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0337F-FF30-4D65-9234-0C3933552C42}"/>
              </a:ext>
            </a:extLst>
          </p:cNvPr>
          <p:cNvSpPr txBox="1"/>
          <p:nvPr/>
        </p:nvSpPr>
        <p:spPr>
          <a:xfrm>
            <a:off x="5571761" y="4876822"/>
            <a:ext cx="172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Sursă design: 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8BB66-257F-4254-BC52-94775A462F6C}"/>
              </a:ext>
            </a:extLst>
          </p:cNvPr>
          <p:cNvSpPr txBox="1"/>
          <p:nvPr/>
        </p:nvSpPr>
        <p:spPr>
          <a:xfrm>
            <a:off x="601883" y="5456691"/>
            <a:ext cx="5937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3200" dirty="0"/>
              <a:t> Mărirea planului de masă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3200" dirty="0"/>
              <a:t> Eliminarea cuplajului electric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CEE616-33D3-4E7E-A31C-29CCB3CD3564}"/>
              </a:ext>
            </a:extLst>
          </p:cNvPr>
          <p:cNvSpPr/>
          <p:nvPr/>
        </p:nvSpPr>
        <p:spPr>
          <a:xfrm>
            <a:off x="6050491" y="5818943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CED26-0224-4CDE-B8B7-2620E8C629FF}"/>
              </a:ext>
            </a:extLst>
          </p:cNvPr>
          <p:cNvSpPr txBox="1"/>
          <p:nvPr/>
        </p:nvSpPr>
        <p:spPr>
          <a:xfrm>
            <a:off x="7297746" y="5456691"/>
            <a:ext cx="4092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3200" dirty="0"/>
              <a:t> Eficiență totală: 97 %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3200" dirty="0"/>
              <a:t> Câștig: 2 dB</a:t>
            </a:r>
          </a:p>
        </p:txBody>
      </p:sp>
    </p:spTree>
    <p:extLst>
      <p:ext uri="{BB962C8B-B14F-4D97-AF65-F5344CB8AC3E}">
        <p14:creationId xmlns:p14="http://schemas.microsoft.com/office/powerpoint/2010/main" val="231102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13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57139D-A2A8-4AE8-8AD3-9F43755AD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4" y="1664125"/>
            <a:ext cx="11462795" cy="3769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382311-5494-4901-9D24-60560036DC29}"/>
              </a:ext>
            </a:extLst>
          </p:cNvPr>
          <p:cNvSpPr txBox="1"/>
          <p:nvPr/>
        </p:nvSpPr>
        <p:spPr>
          <a:xfrm>
            <a:off x="2301692" y="646330"/>
            <a:ext cx="758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Modulul coeficientului de reflexie în funcție de lungimea L</a:t>
            </a:r>
            <a:r>
              <a:rPr lang="ro-RO" sz="2400" baseline="-25000"/>
              <a:t>m</a:t>
            </a:r>
            <a:endParaRPr lang="ro-RO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BD32A-AFB7-4BAD-8CE6-4808E20F3B92}"/>
              </a:ext>
            </a:extLst>
          </p:cNvPr>
          <p:cNvSpPr txBox="1"/>
          <p:nvPr/>
        </p:nvSpPr>
        <p:spPr>
          <a:xfrm>
            <a:off x="4838217" y="5433674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Frecvență [MHz]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A4E57-A18A-471A-80AB-31812D638C64}"/>
              </a:ext>
            </a:extLst>
          </p:cNvPr>
          <p:cNvSpPr txBox="1"/>
          <p:nvPr/>
        </p:nvSpPr>
        <p:spPr>
          <a:xfrm rot="16200000">
            <a:off x="-208461" y="331806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|</a:t>
            </a:r>
            <a:r>
              <a:rPr lang="el-GR" sz="2400" b="1" dirty="0"/>
              <a:t>Γ</a:t>
            </a:r>
            <a:r>
              <a:rPr lang="ro-RO" sz="2400" b="1" dirty="0"/>
              <a:t>| [dB]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78292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F61DB-25FC-4472-866C-26FE09C271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6983" y="1071730"/>
            <a:ext cx="8538034" cy="557106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14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8E2EB-87F4-44F7-BDD7-1DE654D43A40}"/>
              </a:ext>
            </a:extLst>
          </p:cNvPr>
          <p:cNvSpPr txBox="1"/>
          <p:nvPr/>
        </p:nvSpPr>
        <p:spPr>
          <a:xfrm>
            <a:off x="2939206" y="312517"/>
            <a:ext cx="631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Caracteristica de radiație în câștig 3D</a:t>
            </a:r>
          </a:p>
        </p:txBody>
      </p:sp>
    </p:spTree>
    <p:extLst>
      <p:ext uri="{BB962C8B-B14F-4D97-AF65-F5344CB8AC3E}">
        <p14:creationId xmlns:p14="http://schemas.microsoft.com/office/powerpoint/2010/main" val="204914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7C55F-350D-4608-B06E-2DE406F20D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466" y="1016252"/>
            <a:ext cx="11139561" cy="4944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15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342F0-A0AB-4E1B-B95C-765AA5A7B67A}"/>
              </a:ext>
            </a:extLst>
          </p:cNvPr>
          <p:cNvSpPr txBox="1"/>
          <p:nvPr/>
        </p:nvSpPr>
        <p:spPr>
          <a:xfrm>
            <a:off x="1570241" y="312264"/>
            <a:ext cx="905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Secțiuni 2D ale caracteristicii de radiație în câștig [dB]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4B497-347A-4ED4-AF5C-961ED970941B}"/>
              </a:ext>
            </a:extLst>
          </p:cNvPr>
          <p:cNvSpPr txBox="1"/>
          <p:nvPr/>
        </p:nvSpPr>
        <p:spPr>
          <a:xfrm>
            <a:off x="2161122" y="5591629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Variația </a:t>
            </a:r>
            <a:r>
              <a:rPr lang="el-GR" b="1" dirty="0"/>
              <a:t>θ</a:t>
            </a:r>
            <a:r>
              <a:rPr lang="ro-RO" b="1" dirty="0"/>
              <a:t> pentru </a:t>
            </a:r>
            <a:r>
              <a:rPr lang="el-GR" b="1" dirty="0"/>
              <a:t>ϕ</a:t>
            </a:r>
            <a:r>
              <a:rPr lang="ro-RO" b="1" dirty="0"/>
              <a:t> = 0</a:t>
            </a:r>
            <a:r>
              <a:rPr lang="ro-RO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32C2B-E9D3-48E2-9BCD-8BA89C24DDAA}"/>
              </a:ext>
            </a:extLst>
          </p:cNvPr>
          <p:cNvSpPr/>
          <p:nvPr/>
        </p:nvSpPr>
        <p:spPr>
          <a:xfrm>
            <a:off x="7261348" y="5591629"/>
            <a:ext cx="240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Variația </a:t>
            </a:r>
            <a:r>
              <a:rPr lang="el-GR" b="1" dirty="0"/>
              <a:t>ϕ</a:t>
            </a:r>
            <a:r>
              <a:rPr lang="ro-RO" b="1" dirty="0"/>
              <a:t> pentru </a:t>
            </a:r>
            <a:r>
              <a:rPr lang="el-GR" b="1" dirty="0"/>
              <a:t>θ </a:t>
            </a:r>
            <a:r>
              <a:rPr lang="ro-RO" b="1" dirty="0"/>
              <a:t>= 0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6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617CE1-1249-438A-9CE8-FFC0DD22EC3E}"/>
              </a:ext>
            </a:extLst>
          </p:cNvPr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ea typeface="+mj-ea"/>
                <a:cs typeface="+mj-cs"/>
              </a:rPr>
              <a:t>Modelul</a:t>
            </a:r>
            <a:r>
              <a:rPr lang="en-US" sz="4400" dirty="0">
                <a:ea typeface="+mj-ea"/>
                <a:cs typeface="+mj-cs"/>
              </a:rPr>
              <a:t>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16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B9E2A-CD99-406D-8ECA-277677A9D59E}"/>
              </a:ext>
            </a:extLst>
          </p:cNvPr>
          <p:cNvSpPr txBox="1"/>
          <p:nvPr/>
        </p:nvSpPr>
        <p:spPr>
          <a:xfrm>
            <a:off x="1678102" y="5380672"/>
            <a:ext cx="4019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Eficiență totală: 69 %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Câștig: 0,35 dB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Band</a:t>
            </a:r>
            <a:r>
              <a:rPr lang="ro-RO" sz="2400" dirty="0"/>
              <a:t>ă de frecvență: 12 MHz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6D67-9D53-46AA-B609-457C206D7101}"/>
              </a:ext>
            </a:extLst>
          </p:cNvPr>
          <p:cNvSpPr txBox="1"/>
          <p:nvPr/>
        </p:nvSpPr>
        <p:spPr>
          <a:xfrm>
            <a:off x="7624530" y="5398491"/>
            <a:ext cx="3997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Eficiență totală: 78 %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Câștig: 1 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Band</a:t>
            </a:r>
            <a:r>
              <a:rPr lang="ro-RO" sz="2400" dirty="0"/>
              <a:t>ă de frecvență: 18 MHz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sz="24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8D432D-AF00-4FAF-A308-F98F174D4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065"/>
            <a:ext cx="12083041" cy="44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9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7D2E66E-93A1-4A58-961F-EDCFB680E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23" y="0"/>
            <a:ext cx="9659153" cy="34290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9A0B060-4C2A-4D4B-884D-B727F9746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03" y="3450074"/>
            <a:ext cx="9083448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17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4DAD0-7EFC-4BD6-93CB-4BD56309F44C}"/>
              </a:ext>
            </a:extLst>
          </p:cNvPr>
          <p:cNvSpPr txBox="1"/>
          <p:nvPr/>
        </p:nvSpPr>
        <p:spPr>
          <a:xfrm rot="16200000">
            <a:off x="431098" y="148366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|</a:t>
            </a:r>
            <a:r>
              <a:rPr lang="el-GR" sz="2400" b="1" dirty="0"/>
              <a:t>Γ</a:t>
            </a:r>
            <a:r>
              <a:rPr lang="ro-RO" sz="2400" b="1" dirty="0"/>
              <a:t>| [dB]</a:t>
            </a:r>
            <a:endParaRPr lang="ro-RO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54952-4399-47A7-87DA-6B8873A23E80}"/>
              </a:ext>
            </a:extLst>
          </p:cNvPr>
          <p:cNvSpPr txBox="1"/>
          <p:nvPr/>
        </p:nvSpPr>
        <p:spPr>
          <a:xfrm rot="16200000">
            <a:off x="431098" y="491266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|</a:t>
            </a:r>
            <a:r>
              <a:rPr lang="el-GR" sz="2400" b="1" dirty="0"/>
              <a:t>Γ</a:t>
            </a:r>
            <a:r>
              <a:rPr lang="ro-RO" sz="2400" b="1" dirty="0"/>
              <a:t>| [dB]</a:t>
            </a:r>
            <a:endParaRPr lang="ro-RO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62825-864E-448A-B896-6FCDCC873EFE}"/>
              </a:ext>
            </a:extLst>
          </p:cNvPr>
          <p:cNvSpPr/>
          <p:nvPr/>
        </p:nvSpPr>
        <p:spPr>
          <a:xfrm>
            <a:off x="4480560" y="0"/>
            <a:ext cx="18084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E2D8C1-A71E-4AED-AEF7-EE68C143476C}"/>
              </a:ext>
            </a:extLst>
          </p:cNvPr>
          <p:cNvSpPr/>
          <p:nvPr/>
        </p:nvSpPr>
        <p:spPr>
          <a:xfrm>
            <a:off x="3759200" y="3429000"/>
            <a:ext cx="3799840" cy="232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9EFB87-731E-468B-B679-A9100F88F5CA}"/>
              </a:ext>
            </a:extLst>
          </p:cNvPr>
          <p:cNvSpPr/>
          <p:nvPr/>
        </p:nvSpPr>
        <p:spPr>
          <a:xfrm>
            <a:off x="3596640" y="3265408"/>
            <a:ext cx="3799840" cy="232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87D64-1FCE-42F2-B143-534957CC6539}"/>
              </a:ext>
            </a:extLst>
          </p:cNvPr>
          <p:cNvSpPr/>
          <p:nvPr/>
        </p:nvSpPr>
        <p:spPr>
          <a:xfrm>
            <a:off x="4757393" y="3175754"/>
            <a:ext cx="17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Frecvență [GHz]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8312D-6892-402E-B811-D90926EB68C4}"/>
              </a:ext>
            </a:extLst>
          </p:cNvPr>
          <p:cNvSpPr/>
          <p:nvPr/>
        </p:nvSpPr>
        <p:spPr>
          <a:xfrm>
            <a:off x="5008880" y="6583680"/>
            <a:ext cx="128016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8B5C19-A5AE-4E1F-800F-EFB820246F89}"/>
              </a:ext>
            </a:extLst>
          </p:cNvPr>
          <p:cNvSpPr/>
          <p:nvPr/>
        </p:nvSpPr>
        <p:spPr>
          <a:xfrm>
            <a:off x="4757393" y="6484342"/>
            <a:ext cx="17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Frecvență [GHz]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F2FE2-7074-4B59-8930-7833D79717AC}"/>
              </a:ext>
            </a:extLst>
          </p:cNvPr>
          <p:cNvSpPr txBox="1"/>
          <p:nvPr/>
        </p:nvSpPr>
        <p:spPr>
          <a:xfrm>
            <a:off x="8442960" y="268933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v1.0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D5DB9-2BA6-4C13-8286-F9792FCFCEE7}"/>
              </a:ext>
            </a:extLst>
          </p:cNvPr>
          <p:cNvSpPr txBox="1"/>
          <p:nvPr/>
        </p:nvSpPr>
        <p:spPr>
          <a:xfrm>
            <a:off x="8442960" y="602700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v2.0</a:t>
            </a:r>
          </a:p>
        </p:txBody>
      </p:sp>
    </p:spTree>
    <p:extLst>
      <p:ext uri="{BB962C8B-B14F-4D97-AF65-F5344CB8AC3E}">
        <p14:creationId xmlns:p14="http://schemas.microsoft.com/office/powerpoint/2010/main" val="15989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542F558-6F18-411F-8CD7-D46EAA35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1913403"/>
            <a:ext cx="10905066" cy="3571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18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26438-F1C8-4D57-8C41-F4631C885BD1}"/>
              </a:ext>
            </a:extLst>
          </p:cNvPr>
          <p:cNvSpPr txBox="1"/>
          <p:nvPr/>
        </p:nvSpPr>
        <p:spPr>
          <a:xfrm>
            <a:off x="1495669" y="323165"/>
            <a:ext cx="9200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Curentul de suprafață (reprezentare logaritmică)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1F98E-6520-4D57-9A23-9E7352F61733}"/>
              </a:ext>
            </a:extLst>
          </p:cNvPr>
          <p:cNvSpPr txBox="1"/>
          <p:nvPr/>
        </p:nvSpPr>
        <p:spPr>
          <a:xfrm>
            <a:off x="1098982" y="5380672"/>
            <a:ext cx="3997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Eficiență totală: 69 %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Câștig: 0,35 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Band</a:t>
            </a:r>
            <a:r>
              <a:rPr lang="ro-RO" sz="2400" dirty="0"/>
              <a:t>ă de frecvență: 12 MHz</a:t>
            </a:r>
          </a:p>
          <a:p>
            <a:endParaRPr lang="ro-RO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2EEAC-9BB2-45D1-B34D-C11DF41054F8}"/>
              </a:ext>
            </a:extLst>
          </p:cNvPr>
          <p:cNvSpPr txBox="1"/>
          <p:nvPr/>
        </p:nvSpPr>
        <p:spPr>
          <a:xfrm>
            <a:off x="6294911" y="5380671"/>
            <a:ext cx="3997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Eficiență totală: 78 %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Câștig: 1 </a:t>
            </a:r>
            <a:r>
              <a:rPr lang="en-US" sz="2400" dirty="0"/>
              <a:t>dB</a:t>
            </a:r>
            <a:endParaRPr lang="ro-RO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Band</a:t>
            </a:r>
            <a:r>
              <a:rPr lang="ro-RO" sz="2400" dirty="0"/>
              <a:t>ă de frecvență: 18 MHz</a:t>
            </a:r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432947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63A0EF-91BA-4F0F-9D2B-2FA38BEB1714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ea typeface="+mj-ea"/>
                <a:cs typeface="+mj-cs"/>
              </a:rPr>
              <a:t>Comparația</a:t>
            </a:r>
            <a: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ea typeface="+mj-ea"/>
                <a:cs typeface="+mj-cs"/>
              </a:rPr>
              <a:t>antenelor</a:t>
            </a:r>
            <a: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ea typeface="+mj-ea"/>
                <a:cs typeface="+mj-cs"/>
              </a:rPr>
              <a:t>proiectate</a:t>
            </a:r>
            <a: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  <a:t> cu </a:t>
            </a:r>
            <a:r>
              <a:rPr lang="en-US" sz="3600" kern="1200" dirty="0" err="1">
                <a:solidFill>
                  <a:schemeClr val="tx1"/>
                </a:solidFill>
                <a:ea typeface="+mj-ea"/>
                <a:cs typeface="+mj-cs"/>
              </a:rPr>
              <a:t>alte</a:t>
            </a:r>
            <a: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ea typeface="+mj-ea"/>
                <a:cs typeface="+mj-cs"/>
              </a:rPr>
              <a:t>modele</a:t>
            </a:r>
            <a:endParaRPr lang="en-US" sz="36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19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16784B-10B1-4F9D-8B13-65F93835B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87064"/>
              </p:ext>
            </p:extLst>
          </p:nvPr>
        </p:nvGraphicFramePr>
        <p:xfrm>
          <a:off x="1188721" y="1483360"/>
          <a:ext cx="9559948" cy="4821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4408">
                  <a:extLst>
                    <a:ext uri="{9D8B030D-6E8A-4147-A177-3AD203B41FA5}">
                      <a16:colId xmlns:a16="http://schemas.microsoft.com/office/drawing/2014/main" val="205426597"/>
                    </a:ext>
                  </a:extLst>
                </a:gridCol>
                <a:gridCol w="1961968">
                  <a:extLst>
                    <a:ext uri="{9D8B030D-6E8A-4147-A177-3AD203B41FA5}">
                      <a16:colId xmlns:a16="http://schemas.microsoft.com/office/drawing/2014/main" val="937204941"/>
                    </a:ext>
                  </a:extLst>
                </a:gridCol>
                <a:gridCol w="1832212">
                  <a:extLst>
                    <a:ext uri="{9D8B030D-6E8A-4147-A177-3AD203B41FA5}">
                      <a16:colId xmlns:a16="http://schemas.microsoft.com/office/drawing/2014/main" val="3806102820"/>
                    </a:ext>
                  </a:extLst>
                </a:gridCol>
                <a:gridCol w="1920992">
                  <a:extLst>
                    <a:ext uri="{9D8B030D-6E8A-4147-A177-3AD203B41FA5}">
                      <a16:colId xmlns:a16="http://schemas.microsoft.com/office/drawing/2014/main" val="2083666147"/>
                    </a:ext>
                  </a:extLst>
                </a:gridCol>
                <a:gridCol w="1780368">
                  <a:extLst>
                    <a:ext uri="{9D8B030D-6E8A-4147-A177-3AD203B41FA5}">
                      <a16:colId xmlns:a16="http://schemas.microsoft.com/office/drawing/2014/main" val="3212661266"/>
                    </a:ext>
                  </a:extLst>
                </a:gridCol>
              </a:tblGrid>
              <a:tr h="935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Coeficient de reflexie [dB]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Câștig [dBi]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Eficiență totală (%)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Dimensiuni element radiant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2674372796"/>
                  </a:ext>
                </a:extLst>
              </a:tr>
              <a:tr h="335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Prototip inițial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-5,5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1,76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39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0,1 x 0,07 λ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559543512"/>
                  </a:ext>
                </a:extLst>
              </a:tr>
              <a:tr h="635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Prototip îmbunătățit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-30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1,98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97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0,12 x 0,07 λ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1865559522"/>
                  </a:ext>
                </a:extLst>
              </a:tr>
              <a:tr h="335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Final v1.0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-8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0,35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69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0,09 x 0,03 λ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2843948858"/>
                  </a:ext>
                </a:extLst>
              </a:tr>
              <a:tr h="335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solidFill>
                            <a:srgbClr val="FFC000"/>
                          </a:solidFill>
                          <a:effectLst/>
                        </a:rPr>
                        <a:t>Final v2.0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solidFill>
                            <a:srgbClr val="FFC000"/>
                          </a:solidFill>
                          <a:effectLst/>
                        </a:rPr>
                        <a:t>-15,8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solidFill>
                            <a:srgbClr val="FFC000"/>
                          </a:solidFill>
                          <a:effectLst/>
                        </a:rPr>
                        <a:t>1,01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solidFill>
                            <a:srgbClr val="FFC000"/>
                          </a:solidFill>
                          <a:effectLst/>
                        </a:rPr>
                        <a:t>78 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solidFill>
                            <a:srgbClr val="FFC000"/>
                          </a:solidFill>
                          <a:effectLst/>
                        </a:rPr>
                        <a:t>0,09 x 0,03 λ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1967890553"/>
                  </a:ext>
                </a:extLst>
              </a:tr>
              <a:tr h="335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IFA Logo [2]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-23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0,8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74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0,1 x 0,06 λ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3678393387"/>
                  </a:ext>
                </a:extLst>
              </a:tr>
              <a:tr h="635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IFA Multibandă [3]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-19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-3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30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0,076 x 0,04 λ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1881345339"/>
                  </a:ext>
                </a:extLst>
              </a:tr>
              <a:tr h="635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Patch comercial* [4]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&gt; -5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2,17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66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0,1 x 0,1 λ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742903899"/>
                  </a:ext>
                </a:extLst>
              </a:tr>
              <a:tr h="635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ILA comercial*  [5]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&gt; -5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-0,5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0,015 x 0,009 λ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0" marR="102560" marT="0" marB="0" anchor="ctr"/>
                </a:tc>
                <a:extLst>
                  <a:ext uri="{0D108BD9-81ED-4DB2-BD59-A6C34878D82A}">
                    <a16:rowId xmlns:a16="http://schemas.microsoft.com/office/drawing/2014/main" val="128150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0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406BD-2D37-4FBF-BE43-EB525590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o-RO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Cuprins</a:t>
            </a:r>
            <a:endParaRPr lang="ro-RO" sz="4000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7E90-DF3A-4619-9852-9BD95C03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 algn="l">
              <a:buFont typeface="+mj-lt"/>
              <a:buAutoNum type="arabicPeriod"/>
            </a:pPr>
            <a:r>
              <a:rPr lang="ro-RO" dirty="0"/>
              <a:t>Protocolul LoRa – Integrarea</a:t>
            </a:r>
            <a:r>
              <a:rPr lang="en-US" dirty="0"/>
              <a:t> </a:t>
            </a:r>
            <a:r>
              <a:rPr lang="ro-RO" dirty="0"/>
              <a:t>antenei</a:t>
            </a:r>
            <a:r>
              <a:rPr lang="en-US" dirty="0"/>
              <a:t> </a:t>
            </a:r>
            <a:r>
              <a:rPr lang="ro-RO" dirty="0"/>
              <a:t>și motivație</a:t>
            </a:r>
          </a:p>
          <a:p>
            <a:pPr marL="685800" indent="-457200" algn="l">
              <a:buFont typeface="+mj-lt"/>
              <a:buAutoNum type="arabicPeriod"/>
            </a:pPr>
            <a:r>
              <a:rPr lang="ro-RO" b="1" dirty="0"/>
              <a:t>Simularea numerică a antenei miniaturale</a:t>
            </a:r>
          </a:p>
          <a:p>
            <a:pPr marL="685800" indent="-457200" algn="l">
              <a:buFont typeface="+mj-lt"/>
              <a:buAutoNum type="arabicPeriod"/>
            </a:pPr>
            <a:r>
              <a:rPr lang="ro-RO" dirty="0"/>
              <a:t>Configurarea unei rețele LoRaWAN și realizarea unei aplicații de test</a:t>
            </a:r>
          </a:p>
          <a:p>
            <a:pPr marL="685800" indent="-457200" algn="l">
              <a:buFont typeface="+mj-lt"/>
              <a:buAutoNum type="arabicPeriod"/>
            </a:pPr>
            <a:r>
              <a:rPr lang="ro-RO" dirty="0"/>
              <a:t>Concluzii și contribuții personale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5746D-31C6-41E6-8E51-FF419BA5D13D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2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7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20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7BE31-9551-4C63-8FF3-60A5C95CBF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8388" y="1170245"/>
            <a:ext cx="8775223" cy="5041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381F0-AE1C-44BB-99C2-758C50430249}"/>
              </a:ext>
            </a:extLst>
          </p:cNvPr>
          <p:cNvSpPr txBox="1"/>
          <p:nvPr/>
        </p:nvSpPr>
        <p:spPr>
          <a:xfrm>
            <a:off x="4446861" y="223520"/>
            <a:ext cx="3298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Modelul câștigător</a:t>
            </a:r>
          </a:p>
        </p:txBody>
      </p:sp>
    </p:spTree>
    <p:extLst>
      <p:ext uri="{BB962C8B-B14F-4D97-AF65-F5344CB8AC3E}">
        <p14:creationId xmlns:p14="http://schemas.microsoft.com/office/powerpoint/2010/main" val="74200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21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desk with a computer on a table&#10;&#10;Description automatically generated">
            <a:extLst>
              <a:ext uri="{FF2B5EF4-FFF2-40B4-BE49-F238E27FC236}">
                <a16:creationId xmlns:a16="http://schemas.microsoft.com/office/drawing/2014/main" id="{2CDE4CDC-4800-4493-BD4B-4F6F9565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137920"/>
            <a:ext cx="5288280" cy="5288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F9F85-FC78-4995-AD02-547F404A96D4}"/>
              </a:ext>
            </a:extLst>
          </p:cNvPr>
          <p:cNvSpPr txBox="1"/>
          <p:nvPr/>
        </p:nvSpPr>
        <p:spPr>
          <a:xfrm>
            <a:off x="2063133" y="259080"/>
            <a:ext cx="8065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Măsurarea coeficientului de reflexie al tensiunii</a:t>
            </a:r>
          </a:p>
        </p:txBody>
      </p:sp>
    </p:spTree>
    <p:extLst>
      <p:ext uri="{BB962C8B-B14F-4D97-AF65-F5344CB8AC3E}">
        <p14:creationId xmlns:p14="http://schemas.microsoft.com/office/powerpoint/2010/main" val="145392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0B5814-83CE-46F7-9264-B9F9F9D3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5" b="1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22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88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3376F-C685-4678-9386-65403E185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23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99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24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C0B44-C329-48EC-B563-CDCFDA20E11A}"/>
              </a:ext>
            </a:extLst>
          </p:cNvPr>
          <p:cNvSpPr txBox="1"/>
          <p:nvPr/>
        </p:nvSpPr>
        <p:spPr>
          <a:xfrm>
            <a:off x="3229541" y="751840"/>
            <a:ext cx="573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Configurarea unei rețele LoRa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9975AFB5-78AB-4208-83D6-EF7B97465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2688639"/>
            <a:ext cx="10391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6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F7B444A-11A3-4999-B88E-097D47B7D4D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25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30B8D-41EA-40ED-A619-45C8B9BF7C42}"/>
              </a:ext>
            </a:extLst>
          </p:cNvPr>
          <p:cNvSpPr txBox="1"/>
          <p:nvPr/>
        </p:nvSpPr>
        <p:spPr>
          <a:xfrm>
            <a:off x="4297680" y="853440"/>
            <a:ext cx="3963842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o-RO" sz="2800" dirty="0"/>
              <a:t>Înregistrarea gateway-ului</a:t>
            </a:r>
          </a:p>
        </p:txBody>
      </p:sp>
    </p:spTree>
    <p:extLst>
      <p:ext uri="{BB962C8B-B14F-4D97-AF65-F5344CB8AC3E}">
        <p14:creationId xmlns:p14="http://schemas.microsoft.com/office/powerpoint/2010/main" val="244776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BA181-97A6-4541-8F80-9FD7D2BF8BA3}"/>
              </a:ext>
            </a:extLst>
          </p:cNvPr>
          <p:cNvPicPr/>
          <p:nvPr/>
        </p:nvPicPr>
        <p:blipFill rotWithShape="1">
          <a:blip r:embed="rId2"/>
          <a:srcRect l="6577" r="13866" b="-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F20189-1824-4AFF-8674-E8FD5152013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r="928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26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43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6969D-5661-47C1-95E5-AE397D062C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54930"/>
            <a:ext cx="10905066" cy="517990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27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6D756-4C60-4A62-ADDC-040A3F7FE728}"/>
              </a:ext>
            </a:extLst>
          </p:cNvPr>
          <p:cNvSpPr txBox="1"/>
          <p:nvPr/>
        </p:nvSpPr>
        <p:spPr>
          <a:xfrm>
            <a:off x="2964149" y="233680"/>
            <a:ext cx="626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Dezvoltarea unei aplicații de test</a:t>
            </a:r>
          </a:p>
        </p:txBody>
      </p:sp>
    </p:spTree>
    <p:extLst>
      <p:ext uri="{BB962C8B-B14F-4D97-AF65-F5344CB8AC3E}">
        <p14:creationId xmlns:p14="http://schemas.microsoft.com/office/powerpoint/2010/main" val="2992546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28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7B524-AA6D-4DBA-86E4-82043D4E3F66}"/>
              </a:ext>
            </a:extLst>
          </p:cNvPr>
          <p:cNvSpPr txBox="1"/>
          <p:nvPr/>
        </p:nvSpPr>
        <p:spPr>
          <a:xfrm>
            <a:off x="4029248" y="426720"/>
            <a:ext cx="413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3600" dirty="0"/>
              <a:t>Contribuții personale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252E1-CD24-46EF-BA13-CDD18DD801BF}"/>
              </a:ext>
            </a:extLst>
          </p:cNvPr>
          <p:cNvSpPr txBox="1"/>
          <p:nvPr/>
        </p:nvSpPr>
        <p:spPr>
          <a:xfrm>
            <a:off x="1457960" y="1986018"/>
            <a:ext cx="9276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sz="2800" dirty="0"/>
              <a:t>Simularea numerică a 4 modele de antene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800" dirty="0"/>
              <a:t>Prototip final miniaturizat optimizat din punct de vedere al eficienței totale și câștigului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</a:t>
            </a:r>
            <a:r>
              <a:rPr lang="ro-RO" sz="2800" dirty="0"/>
              <a:t>ăsurarea coeficientului de reflexie cu analizorul de rețea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800" dirty="0"/>
              <a:t>Deschiderea unui nou gateway LoRa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800" dirty="0"/>
              <a:t>Aplicație de monitorizare a temperaturii</a:t>
            </a:r>
          </a:p>
          <a:p>
            <a:pPr marL="342900" indent="-342900">
              <a:buFont typeface="+mj-lt"/>
              <a:buAutoNum type="arabicPeriod"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014835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29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A379A-4E6D-4D0E-AA8A-D05E3EF87C85}"/>
              </a:ext>
            </a:extLst>
          </p:cNvPr>
          <p:cNvSpPr txBox="1"/>
          <p:nvPr/>
        </p:nvSpPr>
        <p:spPr>
          <a:xfrm>
            <a:off x="5168502" y="477520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Concluzii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56C63-1A20-4978-B634-8A98B5FE16E2}"/>
              </a:ext>
            </a:extLst>
          </p:cNvPr>
          <p:cNvSpPr txBox="1"/>
          <p:nvPr/>
        </p:nvSpPr>
        <p:spPr>
          <a:xfrm>
            <a:off x="1476865" y="1941922"/>
            <a:ext cx="92382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</a:t>
            </a:r>
            <a:r>
              <a:rPr lang="en-US" sz="2400" dirty="0"/>
              <a:t>Scopul principal al </a:t>
            </a:r>
            <a:r>
              <a:rPr lang="en-US" sz="2400" dirty="0" err="1"/>
              <a:t>proiectului</a:t>
            </a:r>
            <a:r>
              <a:rPr lang="en-US" sz="2400" dirty="0"/>
              <a:t> – </a:t>
            </a:r>
            <a:r>
              <a:rPr lang="en-US" sz="2400" dirty="0" err="1"/>
              <a:t>proiectarea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antene</a:t>
            </a:r>
            <a:r>
              <a:rPr lang="en-US" sz="2400" dirty="0"/>
              <a:t> </a:t>
            </a:r>
            <a:r>
              <a:rPr lang="en-US" sz="2400" dirty="0" err="1"/>
              <a:t>miniaturale</a:t>
            </a:r>
            <a:r>
              <a:rPr lang="ro-RO" sz="2400" dirty="0"/>
              <a:t> rezonante</a:t>
            </a:r>
            <a:r>
              <a:rPr lang="en-US" sz="2400" dirty="0"/>
              <a:t> </a:t>
            </a:r>
            <a:r>
              <a:rPr lang="ro-RO" sz="2400" dirty="0"/>
              <a:t>la frecvența ISM de 868 MHz – a fost atins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Bandă nelicențiată de frecvență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Configurarea și lansarea unei noi rețele LoRaWAN este facilă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Alți dezvoltatori pot folosi gateway-ul nou creat pentru propriile aplicații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 Cea mai dificilă etapă: miniaturizarea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sz="2400" dirty="0"/>
              <a:t>2 perspective </a:t>
            </a:r>
            <a:r>
              <a:rPr lang="en-DE" sz="2400" dirty="0" err="1"/>
              <a:t>asupra</a:t>
            </a:r>
            <a:r>
              <a:rPr lang="en-DE" sz="2400" dirty="0"/>
              <a:t> </a:t>
            </a:r>
            <a:r>
              <a:rPr lang="en-DE" sz="2400" dirty="0" err="1"/>
              <a:t>unui</a:t>
            </a:r>
            <a:r>
              <a:rPr lang="en-DE" sz="2400" dirty="0"/>
              <a:t> s</a:t>
            </a:r>
            <a:r>
              <a:rPr lang="ro-RO" sz="2400" dirty="0"/>
              <a:t>i</a:t>
            </a:r>
            <a:r>
              <a:rPr lang="en-DE" sz="2400" dirty="0"/>
              <a:t>stem IoT</a:t>
            </a:r>
            <a:endParaRPr lang="ro-RO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00615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A5746D-31C6-41E6-8E51-FF419BA5D13D}"/>
              </a:ext>
            </a:extLst>
          </p:cNvPr>
          <p:cNvSpPr txBox="1"/>
          <p:nvPr/>
        </p:nvSpPr>
        <p:spPr>
          <a:xfrm>
            <a:off x="115585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3</a:t>
            </a:fld>
            <a:fld id="{31E7EB0D-D3EF-4ACA-BB7B-A77BFC1E1D63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387EC8-482A-4EA0-8F47-462C71053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B30059-7401-4CA7-9A3B-78ADF9AB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30F9D06-9F48-4C18-A47C-66A2FCF3316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3638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305430-5012-45B7-955F-1F2397F05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FAE7A-3490-4E4F-83B4-D644A426F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4C023A2-7B61-4E5B-9AA5-73C3CCDE8FD3}"/>
              </a:ext>
            </a:extLst>
          </p:cNvPr>
          <p:cNvSpPr txBox="1">
            <a:spLocks/>
          </p:cNvSpPr>
          <p:nvPr/>
        </p:nvSpPr>
        <p:spPr>
          <a:xfrm>
            <a:off x="6347546" y="4509703"/>
            <a:ext cx="6061022" cy="15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4400"/>
              <a:t> = </a:t>
            </a:r>
            <a:r>
              <a:rPr lang="ro-RO" sz="4400" b="1"/>
              <a:t>Lo</a:t>
            </a:r>
            <a:r>
              <a:rPr lang="ro-RO" sz="4400"/>
              <a:t>ng </a:t>
            </a:r>
            <a:r>
              <a:rPr lang="ro-RO" sz="4400" b="1"/>
              <a:t>Ra</a:t>
            </a:r>
            <a:r>
              <a:rPr lang="ro-RO" sz="4400"/>
              <a:t>nge</a:t>
            </a:r>
            <a:endParaRPr lang="en-US" sz="4400" dirty="0"/>
          </a:p>
        </p:txBody>
      </p:sp>
      <p:pic>
        <p:nvPicPr>
          <p:cNvPr id="13" name="Picture 1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33AADF3D-7AB5-42B2-BE09-B06640D2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26" y="4560517"/>
            <a:ext cx="2484095" cy="1434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57E26-2321-489F-AB37-720862429B79}"/>
              </a:ext>
            </a:extLst>
          </p:cNvPr>
          <p:cNvSpPr txBox="1"/>
          <p:nvPr/>
        </p:nvSpPr>
        <p:spPr>
          <a:xfrm>
            <a:off x="633467" y="4691678"/>
            <a:ext cx="4238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b="1" dirty="0"/>
              <a:t>Densitate mare de dispozitive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b="1" dirty="0"/>
              <a:t>Transmisie la mare distanță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b="1" dirty="0"/>
              <a:t>Lățime de bandă foarte limitată</a:t>
            </a:r>
            <a:br>
              <a:rPr lang="ro-RO" b="1" dirty="0"/>
            </a:br>
            <a:br>
              <a:rPr lang="ro-RO" b="1" dirty="0"/>
            </a:br>
            <a:br>
              <a:rPr lang="ro-RO" b="1" dirty="0"/>
            </a:br>
            <a:br>
              <a:rPr lang="ro-RO" b="1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9D257-3AA6-48D7-B902-CAC7055BA4D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3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669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06BD-2D37-4FBF-BE43-EB525590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679"/>
            <a:ext cx="9144000" cy="1061403"/>
          </a:xfrm>
        </p:spPr>
        <p:txBody>
          <a:bodyPr/>
          <a:lstStyle/>
          <a:p>
            <a:r>
              <a:rPr lang="ro-RO" dirty="0">
                <a:latin typeface="+mn-lt"/>
              </a:rPr>
              <a:t>Bibliografie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7E90-DF3A-4619-9852-9BD95C03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4458"/>
            <a:ext cx="9144000" cy="3962718"/>
          </a:xfrm>
        </p:spPr>
        <p:txBody>
          <a:bodyPr>
            <a:normAutofit fontScale="92500" lnSpcReduction="20000"/>
          </a:bodyPr>
          <a:lstStyle/>
          <a:p>
            <a:pPr algn="l"/>
            <a:endParaRPr lang="ro-RO" dirty="0"/>
          </a:p>
          <a:p>
            <a:pPr algn="l"/>
            <a:endParaRPr lang="ro-RO" dirty="0"/>
          </a:p>
          <a:p>
            <a:pPr algn="l"/>
            <a:r>
              <a:rPr lang="ro-RO" dirty="0"/>
              <a:t>[1]</a:t>
            </a:r>
            <a:r>
              <a:rPr lang="en-US" dirty="0"/>
              <a:t> </a:t>
            </a:r>
            <a:r>
              <a:rPr lang="ro-RO" dirty="0">
                <a:hlinkClick r:id="rId2"/>
              </a:rPr>
              <a:t>A Compact PIFA Antenna for Internet of Things Network LoRaWAN at 900 MHz Band</a:t>
            </a:r>
            <a:endParaRPr lang="ro-RO" dirty="0"/>
          </a:p>
          <a:p>
            <a:pPr algn="l"/>
            <a:r>
              <a:rPr lang="ro-RO" dirty="0"/>
              <a:t>[2] </a:t>
            </a:r>
            <a:r>
              <a:rPr lang="en-US" dirty="0">
                <a:hlinkClick r:id="rId3"/>
              </a:rPr>
              <a:t>Miniature antenna for IoT devices using LoRa technology</a:t>
            </a:r>
            <a:endParaRPr lang="ro-RO" dirty="0"/>
          </a:p>
          <a:p>
            <a:pPr algn="l"/>
            <a:r>
              <a:rPr lang="ro-RO" dirty="0"/>
              <a:t>[3] </a:t>
            </a:r>
            <a:r>
              <a:rPr lang="en-US" dirty="0">
                <a:hlinkClick r:id="rId4"/>
              </a:rPr>
              <a:t>Miniature Multiband Inverted-F Antenna over an Electrically Small Ground Plane for Compact IoT Terminals</a:t>
            </a:r>
            <a:endParaRPr lang="ro-RO" dirty="0"/>
          </a:p>
          <a:p>
            <a:pPr algn="l"/>
            <a:r>
              <a:rPr lang="ro-RO" dirty="0"/>
              <a:t>[4] </a:t>
            </a:r>
            <a:r>
              <a:rPr lang="ro-RO" dirty="0">
                <a:hlinkClick r:id="rId5"/>
              </a:rPr>
              <a:t>Foaie de catalog Taoglas IFA</a:t>
            </a:r>
            <a:endParaRPr lang="ro-RO" dirty="0"/>
          </a:p>
          <a:p>
            <a:pPr algn="l"/>
            <a:r>
              <a:rPr lang="ro-RO" dirty="0"/>
              <a:t>[5] </a:t>
            </a:r>
            <a:r>
              <a:rPr lang="ro-RO" dirty="0">
                <a:hlinkClick r:id="rId6"/>
              </a:rPr>
              <a:t>Foaie de catalog Taoglas ILA</a:t>
            </a:r>
            <a:endParaRPr lang="ro-RO" dirty="0"/>
          </a:p>
          <a:p>
            <a:pPr algn="l"/>
            <a:r>
              <a:rPr lang="ro-RO" dirty="0"/>
              <a:t>[6] </a:t>
            </a:r>
            <a:r>
              <a:rPr lang="en-US" dirty="0">
                <a:hlinkClick r:id="rId7"/>
              </a:rPr>
              <a:t>Known and Unknown Facts of LoRa: Experiences from a Largescale</a:t>
            </a:r>
          </a:p>
          <a:p>
            <a:pPr algn="l"/>
            <a:r>
              <a:rPr lang="en-US" dirty="0">
                <a:hlinkClick r:id="rId7"/>
              </a:rPr>
              <a:t>Measurement Study</a:t>
            </a:r>
            <a:r>
              <a:rPr lang="ro-RO" dirty="0">
                <a:hlinkClick r:id="rId7"/>
              </a:rPr>
              <a:t> </a:t>
            </a:r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5746D-31C6-41E6-8E51-FF419BA5D13D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30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542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06BD-2D37-4FBF-BE43-EB525590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8298"/>
            <a:ext cx="9144000" cy="1061403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+mn-lt"/>
              </a:rPr>
              <a:t>Vă mulțumesc pentru atenție!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5746D-31C6-41E6-8E51-FF419BA5D13D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31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207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06BD-2D37-4FBF-BE43-EB525590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679"/>
            <a:ext cx="9144000" cy="1061403"/>
          </a:xfrm>
        </p:spPr>
        <p:txBody>
          <a:bodyPr/>
          <a:lstStyle/>
          <a:p>
            <a:r>
              <a:rPr lang="ro-RO" dirty="0">
                <a:latin typeface="+mn-lt"/>
              </a:rPr>
              <a:t>Anexa 1 – Demodulație LoRA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5746D-31C6-41E6-8E51-FF419BA5D13D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32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25B02E-D0AC-4DBF-B762-DB72B9B7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02" y="1136835"/>
            <a:ext cx="7831522" cy="5842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E7E44-9705-472E-82E7-2A5B8DE473C3}"/>
              </a:ext>
            </a:extLst>
          </p:cNvPr>
          <p:cNvSpPr txBox="1"/>
          <p:nvPr/>
        </p:nvSpPr>
        <p:spPr>
          <a:xfrm>
            <a:off x="452261" y="6350168"/>
            <a:ext cx="18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Sursă imagine: [6]</a:t>
            </a:r>
          </a:p>
        </p:txBody>
      </p:sp>
    </p:spTree>
    <p:extLst>
      <p:ext uri="{BB962C8B-B14F-4D97-AF65-F5344CB8AC3E}">
        <p14:creationId xmlns:p14="http://schemas.microsoft.com/office/powerpoint/2010/main" val="18605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74B2B-D783-4C00-8D84-7E0EE993BF81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Anexa 2 – Algoritmul rulat de nodul LoRa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6F41AEE-BC42-4600-94B8-7449C9088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23" y="492573"/>
            <a:ext cx="2528742" cy="5880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33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5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0214F-D963-4CBE-9839-CDDF713A2BD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4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56302F0-894F-459D-8256-E97681364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72327"/>
              </p:ext>
            </p:extLst>
          </p:nvPr>
        </p:nvGraphicFramePr>
        <p:xfrm>
          <a:off x="1705726" y="791183"/>
          <a:ext cx="8780547" cy="50401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849">
                  <a:extLst>
                    <a:ext uri="{9D8B030D-6E8A-4147-A177-3AD203B41FA5}">
                      <a16:colId xmlns:a16="http://schemas.microsoft.com/office/drawing/2014/main" val="4227953803"/>
                    </a:ext>
                  </a:extLst>
                </a:gridCol>
                <a:gridCol w="2926849">
                  <a:extLst>
                    <a:ext uri="{9D8B030D-6E8A-4147-A177-3AD203B41FA5}">
                      <a16:colId xmlns:a16="http://schemas.microsoft.com/office/drawing/2014/main" val="2985186768"/>
                    </a:ext>
                  </a:extLst>
                </a:gridCol>
                <a:gridCol w="2926849">
                  <a:extLst>
                    <a:ext uri="{9D8B030D-6E8A-4147-A177-3AD203B41FA5}">
                      <a16:colId xmlns:a16="http://schemas.microsoft.com/office/drawing/2014/main" val="3476442486"/>
                    </a:ext>
                  </a:extLst>
                </a:gridCol>
              </a:tblGrid>
              <a:tr h="177807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8728"/>
                  </a:ext>
                </a:extLst>
              </a:tr>
              <a:tr h="543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Tip de re</a:t>
                      </a:r>
                      <a:r>
                        <a:rPr lang="ro-RO" dirty="0"/>
                        <a:t>țea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WAN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LPWAN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819983"/>
                  </a:ext>
                </a:extLst>
              </a:tr>
              <a:tr h="543672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Frecvenț</a:t>
                      </a:r>
                      <a:r>
                        <a:rPr lang="en-US" dirty="0"/>
                        <a:t>e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centrale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2</a:t>
                      </a:r>
                      <a:r>
                        <a:rPr lang="en-US" dirty="0"/>
                        <a:t>.4 / 5 GHz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433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/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868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/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915 MHz</a:t>
                      </a:r>
                      <a:endParaRPr lang="ro-R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262582"/>
                  </a:ext>
                </a:extLst>
              </a:tr>
              <a:tr h="543672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Benzi de frecvență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20 / 40 / 80 / 160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125 / 250 / 500 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498407"/>
                  </a:ext>
                </a:extLst>
              </a:tr>
              <a:tr h="543672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Rază de acoperire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Sute de metri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2 – 10 km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315173"/>
                  </a:ext>
                </a:extLst>
              </a:tr>
              <a:tr h="543672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Număr de noduri / 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zeci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295456"/>
                  </a:ext>
                </a:extLst>
              </a:tr>
              <a:tr h="543672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Rată de transfer maximă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1300 </a:t>
                      </a:r>
                      <a:r>
                        <a:rPr lang="en-US" dirty="0"/>
                        <a:t>M</a:t>
                      </a:r>
                      <a:r>
                        <a:rPr lang="ro-RO" dirty="0"/>
                        <a:t>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11 kbps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322150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FCBF31-1E8A-4C8E-950C-70E1D5058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62" y="795086"/>
            <a:ext cx="1513674" cy="897167"/>
          </a:xfrm>
          <a:prstGeom prst="rect">
            <a:avLst/>
          </a:prstGeom>
        </p:spPr>
      </p:pic>
      <p:pic>
        <p:nvPicPr>
          <p:cNvPr id="11" name="Picture 1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F8106D0-2264-4A67-8676-DE80BCCDB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98" y="1026709"/>
            <a:ext cx="1772631" cy="10236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FE4AAC-BEC1-4204-9023-F6B60FEEA835}"/>
              </a:ext>
            </a:extLst>
          </p:cNvPr>
          <p:cNvSpPr/>
          <p:nvPr/>
        </p:nvSpPr>
        <p:spPr>
          <a:xfrm>
            <a:off x="5350442" y="1962843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IEEE 802.11ac</a:t>
            </a:r>
          </a:p>
        </p:txBody>
      </p:sp>
    </p:spTree>
    <p:extLst>
      <p:ext uri="{BB962C8B-B14F-4D97-AF65-F5344CB8AC3E}">
        <p14:creationId xmlns:p14="http://schemas.microsoft.com/office/powerpoint/2010/main" val="241762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6993-78E4-44A4-B6DB-F7E32BB0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ro-RO" sz="4800">
                <a:latin typeface="+mn-lt"/>
              </a:rPr>
              <a:t>Parametrii de proiectare ai antenei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13F2-084E-4A09-B224-CBC5955D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 Bandă de frecvență: 868 – 870 MHz 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o-RO" sz="2400" dirty="0">
                <a:solidFill>
                  <a:schemeClr val="bg1"/>
                </a:solidFill>
              </a:rPr>
              <a:t>Dimensiunea elementului radiativ &lt;&lt; lungimea de undă (</a:t>
            </a:r>
            <a:r>
              <a:rPr lang="el-GR" sz="2400" dirty="0">
                <a:solidFill>
                  <a:schemeClr val="bg1"/>
                </a:solidFill>
              </a:rPr>
              <a:t>λ</a:t>
            </a:r>
            <a:r>
              <a:rPr lang="en-US" sz="2400" dirty="0">
                <a:solidFill>
                  <a:schemeClr val="bg1"/>
                </a:solidFill>
              </a:rPr>
              <a:t> ≈ 34 cm)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 Modulul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o-RO" sz="2400" dirty="0">
                <a:solidFill>
                  <a:schemeClr val="bg1"/>
                </a:solidFill>
              </a:rPr>
              <a:t>coeficientului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ro-RO" sz="2400" dirty="0">
                <a:solidFill>
                  <a:schemeClr val="bg1"/>
                </a:solidFill>
              </a:rPr>
              <a:t>reflexie</a:t>
            </a:r>
            <a:r>
              <a:rPr lang="en-US" sz="2400" dirty="0">
                <a:solidFill>
                  <a:schemeClr val="bg1"/>
                </a:solidFill>
              </a:rPr>
              <a:t> al </a:t>
            </a:r>
            <a:r>
              <a:rPr lang="ro-RO" sz="2400" dirty="0">
                <a:solidFill>
                  <a:schemeClr val="bg1"/>
                </a:solidFill>
              </a:rPr>
              <a:t>tensiunii: maxim -6 dB în banda de frecvență utilizată de protocol</a:t>
            </a:r>
          </a:p>
          <a:p>
            <a:pPr marL="0" indent="0">
              <a:buNone/>
            </a:pPr>
            <a:endParaRPr lang="ro-RO" sz="2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4D90B-8AF1-4DBC-8E8D-D4D29050890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5</a:t>
            </a:fld>
            <a:endParaRPr lang="ro-RO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27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EAB76C-7288-47BA-B13B-19B90ADE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08" y="3858918"/>
            <a:ext cx="6437092" cy="296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96993-78E4-44A4-B6DB-F7E32BB0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06" y="-316162"/>
            <a:ext cx="10515600" cy="1325563"/>
          </a:xfrm>
        </p:spPr>
        <p:txBody>
          <a:bodyPr/>
          <a:lstStyle/>
          <a:p>
            <a:pPr algn="ctr"/>
            <a:r>
              <a:rPr lang="ro-RO" dirty="0">
                <a:latin typeface="+mn-lt"/>
              </a:rPr>
              <a:t>Alegerea tipului potrivit de antenă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17C27159-B284-49CE-AEA5-FC92E80B5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6" y="1046171"/>
            <a:ext cx="5430352" cy="281274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0214F-D963-4CBE-9839-CDDF713A2BD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6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D3494-5CDE-4401-BAEC-EA2C90CD2ACC}"/>
              </a:ext>
            </a:extLst>
          </p:cNvPr>
          <p:cNvSpPr txBox="1"/>
          <p:nvPr/>
        </p:nvSpPr>
        <p:spPr>
          <a:xfrm>
            <a:off x="7004116" y="1329179"/>
            <a:ext cx="384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Dimensiunile</a:t>
            </a:r>
            <a:r>
              <a:rPr lang="en-US" sz="2400" dirty="0"/>
              <a:t> </a:t>
            </a:r>
            <a:r>
              <a:rPr lang="ro-RO" sz="2400" dirty="0"/>
              <a:t>L, W</a:t>
            </a:r>
            <a:r>
              <a:rPr lang="en-US" sz="2400" dirty="0"/>
              <a:t> ≈ 10 cm</a:t>
            </a:r>
            <a:r>
              <a:rPr lang="ro-RO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EAF9B-BD1A-458E-A8A8-BEA266463777}"/>
              </a:ext>
            </a:extLst>
          </p:cNvPr>
          <p:cNvSpPr txBox="1"/>
          <p:nvPr/>
        </p:nvSpPr>
        <p:spPr>
          <a:xfrm>
            <a:off x="6980648" y="2537637"/>
            <a:ext cx="3617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omnidirec</a:t>
            </a:r>
            <a:r>
              <a:rPr lang="ro-RO" sz="2400" dirty="0"/>
              <a:t>țională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E3895-4D2E-4AE9-BDE2-1B4011A2327D}"/>
              </a:ext>
            </a:extLst>
          </p:cNvPr>
          <p:cNvSpPr txBox="1"/>
          <p:nvPr/>
        </p:nvSpPr>
        <p:spPr>
          <a:xfrm>
            <a:off x="6980648" y="1933408"/>
            <a:ext cx="357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Nu poate fi miniaturizată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C13BA-866D-4D07-841A-FDE77965567C}"/>
              </a:ext>
            </a:extLst>
          </p:cNvPr>
          <p:cNvSpPr txBox="1"/>
          <p:nvPr/>
        </p:nvSpPr>
        <p:spPr>
          <a:xfrm>
            <a:off x="407803" y="4944890"/>
            <a:ext cx="534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2400" dirty="0"/>
              <a:t>Dimensiunea elementului radiant: </a:t>
            </a:r>
            <a:r>
              <a:rPr lang="el-GR" sz="2400" dirty="0"/>
              <a:t>λ</a:t>
            </a:r>
            <a:r>
              <a:rPr lang="ro-RO" sz="2400" dirty="0"/>
              <a:t> /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5CBDF-5025-46FB-A364-5A4B2039F602}"/>
              </a:ext>
            </a:extLst>
          </p:cNvPr>
          <p:cNvSpPr txBox="1"/>
          <p:nvPr/>
        </p:nvSpPr>
        <p:spPr>
          <a:xfrm>
            <a:off x="407803" y="5452883"/>
            <a:ext cx="263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2400" dirty="0"/>
              <a:t>Omnidirecțională</a:t>
            </a:r>
          </a:p>
        </p:txBody>
      </p:sp>
    </p:spTree>
    <p:extLst>
      <p:ext uri="{BB962C8B-B14F-4D97-AF65-F5344CB8AC3E}">
        <p14:creationId xmlns:p14="http://schemas.microsoft.com/office/powerpoint/2010/main" val="20637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6993-78E4-44A4-B6DB-F7E32BB0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Prototipul inițial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59464-E7D5-4CE1-A9E3-7AD7C5F48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9128" y="2244947"/>
            <a:ext cx="5681220" cy="3195686"/>
          </a:xfrm>
          <a:prstGeom prst="rect">
            <a:avLst/>
          </a:prstGeom>
          <a:noFill/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8CEE8-35F2-41BF-9E2F-1F44E30572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" y="2585821"/>
            <a:ext cx="5681219" cy="2513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0214F-D963-4CBE-9839-CDDF713A2BD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7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2E438-577D-481D-88C3-C0EA5AF44855}"/>
              </a:ext>
            </a:extLst>
          </p:cNvPr>
          <p:cNvSpPr txBox="1"/>
          <p:nvPr/>
        </p:nvSpPr>
        <p:spPr>
          <a:xfrm>
            <a:off x="6043935" y="342900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~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99976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8C183-5A6E-4E5B-BC66-3294A5828A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3513" y="1480496"/>
            <a:ext cx="7904973" cy="4731173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2CB60-EC9B-4F21-998F-DAA788F878E5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fld id="{BEBE57AD-7D18-4AF7-BF01-7CDF47EACE86}" type="slidenum"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spcAft>
                  <a:spcPts val="600"/>
                </a:spcAft>
              </a:pPr>
              <a:t>8</a:t>
            </a:fld>
            <a:endParaRPr lang="ro-RO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E2C5D-235A-45BC-8606-4934BF7B040E}"/>
              </a:ext>
            </a:extLst>
          </p:cNvPr>
          <p:cNvSpPr txBox="1"/>
          <p:nvPr/>
        </p:nvSpPr>
        <p:spPr>
          <a:xfrm>
            <a:off x="4273897" y="323165"/>
            <a:ext cx="364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Încercare și eroare</a:t>
            </a:r>
          </a:p>
        </p:txBody>
      </p:sp>
    </p:spTree>
    <p:extLst>
      <p:ext uri="{BB962C8B-B14F-4D97-AF65-F5344CB8AC3E}">
        <p14:creationId xmlns:p14="http://schemas.microsoft.com/office/powerpoint/2010/main" val="42625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0214F-D963-4CBE-9839-CDDF713A2BDB}"/>
              </a:ext>
            </a:extLst>
          </p:cNvPr>
          <p:cNvSpPr txBox="1"/>
          <p:nvPr/>
        </p:nvSpPr>
        <p:spPr>
          <a:xfrm>
            <a:off x="11513933" y="6211669"/>
            <a:ext cx="678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EBE57AD-7D18-4AF7-BF01-7CDF47EACE86}" type="slidenum"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/>
              <a:t>9</a:t>
            </a:fld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876CEF-3A5F-40BB-9095-FBD245DD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6915" cy="1325563"/>
          </a:xfrm>
        </p:spPr>
        <p:txBody>
          <a:bodyPr/>
          <a:lstStyle/>
          <a:p>
            <a:pPr algn="ctr"/>
            <a:r>
              <a:rPr lang="ro-RO" dirty="0">
                <a:latin typeface="+mn-lt"/>
              </a:rPr>
              <a:t>Vestea bună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718BB5F6-8A93-4A4A-9A7B-4C36AA3F1D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252" y="1690688"/>
            <a:ext cx="5801784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4DAF2-3377-47F9-A152-D74F845CCF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96025" y="1690688"/>
            <a:ext cx="5741187" cy="4365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541964-17B3-438F-B733-A76F771CA970}"/>
              </a:ext>
            </a:extLst>
          </p:cNvPr>
          <p:cNvSpPr txBox="1"/>
          <p:nvPr/>
        </p:nvSpPr>
        <p:spPr>
          <a:xfrm>
            <a:off x="7442371" y="643185"/>
            <a:ext cx="3504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400" dirty="0"/>
              <a:t>Vestea realistă</a:t>
            </a:r>
            <a:endParaRPr 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D3D5F-7A4F-4022-A0FA-BDBB50556E4E}"/>
              </a:ext>
            </a:extLst>
          </p:cNvPr>
          <p:cNvSpPr txBox="1"/>
          <p:nvPr/>
        </p:nvSpPr>
        <p:spPr>
          <a:xfrm>
            <a:off x="630378" y="6056599"/>
            <a:ext cx="515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</a:t>
            </a:r>
            <a:r>
              <a:rPr lang="ro-RO" dirty="0"/>
              <a:t>ția de terminare a simulării: -10 dB (din energia</a:t>
            </a:r>
          </a:p>
          <a:p>
            <a:r>
              <a:rPr lang="ro-RO" dirty="0"/>
              <a:t>emisă de sursă încă se află în spațiul simulat)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B76AE4-892D-42E6-837F-251CB858617B}"/>
              </a:ext>
            </a:extLst>
          </p:cNvPr>
          <p:cNvSpPr/>
          <p:nvPr/>
        </p:nvSpPr>
        <p:spPr>
          <a:xfrm>
            <a:off x="2324100" y="1690688"/>
            <a:ext cx="1463040" cy="275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3EAAB6-CA06-465C-9DE2-927D78E8AE8C}"/>
              </a:ext>
            </a:extLst>
          </p:cNvPr>
          <p:cNvSpPr/>
          <p:nvPr/>
        </p:nvSpPr>
        <p:spPr>
          <a:xfrm>
            <a:off x="8404860" y="1690688"/>
            <a:ext cx="1463040" cy="275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877F3-C82E-44AF-855A-B6FEBC864387}"/>
              </a:ext>
            </a:extLst>
          </p:cNvPr>
          <p:cNvSpPr txBox="1"/>
          <p:nvPr/>
        </p:nvSpPr>
        <p:spPr>
          <a:xfrm>
            <a:off x="7292725" y="6147136"/>
            <a:ext cx="397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</a:t>
            </a:r>
            <a:r>
              <a:rPr lang="ro-RO" dirty="0"/>
              <a:t>ția de terminare a simulării: -40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841</Words>
  <Application>Microsoft Office PowerPoint</Application>
  <PresentationFormat>Widescreen</PresentationFormat>
  <Paragraphs>208</Paragraphs>
  <Slides>33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Cuprins</vt:lpstr>
      <vt:lpstr>PowerPoint Presentation</vt:lpstr>
      <vt:lpstr>PowerPoint Presentation</vt:lpstr>
      <vt:lpstr>Parametrii de proiectare ai antenei</vt:lpstr>
      <vt:lpstr>Alegerea tipului potrivit de antenă</vt:lpstr>
      <vt:lpstr>Prototipul inițial</vt:lpstr>
      <vt:lpstr>PowerPoint Presentation</vt:lpstr>
      <vt:lpstr>Vestea bună</vt:lpstr>
      <vt:lpstr>Caracteristica de radiație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Bibliografie</vt:lpstr>
      <vt:lpstr>Vă mulțumesc pentru atenție!</vt:lpstr>
      <vt:lpstr>Anexa 1 – Demodulație LoRA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Marius-Mihail GURGU (88199)</dc:creator>
  <cp:lastModifiedBy>Marius-Mihail GURGU (88199)</cp:lastModifiedBy>
  <cp:revision>29</cp:revision>
  <dcterms:created xsi:type="dcterms:W3CDTF">2020-06-23T10:35:59Z</dcterms:created>
  <dcterms:modified xsi:type="dcterms:W3CDTF">2020-06-30T13:43:05Z</dcterms:modified>
</cp:coreProperties>
</file>