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32"/>
  </p:notesMasterIdLst>
  <p:handoutMasterIdLst>
    <p:handoutMasterId r:id="rId33"/>
  </p:handoutMasterIdLst>
  <p:sldIdLst>
    <p:sldId id="276" r:id="rId2"/>
    <p:sldId id="472" r:id="rId3"/>
    <p:sldId id="479" r:id="rId4"/>
    <p:sldId id="480" r:id="rId5"/>
    <p:sldId id="481" r:id="rId6"/>
    <p:sldId id="482" r:id="rId7"/>
    <p:sldId id="478" r:id="rId8"/>
    <p:sldId id="473" r:id="rId9"/>
    <p:sldId id="474" r:id="rId10"/>
    <p:sldId id="475" r:id="rId11"/>
    <p:sldId id="476" r:id="rId12"/>
    <p:sldId id="477" r:id="rId13"/>
    <p:sldId id="483" r:id="rId14"/>
    <p:sldId id="484" r:id="rId15"/>
    <p:sldId id="485" r:id="rId16"/>
    <p:sldId id="486" r:id="rId17"/>
    <p:sldId id="487" r:id="rId18"/>
    <p:sldId id="488" r:id="rId19"/>
    <p:sldId id="489" r:id="rId20"/>
    <p:sldId id="490" r:id="rId21"/>
    <p:sldId id="454" r:id="rId22"/>
    <p:sldId id="456" r:id="rId23"/>
    <p:sldId id="457" r:id="rId24"/>
    <p:sldId id="458" r:id="rId25"/>
    <p:sldId id="459" r:id="rId26"/>
    <p:sldId id="460" r:id="rId27"/>
    <p:sldId id="461" r:id="rId28"/>
    <p:sldId id="462" r:id="rId29"/>
    <p:sldId id="463" r:id="rId30"/>
    <p:sldId id="464" r:id="rId31"/>
  </p:sldIdLst>
  <p:sldSz cx="9144000" cy="6858000" type="screen4x3"/>
  <p:notesSz cx="7099300" cy="10234613"/>
  <p:defaultTextStyle>
    <a:defPPr>
      <a:defRPr lang="ca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0000"/>
    <a:srgbClr val="663300"/>
    <a:srgbClr val="800080"/>
    <a:srgbClr val="006600"/>
    <a:srgbClr val="CCFF99"/>
    <a:srgbClr val="C400C4"/>
    <a:srgbClr val="F20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 mitjà 2 - èmfasi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1255" autoAdjust="0"/>
  </p:normalViewPr>
  <p:slideViewPr>
    <p:cSldViewPr>
      <p:cViewPr varScale="1">
        <p:scale>
          <a:sx n="67" d="100"/>
          <a:sy n="67" d="100"/>
        </p:scale>
        <p:origin x="147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788" y="-90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7" tIns="48248" rIns="96497" bIns="48248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Arial" charset="0"/>
              </a:defRPr>
            </a:lvl1pPr>
          </a:lstStyle>
          <a:p>
            <a:endParaRPr lang="ca-E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7" tIns="48248" rIns="96497" bIns="48248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Arial" charset="0"/>
              </a:defRPr>
            </a:lvl1pPr>
          </a:lstStyle>
          <a:p>
            <a:endParaRPr lang="ca-E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7" tIns="48248" rIns="96497" bIns="48248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Arial" charset="0"/>
              </a:defRPr>
            </a:lvl1pPr>
          </a:lstStyle>
          <a:p>
            <a:endParaRPr lang="ca-ES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7" tIns="48248" rIns="96497" bIns="48248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Arial" charset="0"/>
              </a:defRPr>
            </a:lvl1pPr>
          </a:lstStyle>
          <a:p>
            <a:fld id="{33DF0A77-6B30-4C5B-B38C-1F3FDA319D5F}" type="slidenum">
              <a:rPr lang="ca-ES"/>
              <a:pPr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89861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7" tIns="48248" rIns="96497" bIns="48248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Arial" charset="0"/>
              </a:defRPr>
            </a:lvl1pPr>
          </a:lstStyle>
          <a:p>
            <a:endParaRPr lang="ca-E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7" tIns="48248" rIns="96497" bIns="48248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Arial" charset="0"/>
              </a:defRPr>
            </a:lvl1pPr>
          </a:lstStyle>
          <a:p>
            <a:endParaRPr lang="ca-E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59338"/>
            <a:ext cx="56769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7" tIns="48248" rIns="96497" bIns="482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a-ES" smtClean="0"/>
              <a:t>Click to edit Master text styles</a:t>
            </a:r>
          </a:p>
          <a:p>
            <a:pPr lvl="1"/>
            <a:r>
              <a:rPr lang="ca-ES" smtClean="0"/>
              <a:t>Second level</a:t>
            </a:r>
          </a:p>
          <a:p>
            <a:pPr lvl="2"/>
            <a:r>
              <a:rPr lang="ca-ES" smtClean="0"/>
              <a:t>Third level</a:t>
            </a:r>
          </a:p>
          <a:p>
            <a:pPr lvl="3"/>
            <a:r>
              <a:rPr lang="ca-ES" smtClean="0"/>
              <a:t>Fourth level</a:t>
            </a:r>
          </a:p>
          <a:p>
            <a:pPr lvl="4"/>
            <a:r>
              <a:rPr lang="ca-E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7" tIns="48248" rIns="96497" bIns="48248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Arial" charset="0"/>
              </a:defRPr>
            </a:lvl1pPr>
          </a:lstStyle>
          <a:p>
            <a:endParaRPr lang="ca-E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7" tIns="48248" rIns="96497" bIns="48248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Arial" charset="0"/>
              </a:defRPr>
            </a:lvl1pPr>
          </a:lstStyle>
          <a:p>
            <a:fld id="{470893C4-EFA9-40BB-A32F-FBF1AB002A7C}" type="slidenum">
              <a:rPr lang="ca-ES"/>
              <a:pPr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387444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B5A16A-55D6-4158-ACC4-BECCCF8E6B25}" type="slidenum">
              <a:rPr lang="ca-ES"/>
              <a:pPr/>
              <a:t>1</a:t>
            </a:fld>
            <a:endParaRPr lang="ca-ES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44ECE7-FE7C-4BCD-A572-AB66ED578751}" type="slidenum">
              <a:rPr lang="ca-ES"/>
              <a:pPr/>
              <a:t>4</a:t>
            </a:fld>
            <a:endParaRPr lang="ca-ES"/>
          </a:p>
        </p:txBody>
      </p:sp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dirty="0" smtClean="0"/>
              <a:t>http://www.mirrorkarpoffespanishtutor.comxa.com/manuales/asm_win32/tut1_es.html</a:t>
            </a:r>
          </a:p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893C4-EFA9-40BB-A32F-FBF1AB002A7C}" type="slidenum">
              <a:rPr lang="ca-ES" smtClean="0"/>
              <a:pPr/>
              <a:t>6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33430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dirty="0" smtClean="0"/>
              <a:t>Imatge de : http://aclacl.brinkster.net/MFC/ch01b.htm</a:t>
            </a:r>
          </a:p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893C4-EFA9-40BB-A32F-FBF1AB002A7C}" type="slidenum">
              <a:rPr lang="ca-ES" smtClean="0"/>
              <a:pPr/>
              <a:t>23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61572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es-ES" cap="all" baseline="0"/>
            </a:lvl1pPr>
          </a:lstStyle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 latinLnBrk="0">
              <a:buNone/>
              <a:defRPr lang="es-ES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ca-ES" smtClean="0"/>
              <a:t>Feu clic aquí per editar l'estil de subtítols del patró.</a:t>
            </a:r>
            <a:endParaRPr lang="es-E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 latinLnBrk="0">
              <a:defRPr lang="es-ES" sz="2000">
                <a:solidFill>
                  <a:srgbClr val="FFFFFF"/>
                </a:solidFill>
              </a:defRPr>
            </a:lvl1pPr>
          </a:lstStyle>
          <a:p>
            <a:endParaRPr lang="ca-E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 latinLnBrk="0">
              <a:defRPr lang="es-ES">
                <a:solidFill>
                  <a:schemeClr val="tx2"/>
                </a:solidFill>
              </a:defRPr>
            </a:lvl1pPr>
          </a:lstStyle>
          <a:p>
            <a:r>
              <a:rPr lang="ca-ES" smtClean="0"/>
              <a:t>Estructura d'Ordinadors</a:t>
            </a:r>
            <a:endParaRPr lang="ca-E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fld id="{F2AA13B5-74C4-47C9-A76E-FD3FB0546BD4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 smtClean="0"/>
              <a:t>Estructura d'Ordinadors</a:t>
            </a:r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13B5-74C4-47C9-A76E-FD3FB0546BD4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y título vertica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ca-ES" smtClean="0"/>
              <a:t>Estructura d'Ordinadors</a:t>
            </a:r>
            <a:endParaRPr lang="ca-E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2AA13B5-74C4-47C9-A76E-FD3FB0546BD4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ca-ES"/>
              <a:pPr/>
              <a:t>2/4/2019 9:53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/>
              <a:pPr/>
              <a:t>‹Nº›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latinLnBrk="0">
              <a:buNone/>
              <a:defRPr lang="es-ES" sz="2800">
                <a:solidFill>
                  <a:schemeClr val="tx2"/>
                </a:solidFill>
              </a:defRPr>
            </a:lvl1pPr>
            <a:lvl2pPr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 latinLnBrk="0">
              <a:buNone/>
              <a:defRPr lang="es-ES" sz="4400" b="0" cap="none">
                <a:solidFill>
                  <a:srgbClr val="FFFFFF"/>
                </a:solidFill>
              </a:defRPr>
            </a:lvl1pPr>
          </a:lstStyle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 latinLnBrk="0">
              <a:defRPr lang="es-ES" sz="2400">
                <a:solidFill>
                  <a:srgbClr val="FFFFFF"/>
                </a:solidFill>
              </a:defRPr>
            </a:lvl1pPr>
          </a:lstStyle>
          <a:p>
            <a:fld id="{F2AA13B5-74C4-47C9-A76E-FD3FB0546BD4}" type="slidenum">
              <a:rPr lang="ca-ES" smtClean="0"/>
              <a:pPr/>
              <a:t>‹Nº›</a:t>
            </a:fld>
            <a:endParaRPr lang="ca-E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ca-ES" smtClean="0"/>
              <a:t>Estructura d'Ordinadors</a:t>
            </a:r>
            <a:endParaRPr lang="ca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ca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2AA13B5-74C4-47C9-A76E-FD3FB0546BD4}" type="slidenum">
              <a:rPr lang="ca-ES" smtClean="0"/>
              <a:pPr/>
              <a:t>‹Nº›</a:t>
            </a:fld>
            <a:endParaRPr lang="ca-E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ca-ES" smtClean="0"/>
              <a:t>Estructura d'Ordinadors</a:t>
            </a:r>
            <a:endParaRPr lang="ca-E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 latinLnBrk="0">
              <a:defRPr lang="es-ES"/>
            </a:lvl1pPr>
          </a:lstStyle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ca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2AA13B5-74C4-47C9-A76E-FD3FB0546BD4}" type="slidenum">
              <a:rPr lang="ca-ES" smtClean="0"/>
              <a:pPr/>
              <a:t>‹Nº›</a:t>
            </a:fld>
            <a:endParaRPr lang="ca-E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ca-ES" smtClean="0"/>
              <a:t>Estructura d'Ordinadors</a:t>
            </a:r>
            <a:endParaRPr lang="ca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 smtClean="0"/>
              <a:t>Estructura d'Ordinadors</a:t>
            </a:r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</a:lstStyle>
          <a:p>
            <a:fld id="{F2AA13B5-74C4-47C9-A76E-FD3FB0546BD4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 smtClean="0"/>
              <a:t>Estructura d'Ordinadors</a:t>
            </a:r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fld id="{F2AA13B5-74C4-47C9-A76E-FD3FB0546BD4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 latinLnBrk="0">
              <a:buNone/>
              <a:defRPr lang="es-ES" sz="4400" b="0"/>
            </a:lvl1pPr>
          </a:lstStyle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 smtClean="0"/>
              <a:t>Estructura d'Ordinadors</a:t>
            </a:r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</a:lstStyle>
          <a:p>
            <a:fld id="{F2AA13B5-74C4-47C9-A76E-FD3FB0546BD4}" type="slidenum">
              <a:rPr lang="ca-ES" smtClean="0"/>
              <a:pPr/>
              <a:t>‹Nº›</a:t>
            </a:fld>
            <a:endParaRPr lang="ca-E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es-ES" sz="1800"/>
            </a:lvl1pPr>
            <a:lvl2pPr>
              <a:buNone/>
              <a:defRPr lang="es-ES" sz="1200"/>
            </a:lvl2pPr>
            <a:lvl3pPr>
              <a:buNone/>
              <a:defRPr lang="es-ES" sz="1000"/>
            </a:lvl3pPr>
            <a:lvl4pPr>
              <a:buNone/>
              <a:defRPr lang="es-ES" sz="900"/>
            </a:lvl4pPr>
            <a:lvl5pPr>
              <a:buNone/>
              <a:defRPr lang="es-ES" sz="900"/>
            </a:lvl5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ca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 latinLnBrk="0">
              <a:defRPr lang="es-ES" sz="2800"/>
            </a:lvl1pPr>
          </a:lstStyle>
          <a:p>
            <a:fld id="{F2AA13B5-74C4-47C9-A76E-FD3FB0546BD4}" type="slidenum">
              <a:rPr lang="ca-ES" smtClean="0"/>
              <a:pPr/>
              <a:t>‹Nº›</a:t>
            </a:fld>
            <a:endParaRPr lang="ca-E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ca-ES" smtClean="0"/>
              <a:t>Estructura d'Ordinadors</a:t>
            </a:r>
            <a:endParaRPr lang="ca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 latinLnBrk="0">
              <a:buNone/>
              <a:defRPr lang="es-ES" sz="3200"/>
            </a:lvl1pPr>
          </a:lstStyle>
          <a:p>
            <a:r>
              <a:rPr lang="ca-ES" smtClean="0"/>
              <a:t>Feu clic a la icona per afegir una imatge</a:t>
            </a:r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  <a:p>
            <a:pPr lvl="5"/>
            <a:r>
              <a:rPr lang="es-ES"/>
              <a:t>Sexto nivel</a:t>
            </a:r>
          </a:p>
          <a:p>
            <a:pPr lvl="6"/>
            <a:r>
              <a:rPr lang="es-ES"/>
              <a:t>Séptimo nivel</a:t>
            </a:r>
          </a:p>
          <a:p>
            <a:pPr lvl="7"/>
            <a:r>
              <a:rPr lang="es-ES"/>
              <a:t>Octavo nivel</a:t>
            </a:r>
          </a:p>
          <a:p>
            <a:pPr lvl="8"/>
            <a:r>
              <a:rPr lang="es-ES"/>
              <a:t>Noveno nivel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latinLnBrk="0">
              <a:defRPr lang="es-ES" sz="1400">
                <a:solidFill>
                  <a:schemeClr val="tx2"/>
                </a:solidFill>
              </a:defRPr>
            </a:lvl1pPr>
          </a:lstStyle>
          <a:p>
            <a:endParaRPr lang="ca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latinLnBrk="0">
              <a:defRPr lang="es-ES" sz="1400">
                <a:solidFill>
                  <a:schemeClr val="tx2"/>
                </a:solidFill>
              </a:defRPr>
            </a:lvl1pPr>
          </a:lstStyle>
          <a:p>
            <a:r>
              <a:rPr lang="ca-ES" smtClean="0"/>
              <a:t>Estructura d'Ordinadors</a:t>
            </a:r>
            <a:endParaRPr lang="ca-E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latinLnBrk="0">
              <a:defRPr lang="es-ES" sz="1400" b="1">
                <a:solidFill>
                  <a:srgbClr val="FFFFFF"/>
                </a:solidFill>
              </a:defRPr>
            </a:lvl1pPr>
          </a:lstStyle>
          <a:p>
            <a:fld id="{F2AA13B5-74C4-47C9-A76E-FD3FB0546BD4}" type="slidenum">
              <a:rPr lang="ca-ES" smtClean="0"/>
              <a:pPr/>
              <a:t>‹Nº›</a:t>
            </a:fld>
            <a:endParaRPr lang="ca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lang="es-ES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a-ES" dirty="0" smtClean="0"/>
              <a:t>Annex Introducció Programació </a:t>
            </a:r>
            <a:r>
              <a:rPr lang="ca-ES" dirty="0" err="1" smtClean="0"/>
              <a:t>windows</a:t>
            </a:r>
            <a:endParaRPr lang="ca-ES" dirty="0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Versió 2017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Procés</a:t>
            </a:r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ca-ES" smtClean="0"/>
              <a:pPr/>
              <a:t>10</a:t>
            </a:fld>
            <a:endParaRPr lang="ca-ES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a-ES" dirty="0" smtClean="0"/>
              <a:t>Crear amb </a:t>
            </a:r>
            <a:r>
              <a:rPr lang="ca-ES" dirty="0" err="1" smtClean="0"/>
              <a:t>notepad</a:t>
            </a:r>
            <a:r>
              <a:rPr lang="ca-ES" dirty="0" smtClean="0"/>
              <a:t>++ el fitxer font.asm (win01.asm)</a:t>
            </a:r>
            <a:r>
              <a:rPr lang="ca-ES" dirty="0" smtClean="0">
                <a:sym typeface="Wingdings" panose="05000000000000000000" pitchFamily="2" charset="2"/>
              </a:rPr>
              <a:t>Veure C_ASM Activitat M43</a:t>
            </a:r>
            <a:endParaRPr lang="ca-E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43" y="2618862"/>
            <a:ext cx="4703928" cy="4187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3452884"/>
            <a:ext cx="54387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Llamada rectangular"/>
          <p:cNvSpPr/>
          <p:nvPr/>
        </p:nvSpPr>
        <p:spPr>
          <a:xfrm>
            <a:off x="4699379" y="5486400"/>
            <a:ext cx="3352800" cy="685800"/>
          </a:xfrm>
          <a:prstGeom prst="wedgeRectCallout">
            <a:avLst>
              <a:gd name="adj1" fmla="val -89218"/>
              <a:gd name="adj2" fmla="val -25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/>
              <a:t>Declaració de procediments</a:t>
            </a:r>
            <a:endParaRPr lang="ca-ES" dirty="0"/>
          </a:p>
        </p:txBody>
      </p:sp>
      <p:sp>
        <p:nvSpPr>
          <p:cNvPr id="11" name="10 Llamada rectangular"/>
          <p:cNvSpPr/>
          <p:nvPr/>
        </p:nvSpPr>
        <p:spPr>
          <a:xfrm>
            <a:off x="5655860" y="2639147"/>
            <a:ext cx="3352800" cy="685800"/>
          </a:xfrm>
          <a:prstGeom prst="wedgeRectCallout">
            <a:avLst>
              <a:gd name="adj1" fmla="val -94510"/>
              <a:gd name="adj2" fmla="val 704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/>
              <a:t>Necessari per punt d’entrada DLL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10082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Procés</a:t>
            </a:r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ca-ES" smtClean="0"/>
              <a:pPr/>
              <a:t>11</a:t>
            </a:fld>
            <a:endParaRPr lang="ca-ES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a-ES" dirty="0" smtClean="0"/>
              <a:t>Creació del .DEF .OBJ i DLL (win01.def i CreaDLL_win01.bat)</a:t>
            </a:r>
            <a:endParaRPr lang="ca-E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27" y="2705100"/>
            <a:ext cx="1960059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733532"/>
            <a:ext cx="5202209" cy="1260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Llamada rectangular"/>
          <p:cNvSpPr/>
          <p:nvPr/>
        </p:nvSpPr>
        <p:spPr>
          <a:xfrm>
            <a:off x="381000" y="5137666"/>
            <a:ext cx="3330521" cy="685800"/>
          </a:xfrm>
          <a:prstGeom prst="wedgeRectCallout">
            <a:avLst>
              <a:gd name="adj1" fmla="val 50538"/>
              <a:gd name="adj2" fmla="val -3620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a-ES" i="1" dirty="0"/>
              <a:t>C: apunta a c:\MASM32\bin</a:t>
            </a:r>
            <a:endParaRPr lang="ca-ES" sz="1400" i="1" dirty="0"/>
          </a:p>
          <a:p>
            <a:r>
              <a:rPr lang="ca-ES" sz="1400" i="1" dirty="0"/>
              <a:t>Que és el compilador </a:t>
            </a:r>
            <a:r>
              <a:rPr lang="ca-ES" sz="1400" i="1" dirty="0" err="1"/>
              <a:t>Assembler</a:t>
            </a:r>
            <a:endParaRPr lang="ca-ES" sz="1400" i="1" dirty="0"/>
          </a:p>
          <a:p>
            <a:r>
              <a:rPr lang="ca-ES" sz="1400" i="1" dirty="0"/>
              <a:t>de Microsoft</a:t>
            </a:r>
            <a:endParaRPr lang="ca-ES" sz="1400" dirty="0"/>
          </a:p>
        </p:txBody>
      </p:sp>
      <p:sp>
        <p:nvSpPr>
          <p:cNvPr id="8" name="7 Llamada rectangular"/>
          <p:cNvSpPr/>
          <p:nvPr/>
        </p:nvSpPr>
        <p:spPr>
          <a:xfrm>
            <a:off x="5442530" y="5029200"/>
            <a:ext cx="3396669" cy="794266"/>
          </a:xfrm>
          <a:prstGeom prst="wedgeRectCallout">
            <a:avLst>
              <a:gd name="adj1" fmla="val -44551"/>
              <a:gd name="adj2" fmla="val -219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/>
              <a:t>Es còpia la DLL al directori de la solució </a:t>
            </a:r>
            <a:r>
              <a:rPr lang="ca-ES" dirty="0" err="1" smtClean="0"/>
              <a:t>VisualStudio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37543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Procés</a:t>
            </a:r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ca-ES" smtClean="0"/>
              <a:pPr/>
              <a:t>12</a:t>
            </a:fld>
            <a:endParaRPr lang="ca-ES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a-ES" dirty="0" smtClean="0"/>
              <a:t>Definició projecte C# C++ o VB (</a:t>
            </a:r>
            <a:r>
              <a:rPr lang="ca-ES" dirty="0" err="1" smtClean="0"/>
              <a:t>ASM_Csharp</a:t>
            </a:r>
            <a:r>
              <a:rPr lang="ca-ES" dirty="0" smtClean="0"/>
              <a:t> per C# en l’exemple C_ASM de Activitat M43)</a:t>
            </a:r>
            <a:endParaRPr lang="ca-E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43200"/>
            <a:ext cx="7840006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Llamada rectangular"/>
          <p:cNvSpPr/>
          <p:nvPr/>
        </p:nvSpPr>
        <p:spPr>
          <a:xfrm>
            <a:off x="4953000" y="3276600"/>
            <a:ext cx="2895600" cy="914400"/>
          </a:xfrm>
          <a:prstGeom prst="wedgeRectCallout">
            <a:avLst>
              <a:gd name="adj1" fmla="val -78806"/>
              <a:gd name="adj2" fmla="val 61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/>
              <a:t>Zona de declaracions de funcions externes (contingudes en la DLL)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7820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8"/>
          <a:stretch/>
        </p:blipFill>
        <p:spPr bwMode="auto">
          <a:xfrm>
            <a:off x="0" y="2743200"/>
            <a:ext cx="8970686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Procés</a:t>
            </a:r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ca-ES" smtClean="0"/>
              <a:pPr/>
              <a:t>13</a:t>
            </a:fld>
            <a:endParaRPr lang="ca-ES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a-ES" dirty="0" smtClean="0"/>
              <a:t>Exemple de trucada :</a:t>
            </a:r>
            <a:endParaRPr lang="ca-ES" dirty="0"/>
          </a:p>
        </p:txBody>
      </p:sp>
      <p:sp>
        <p:nvSpPr>
          <p:cNvPr id="6" name="5 Llamada rectangular"/>
          <p:cNvSpPr/>
          <p:nvPr/>
        </p:nvSpPr>
        <p:spPr>
          <a:xfrm>
            <a:off x="5715000" y="2286000"/>
            <a:ext cx="2895600" cy="914400"/>
          </a:xfrm>
          <a:prstGeom prst="wedgeRectCallout">
            <a:avLst>
              <a:gd name="adj1" fmla="val -78806"/>
              <a:gd name="adj2" fmla="val 61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/>
              <a:t>Preparar paràmetres  trucades i visualitzar resultats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66223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80610"/>
            <a:ext cx="7343775" cy="3858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Procés</a:t>
            </a:r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ca-ES" smtClean="0"/>
              <a:pPr/>
              <a:t>14</a:t>
            </a:fld>
            <a:endParaRPr lang="ca-ES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a-ES" dirty="0" err="1" smtClean="0"/>
              <a:t>Debugging</a:t>
            </a:r>
            <a:r>
              <a:rPr lang="ca-ES" dirty="0" smtClean="0"/>
              <a:t>  :</a:t>
            </a:r>
          </a:p>
          <a:p>
            <a:pPr lvl="1"/>
            <a:r>
              <a:rPr lang="ca-ES" dirty="0" smtClean="0"/>
              <a:t>Situar un punt d’atura sobre la línia de codi a analitzar i activar DESENSAMBLADO </a:t>
            </a:r>
            <a:endParaRPr lang="ca-ES" dirty="0"/>
          </a:p>
        </p:txBody>
      </p:sp>
      <p:sp>
        <p:nvSpPr>
          <p:cNvPr id="3" name="2 Llamada rectangular"/>
          <p:cNvSpPr/>
          <p:nvPr/>
        </p:nvSpPr>
        <p:spPr>
          <a:xfrm>
            <a:off x="7315200" y="4457700"/>
            <a:ext cx="1524000" cy="990600"/>
          </a:xfrm>
          <a:prstGeom prst="wedgeRectCallout">
            <a:avLst>
              <a:gd name="adj1" fmla="val -20833"/>
              <a:gd name="adj2" fmla="val 47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/>
              <a:t>Espai de memòria</a:t>
            </a:r>
            <a:endParaRPr lang="ca-ES" dirty="0"/>
          </a:p>
        </p:txBody>
      </p:sp>
      <p:sp>
        <p:nvSpPr>
          <p:cNvPr id="7" name="6 Llamada rectangular"/>
          <p:cNvSpPr/>
          <p:nvPr/>
        </p:nvSpPr>
        <p:spPr>
          <a:xfrm>
            <a:off x="125104" y="3048000"/>
            <a:ext cx="2971800" cy="990600"/>
          </a:xfrm>
          <a:prstGeom prst="wedgeRectCallout">
            <a:avLst>
              <a:gd name="adj1" fmla="val -23129"/>
              <a:gd name="adj2" fmla="val 10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/>
              <a:t>Codi </a:t>
            </a:r>
            <a:r>
              <a:rPr lang="ca-ES" dirty="0" err="1" smtClean="0"/>
              <a:t>desensamblat</a:t>
            </a:r>
            <a:r>
              <a:rPr lang="ca-ES" dirty="0" smtClean="0"/>
              <a:t> per cada instrucció</a:t>
            </a:r>
            <a:endParaRPr lang="ca-ES" dirty="0"/>
          </a:p>
        </p:txBody>
      </p:sp>
      <p:sp>
        <p:nvSpPr>
          <p:cNvPr id="8" name="7 Llamada rectangular"/>
          <p:cNvSpPr/>
          <p:nvPr/>
        </p:nvSpPr>
        <p:spPr>
          <a:xfrm>
            <a:off x="3962400" y="6248400"/>
            <a:ext cx="1524000" cy="609600"/>
          </a:xfrm>
          <a:prstGeom prst="wedgeRectCallout">
            <a:avLst>
              <a:gd name="adj1" fmla="val -18146"/>
              <a:gd name="adj2" fmla="val 468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/>
              <a:t>Valor dels registres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63648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Tipus de paràmetres</a:t>
            </a:r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AA13B5-74C4-47C9-A76E-FD3FB0546BD4}" type="slidenum">
              <a:rPr lang="ca-ES" smtClean="0"/>
              <a:pPr/>
              <a:t>15</a:t>
            </a:fld>
            <a:endParaRPr lang="ca-ES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a-ES" dirty="0" smtClean="0"/>
              <a:t>Anàlisi 1 </a:t>
            </a:r>
            <a:r>
              <a:rPr lang="ca-ES" dirty="0" smtClean="0">
                <a:solidFill>
                  <a:srgbClr val="FF0000"/>
                </a:solidFill>
              </a:rPr>
              <a:t>AsmP1(bp1a, bp1b, </a:t>
            </a:r>
            <a:r>
              <a:rPr lang="ca-ES" dirty="0" err="1" smtClean="0">
                <a:solidFill>
                  <a:srgbClr val="FF0000"/>
                </a:solidFill>
              </a:rPr>
              <a:t>ref</a:t>
            </a:r>
            <a:r>
              <a:rPr lang="ca-ES" dirty="0" smtClean="0">
                <a:solidFill>
                  <a:srgbClr val="FF0000"/>
                </a:solidFill>
              </a:rPr>
              <a:t> bp1r)</a:t>
            </a:r>
            <a:endParaRPr lang="ca-ES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2" y="2895600"/>
            <a:ext cx="402559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2066925"/>
            <a:ext cx="53149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191000"/>
            <a:ext cx="32289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092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Tipus de paràmetres</a:t>
            </a:r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AA13B5-74C4-47C9-A76E-FD3FB0546BD4}" type="slidenum">
              <a:rPr lang="ca-ES" smtClean="0"/>
              <a:pPr/>
              <a:t>16</a:t>
            </a:fld>
            <a:endParaRPr lang="ca-ES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a-ES" dirty="0" smtClean="0"/>
              <a:t>Anàlisi 2 : </a:t>
            </a:r>
            <a:r>
              <a:rPr lang="ca-ES" dirty="0" smtClean="0">
                <a:solidFill>
                  <a:srgbClr val="FF0000"/>
                </a:solidFill>
              </a:rPr>
              <a:t>if2r=AsmF2(if2a, if2b)</a:t>
            </a:r>
            <a:endParaRPr lang="ca-ES" dirty="0">
              <a:solidFill>
                <a:srgbClr val="FF0000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657" y="2133600"/>
            <a:ext cx="4634849" cy="195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10678"/>
            <a:ext cx="4048368" cy="2466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459" y="4267200"/>
            <a:ext cx="4612932" cy="200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569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Tipus de paràmetres</a:t>
            </a:r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AA13B5-74C4-47C9-A76E-FD3FB0546BD4}" type="slidenum">
              <a:rPr lang="ca-ES" smtClean="0"/>
              <a:pPr/>
              <a:t>17</a:t>
            </a:fld>
            <a:endParaRPr lang="ca-ES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a-ES" dirty="0" smtClean="0"/>
              <a:t>Anàlisi 3 : </a:t>
            </a:r>
            <a:r>
              <a:rPr lang="ca-ES" dirty="0" smtClean="0">
                <a:solidFill>
                  <a:srgbClr val="FF0000"/>
                </a:solidFill>
              </a:rPr>
              <a:t>bf3=AsmF3(a, </a:t>
            </a:r>
            <a:r>
              <a:rPr lang="ca-ES" dirty="0" err="1" smtClean="0">
                <a:solidFill>
                  <a:srgbClr val="FF0000"/>
                </a:solidFill>
              </a:rPr>
              <a:t>ref</a:t>
            </a:r>
            <a:r>
              <a:rPr lang="ca-ES" dirty="0" smtClean="0">
                <a:solidFill>
                  <a:srgbClr val="FF0000"/>
                </a:solidFill>
              </a:rPr>
              <a:t> b)</a:t>
            </a:r>
            <a:endParaRPr lang="ca-ES" dirty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" y="2362200"/>
            <a:ext cx="3857551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991" y="2117683"/>
            <a:ext cx="4882421" cy="330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687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Tipus de paràmetres</a:t>
            </a:r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AA13B5-74C4-47C9-A76E-FD3FB0546BD4}" type="slidenum">
              <a:rPr lang="ca-ES" smtClean="0"/>
              <a:pPr/>
              <a:t>18</a:t>
            </a:fld>
            <a:endParaRPr lang="ca-ES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a-ES" dirty="0" smtClean="0"/>
              <a:t>Anàlisi 4 : </a:t>
            </a:r>
            <a:r>
              <a:rPr lang="ca-ES" dirty="0" err="1" smtClean="0">
                <a:solidFill>
                  <a:srgbClr val="FF0000"/>
                </a:solidFill>
              </a:rPr>
              <a:t>Cade</a:t>
            </a:r>
            <a:r>
              <a:rPr lang="ca-ES" dirty="0" smtClean="0">
                <a:solidFill>
                  <a:srgbClr val="FF0000"/>
                </a:solidFill>
              </a:rPr>
              <a:t>=AsmF3a(a, </a:t>
            </a:r>
            <a:r>
              <a:rPr lang="ca-ES" dirty="0" err="1" smtClean="0">
                <a:solidFill>
                  <a:srgbClr val="FF0000"/>
                </a:solidFill>
              </a:rPr>
              <a:t>ref</a:t>
            </a:r>
            <a:r>
              <a:rPr lang="ca-ES" dirty="0" smtClean="0">
                <a:solidFill>
                  <a:srgbClr val="FF0000"/>
                </a:solidFill>
              </a:rPr>
              <a:t> b)</a:t>
            </a:r>
            <a:endParaRPr lang="ca-ES" dirty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" y="2362200"/>
            <a:ext cx="3857551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099" y="2041051"/>
            <a:ext cx="5249038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832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Tipus de paràmetres</a:t>
            </a:r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AA13B5-74C4-47C9-A76E-FD3FB0546BD4}" type="slidenum">
              <a:rPr lang="ca-ES" smtClean="0"/>
              <a:pPr/>
              <a:t>19</a:t>
            </a:fld>
            <a:endParaRPr lang="ca-ES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a-ES" dirty="0" smtClean="0"/>
              <a:t>Taula resum (Pas de paràmetres) :</a:t>
            </a:r>
          </a:p>
          <a:p>
            <a:endParaRPr lang="ca-ES" dirty="0">
              <a:solidFill>
                <a:srgbClr val="FF0000"/>
              </a:solidFill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294126"/>
              </p:ext>
            </p:extLst>
          </p:nvPr>
        </p:nvGraphicFramePr>
        <p:xfrm>
          <a:off x="685800" y="2286000"/>
          <a:ext cx="8305800" cy="441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a-ES" dirty="0" smtClean="0"/>
                        <a:t>Tipus C#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Accés</a:t>
                      </a:r>
                      <a:r>
                        <a:rPr lang="ca-ES" baseline="0" dirty="0" smtClean="0"/>
                        <a:t> als paràmetres des de ASM</a:t>
                      </a:r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 smtClean="0"/>
                        <a:t>Byte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err="1" smtClean="0"/>
                        <a:t>Mov</a:t>
                      </a:r>
                      <a:r>
                        <a:rPr lang="ca-ES" dirty="0" smtClean="0"/>
                        <a:t> al, byte </a:t>
                      </a:r>
                      <a:r>
                        <a:rPr lang="ca-ES" dirty="0" err="1" smtClean="0"/>
                        <a:t>ptr</a:t>
                      </a:r>
                      <a:r>
                        <a:rPr lang="ca-ES" dirty="0" smtClean="0"/>
                        <a:t>[EBP+XX]</a:t>
                      </a:r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 err="1" smtClean="0"/>
                        <a:t>Ref</a:t>
                      </a:r>
                      <a:r>
                        <a:rPr lang="ca-ES" dirty="0" smtClean="0"/>
                        <a:t> byte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err="1" smtClean="0"/>
                        <a:t>Mov</a:t>
                      </a:r>
                      <a:r>
                        <a:rPr lang="ca-ES" dirty="0" smtClean="0"/>
                        <a:t> ESI, DWORD </a:t>
                      </a:r>
                      <a:r>
                        <a:rPr lang="ca-ES" dirty="0" err="1" smtClean="0"/>
                        <a:t>ptr</a:t>
                      </a:r>
                      <a:r>
                        <a:rPr lang="ca-ES" dirty="0" smtClean="0"/>
                        <a:t>[EBP+XX]</a:t>
                      </a:r>
                    </a:p>
                    <a:p>
                      <a:r>
                        <a:rPr lang="ca-ES" dirty="0" err="1" smtClean="0"/>
                        <a:t>Mov</a:t>
                      </a:r>
                      <a:r>
                        <a:rPr lang="ca-ES" dirty="0" smtClean="0"/>
                        <a:t> al, byte </a:t>
                      </a:r>
                      <a:r>
                        <a:rPr lang="ca-ES" dirty="0" err="1" smtClean="0"/>
                        <a:t>ptr</a:t>
                      </a:r>
                      <a:r>
                        <a:rPr lang="ca-ES" dirty="0" smtClean="0"/>
                        <a:t>[ESI]</a:t>
                      </a:r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 smtClean="0"/>
                        <a:t>Word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err="1" smtClean="0"/>
                        <a:t>Mov</a:t>
                      </a:r>
                      <a:r>
                        <a:rPr lang="ca-ES" dirty="0" smtClean="0"/>
                        <a:t> al, </a:t>
                      </a:r>
                      <a:r>
                        <a:rPr lang="ca-ES" dirty="0" err="1" smtClean="0"/>
                        <a:t>word</a:t>
                      </a:r>
                      <a:r>
                        <a:rPr lang="ca-ES" dirty="0" smtClean="0"/>
                        <a:t> </a:t>
                      </a:r>
                      <a:r>
                        <a:rPr lang="ca-ES" dirty="0" err="1" smtClean="0"/>
                        <a:t>ptr</a:t>
                      </a:r>
                      <a:r>
                        <a:rPr lang="ca-ES" dirty="0" smtClean="0"/>
                        <a:t>[EBP+XX]</a:t>
                      </a:r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 err="1" smtClean="0"/>
                        <a:t>Ref</a:t>
                      </a:r>
                      <a:r>
                        <a:rPr lang="ca-ES" dirty="0" smtClean="0"/>
                        <a:t> </a:t>
                      </a:r>
                      <a:r>
                        <a:rPr lang="ca-ES" dirty="0" err="1" smtClean="0"/>
                        <a:t>word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err="1" smtClean="0"/>
                        <a:t>Mov</a:t>
                      </a:r>
                      <a:r>
                        <a:rPr lang="ca-ES" dirty="0" smtClean="0"/>
                        <a:t> </a:t>
                      </a:r>
                      <a:r>
                        <a:rPr lang="ca-ES" dirty="0" err="1" smtClean="0"/>
                        <a:t>esi</a:t>
                      </a:r>
                      <a:r>
                        <a:rPr lang="ca-ES" dirty="0" smtClean="0"/>
                        <a:t>, </a:t>
                      </a:r>
                      <a:r>
                        <a:rPr lang="ca-ES" dirty="0" err="1" smtClean="0"/>
                        <a:t>dword</a:t>
                      </a:r>
                      <a:r>
                        <a:rPr lang="ca-ES" dirty="0" smtClean="0"/>
                        <a:t> </a:t>
                      </a:r>
                      <a:r>
                        <a:rPr lang="ca-ES" dirty="0" err="1" smtClean="0"/>
                        <a:t>ptr</a:t>
                      </a:r>
                      <a:r>
                        <a:rPr lang="ca-ES" dirty="0" smtClean="0"/>
                        <a:t>[EBP+XX]</a:t>
                      </a:r>
                    </a:p>
                    <a:p>
                      <a:r>
                        <a:rPr lang="ca-ES" dirty="0" err="1" smtClean="0"/>
                        <a:t>Mov</a:t>
                      </a:r>
                      <a:r>
                        <a:rPr lang="ca-ES" dirty="0" smtClean="0"/>
                        <a:t> </a:t>
                      </a:r>
                      <a:r>
                        <a:rPr lang="ca-ES" dirty="0" err="1" smtClean="0"/>
                        <a:t>ax</a:t>
                      </a:r>
                      <a:r>
                        <a:rPr lang="ca-ES" dirty="0" smtClean="0"/>
                        <a:t>, byte </a:t>
                      </a:r>
                      <a:r>
                        <a:rPr lang="ca-ES" dirty="0" err="1" smtClean="0"/>
                        <a:t>ptr</a:t>
                      </a:r>
                      <a:r>
                        <a:rPr lang="ca-ES" dirty="0" smtClean="0"/>
                        <a:t>[ESI]</a:t>
                      </a:r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 err="1" smtClean="0"/>
                        <a:t>Dword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err="1" smtClean="0"/>
                        <a:t>Mov</a:t>
                      </a:r>
                      <a:r>
                        <a:rPr lang="ca-ES" dirty="0" smtClean="0"/>
                        <a:t> </a:t>
                      </a:r>
                      <a:r>
                        <a:rPr lang="ca-ES" dirty="0" err="1" smtClean="0"/>
                        <a:t>eax</a:t>
                      </a:r>
                      <a:r>
                        <a:rPr lang="ca-ES" dirty="0" smtClean="0"/>
                        <a:t>, </a:t>
                      </a:r>
                      <a:r>
                        <a:rPr lang="ca-ES" dirty="0" err="1" smtClean="0"/>
                        <a:t>dword</a:t>
                      </a:r>
                      <a:r>
                        <a:rPr lang="ca-ES" dirty="0" smtClean="0"/>
                        <a:t> </a:t>
                      </a:r>
                      <a:r>
                        <a:rPr lang="ca-ES" dirty="0" err="1" smtClean="0"/>
                        <a:t>ptr</a:t>
                      </a:r>
                      <a:r>
                        <a:rPr lang="ca-ES" dirty="0" smtClean="0"/>
                        <a:t>[EBP+XX]</a:t>
                      </a:r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 err="1" smtClean="0"/>
                        <a:t>Ref</a:t>
                      </a:r>
                      <a:r>
                        <a:rPr lang="ca-ES" dirty="0" smtClean="0"/>
                        <a:t> </a:t>
                      </a:r>
                      <a:r>
                        <a:rPr lang="ca-ES" dirty="0" err="1" smtClean="0"/>
                        <a:t>dword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err="1" smtClean="0"/>
                        <a:t>Mov</a:t>
                      </a:r>
                      <a:r>
                        <a:rPr lang="ca-ES" dirty="0" smtClean="0"/>
                        <a:t> </a:t>
                      </a:r>
                      <a:r>
                        <a:rPr lang="ca-ES" dirty="0" err="1" smtClean="0"/>
                        <a:t>esi</a:t>
                      </a:r>
                      <a:r>
                        <a:rPr lang="ca-ES" dirty="0" smtClean="0"/>
                        <a:t>, </a:t>
                      </a:r>
                      <a:r>
                        <a:rPr lang="ca-ES" dirty="0" err="1" smtClean="0"/>
                        <a:t>dword</a:t>
                      </a:r>
                      <a:r>
                        <a:rPr lang="ca-ES" dirty="0" smtClean="0"/>
                        <a:t> </a:t>
                      </a:r>
                      <a:r>
                        <a:rPr lang="ca-ES" dirty="0" err="1" smtClean="0"/>
                        <a:t>ptr</a:t>
                      </a:r>
                      <a:r>
                        <a:rPr lang="ca-ES" dirty="0" smtClean="0"/>
                        <a:t>[EBP+XX]</a:t>
                      </a:r>
                    </a:p>
                    <a:p>
                      <a:r>
                        <a:rPr lang="ca-ES" dirty="0" err="1" smtClean="0"/>
                        <a:t>Mov</a:t>
                      </a:r>
                      <a:r>
                        <a:rPr lang="ca-ES" dirty="0" smtClean="0"/>
                        <a:t> </a:t>
                      </a:r>
                      <a:r>
                        <a:rPr lang="ca-ES" dirty="0" err="1" smtClean="0"/>
                        <a:t>eax</a:t>
                      </a:r>
                      <a:r>
                        <a:rPr lang="ca-ES" dirty="0" smtClean="0"/>
                        <a:t>, </a:t>
                      </a:r>
                      <a:r>
                        <a:rPr lang="ca-ES" dirty="0" err="1" smtClean="0"/>
                        <a:t>dword</a:t>
                      </a:r>
                      <a:r>
                        <a:rPr lang="ca-ES" dirty="0" smtClean="0"/>
                        <a:t> </a:t>
                      </a:r>
                      <a:r>
                        <a:rPr lang="ca-ES" dirty="0" err="1" smtClean="0"/>
                        <a:t>ptr</a:t>
                      </a:r>
                      <a:r>
                        <a:rPr lang="ca-ES" dirty="0" smtClean="0"/>
                        <a:t>[ESI]</a:t>
                      </a:r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 err="1" smtClean="0"/>
                        <a:t>String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err="1" smtClean="0"/>
                        <a:t>Mov</a:t>
                      </a:r>
                      <a:r>
                        <a:rPr lang="ca-ES" dirty="0" smtClean="0"/>
                        <a:t> </a:t>
                      </a:r>
                      <a:r>
                        <a:rPr lang="ca-ES" dirty="0" err="1" smtClean="0"/>
                        <a:t>esi</a:t>
                      </a:r>
                      <a:r>
                        <a:rPr lang="ca-ES" dirty="0" smtClean="0"/>
                        <a:t>, </a:t>
                      </a:r>
                      <a:r>
                        <a:rPr lang="ca-ES" dirty="0" err="1" smtClean="0"/>
                        <a:t>dword</a:t>
                      </a:r>
                      <a:r>
                        <a:rPr lang="ca-ES" dirty="0" smtClean="0"/>
                        <a:t> </a:t>
                      </a:r>
                      <a:r>
                        <a:rPr lang="ca-ES" dirty="0" err="1" smtClean="0"/>
                        <a:t>ptr</a:t>
                      </a:r>
                      <a:r>
                        <a:rPr lang="ca-ES" dirty="0" smtClean="0"/>
                        <a:t>[EBP+XX]</a:t>
                      </a:r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 err="1" smtClean="0"/>
                        <a:t>Ref</a:t>
                      </a:r>
                      <a:r>
                        <a:rPr lang="ca-ES" dirty="0" smtClean="0"/>
                        <a:t> </a:t>
                      </a:r>
                      <a:r>
                        <a:rPr lang="ca-ES" dirty="0" err="1" smtClean="0"/>
                        <a:t>String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err="1" smtClean="0"/>
                        <a:t>Mov</a:t>
                      </a:r>
                      <a:r>
                        <a:rPr lang="ca-ES" dirty="0" smtClean="0"/>
                        <a:t> </a:t>
                      </a:r>
                      <a:r>
                        <a:rPr lang="ca-ES" dirty="0" err="1" smtClean="0"/>
                        <a:t>esi</a:t>
                      </a:r>
                      <a:r>
                        <a:rPr lang="ca-ES" dirty="0" smtClean="0"/>
                        <a:t>, </a:t>
                      </a:r>
                      <a:r>
                        <a:rPr lang="ca-ES" dirty="0" err="1" smtClean="0"/>
                        <a:t>dword</a:t>
                      </a:r>
                      <a:r>
                        <a:rPr lang="ca-ES" dirty="0" smtClean="0"/>
                        <a:t> </a:t>
                      </a:r>
                      <a:r>
                        <a:rPr lang="ca-ES" dirty="0" err="1" smtClean="0"/>
                        <a:t>ptr</a:t>
                      </a:r>
                      <a:r>
                        <a:rPr lang="ca-ES" dirty="0" smtClean="0"/>
                        <a:t>[EBP+XX]</a:t>
                      </a:r>
                    </a:p>
                    <a:p>
                      <a:r>
                        <a:rPr lang="ca-ES" dirty="0" err="1" smtClean="0"/>
                        <a:t>Mov</a:t>
                      </a:r>
                      <a:r>
                        <a:rPr lang="ca-ES" dirty="0" smtClean="0"/>
                        <a:t> </a:t>
                      </a:r>
                      <a:r>
                        <a:rPr lang="ca-ES" dirty="0" err="1" smtClean="0"/>
                        <a:t>esi</a:t>
                      </a:r>
                      <a:r>
                        <a:rPr lang="ca-ES" dirty="0" smtClean="0"/>
                        <a:t>, [</a:t>
                      </a:r>
                      <a:r>
                        <a:rPr lang="ca-ES" dirty="0" err="1" smtClean="0"/>
                        <a:t>esi</a:t>
                      </a:r>
                      <a:r>
                        <a:rPr lang="ca-ES" dirty="0" smtClean="0"/>
                        <a:t>]</a:t>
                      </a:r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33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dirty="0" smtClean="0"/>
              <a:t>Entorn Windows </a:t>
            </a:r>
          </a:p>
          <a:p>
            <a:r>
              <a:rPr lang="ca-ES" dirty="0" smtClean="0"/>
              <a:t>Pas de paràmetres en C# i VB</a:t>
            </a:r>
          </a:p>
          <a:p>
            <a:r>
              <a:rPr lang="ca-ES" dirty="0" smtClean="0"/>
              <a:t>Programació </a:t>
            </a:r>
            <a:r>
              <a:rPr lang="ca-ES" dirty="0" err="1" smtClean="0"/>
              <a:t>assembler</a:t>
            </a:r>
            <a:r>
              <a:rPr lang="ca-ES" dirty="0" smtClean="0"/>
              <a:t> per Windows</a:t>
            </a:r>
            <a:endParaRPr lang="ca-ES" dirty="0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Índex</a:t>
            </a:r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ca-ES" smtClean="0"/>
              <a:pPr/>
              <a:t>2</a:t>
            </a:fld>
            <a:endParaRPr lang="ca-ES">
              <a:solidFill>
                <a:srgbClr val="FFFFFF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957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Tipus de paràmetres</a:t>
            </a:r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AA13B5-74C4-47C9-A76E-FD3FB0546BD4}" type="slidenum">
              <a:rPr lang="ca-ES" smtClean="0"/>
              <a:pPr/>
              <a:t>20</a:t>
            </a:fld>
            <a:endParaRPr lang="ca-ES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a-ES" dirty="0" smtClean="0"/>
              <a:t>Taula resum (Retorn en funcions) :</a:t>
            </a:r>
          </a:p>
          <a:p>
            <a:endParaRPr lang="ca-ES" dirty="0">
              <a:solidFill>
                <a:srgbClr val="FF0000"/>
              </a:solidFill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369958"/>
              </p:ext>
            </p:extLst>
          </p:nvPr>
        </p:nvGraphicFramePr>
        <p:xfrm>
          <a:off x="457200" y="2819400"/>
          <a:ext cx="8305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a-ES" dirty="0" smtClean="0"/>
                        <a:t>Tipus C#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Preparar retorn</a:t>
                      </a:r>
                      <a:r>
                        <a:rPr lang="ca-ES" baseline="0" dirty="0" smtClean="0"/>
                        <a:t> des de ASM</a:t>
                      </a:r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 smtClean="0"/>
                        <a:t>Byte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err="1" smtClean="0"/>
                        <a:t>Mov</a:t>
                      </a:r>
                      <a:r>
                        <a:rPr lang="ca-ES" dirty="0" smtClean="0"/>
                        <a:t> al, XX</a:t>
                      </a:r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 smtClean="0"/>
                        <a:t>Word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err="1" smtClean="0"/>
                        <a:t>Mov</a:t>
                      </a:r>
                      <a:r>
                        <a:rPr lang="ca-ES" dirty="0" smtClean="0"/>
                        <a:t> </a:t>
                      </a:r>
                      <a:r>
                        <a:rPr lang="ca-ES" dirty="0" err="1" smtClean="0"/>
                        <a:t>ax</a:t>
                      </a:r>
                      <a:r>
                        <a:rPr lang="ca-ES" dirty="0" smtClean="0"/>
                        <a:t>, XX</a:t>
                      </a:r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 err="1" smtClean="0"/>
                        <a:t>Dword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err="1" smtClean="0"/>
                        <a:t>Mov</a:t>
                      </a:r>
                      <a:r>
                        <a:rPr lang="ca-ES" dirty="0" smtClean="0"/>
                        <a:t> </a:t>
                      </a:r>
                      <a:r>
                        <a:rPr lang="ca-ES" dirty="0" err="1" smtClean="0"/>
                        <a:t>eax</a:t>
                      </a:r>
                      <a:r>
                        <a:rPr lang="ca-ES" dirty="0" smtClean="0"/>
                        <a:t>, XX</a:t>
                      </a:r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 err="1" smtClean="0"/>
                        <a:t>String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err="1" smtClean="0"/>
                        <a:t>Mov</a:t>
                      </a:r>
                      <a:r>
                        <a:rPr lang="ca-ES" dirty="0" smtClean="0"/>
                        <a:t> </a:t>
                      </a:r>
                      <a:r>
                        <a:rPr lang="ca-ES" dirty="0" err="1" smtClean="0"/>
                        <a:t>eax</a:t>
                      </a:r>
                      <a:r>
                        <a:rPr lang="ca-ES" dirty="0" smtClean="0"/>
                        <a:t>, Offset </a:t>
                      </a:r>
                      <a:r>
                        <a:rPr lang="ca-ES" dirty="0" err="1" smtClean="0"/>
                        <a:t>CadeRetorn</a:t>
                      </a:r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29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Programació</a:t>
            </a:r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ca-ES" smtClean="0"/>
              <a:pPr/>
              <a:t>21</a:t>
            </a:fld>
            <a:endParaRPr lang="ca-ES">
              <a:solidFill>
                <a:srgbClr val="FFFFFF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666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Seccions i esquelet (FASM)</a:t>
            </a:r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ca-ES" smtClean="0"/>
              <a:pPr/>
              <a:t>22</a:t>
            </a:fld>
            <a:endParaRPr lang="ca-ES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ca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96221"/>
            <a:ext cx="4855831" cy="5109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5019675" y="2396584"/>
            <a:ext cx="373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Definició de les diferents seccions</a:t>
            </a:r>
          </a:p>
          <a:p>
            <a:endParaRPr lang="ca-ES" dirty="0"/>
          </a:p>
          <a:p>
            <a:r>
              <a:rPr lang="ca-ES" i="1" dirty="0" smtClean="0"/>
              <a:t>.text : Codi executable</a:t>
            </a:r>
          </a:p>
          <a:p>
            <a:r>
              <a:rPr lang="ca-ES" i="1" dirty="0" smtClean="0"/>
              <a:t>.data : Dades del programa</a:t>
            </a:r>
          </a:p>
          <a:p>
            <a:r>
              <a:rPr lang="ca-ES" i="1" dirty="0" smtClean="0"/>
              <a:t>.</a:t>
            </a:r>
            <a:r>
              <a:rPr lang="ca-ES" i="1" dirty="0" err="1" smtClean="0"/>
              <a:t>idata</a:t>
            </a:r>
            <a:r>
              <a:rPr lang="ca-ES" i="1" dirty="0" smtClean="0"/>
              <a:t> : Importacions : llibreries i definicions de capçaleres</a:t>
            </a:r>
            <a:endParaRPr lang="ca-ES" i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3428999" y="6191905"/>
            <a:ext cx="5324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i="1" dirty="0" smtClean="0"/>
              <a:t>Ho teniu teclejat en : Pràctiques 2011/Dossier Prac1 2011/ExempleBase01.asm</a:t>
            </a:r>
            <a:endParaRPr lang="ca-ES" sz="1400" i="1" dirty="0"/>
          </a:p>
        </p:txBody>
      </p:sp>
    </p:spTree>
    <p:extLst>
      <p:ext uri="{BB962C8B-B14F-4D97-AF65-F5344CB8AC3E}">
        <p14:creationId xmlns:p14="http://schemas.microsoft.com/office/powerpoint/2010/main" val="91014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Funcionament</a:t>
            </a:r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ca-ES" smtClean="0"/>
              <a:pPr/>
              <a:t>23</a:t>
            </a:fld>
            <a:endParaRPr lang="ca-ES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721352" cy="4495800"/>
          </a:xfrm>
        </p:spPr>
        <p:txBody>
          <a:bodyPr>
            <a:normAutofit fontScale="92500" lnSpcReduction="20000"/>
          </a:bodyPr>
          <a:lstStyle/>
          <a:p>
            <a:r>
              <a:rPr lang="ca-ES" dirty="0" smtClean="0"/>
              <a:t>Windows envia missatges :</a:t>
            </a:r>
          </a:p>
          <a:p>
            <a:pPr lvl="1"/>
            <a:r>
              <a:rPr lang="ca-ES" dirty="0" smtClean="0"/>
              <a:t>Qualsevol entrada en la GUI (ratolí, teclat,...) genera un missatge amb paràmetres. </a:t>
            </a:r>
          </a:p>
          <a:p>
            <a:pPr lvl="1"/>
            <a:r>
              <a:rPr lang="ca-ES" dirty="0" smtClean="0"/>
              <a:t>Aquests missatges s’acumulen en una cua FIFO i es van ‘despatxant’ mitjançant un procediment associat a la finestra (</a:t>
            </a:r>
            <a:r>
              <a:rPr lang="ca-ES" b="1" i="1" dirty="0" err="1"/>
              <a:t>WndProc</a:t>
            </a:r>
            <a:r>
              <a:rPr lang="ca-ES" dirty="0" smtClean="0"/>
              <a:t>)</a:t>
            </a:r>
          </a:p>
          <a:p>
            <a:pPr lvl="1"/>
            <a:r>
              <a:rPr lang="ca-ES" dirty="0" smtClean="0"/>
              <a:t>Un bucle ‘infinit’ de </a:t>
            </a:r>
            <a:r>
              <a:rPr lang="ca-ES" b="1" i="1" dirty="0" err="1" smtClean="0"/>
              <a:t>WinMain</a:t>
            </a:r>
            <a:r>
              <a:rPr lang="ca-ES" dirty="0" smtClean="0"/>
              <a:t> queda a l’escolta de nous missatges (fins un missatge de QUIT)</a:t>
            </a:r>
          </a:p>
          <a:p>
            <a:pPr lvl="1"/>
            <a:endParaRPr lang="ca-E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676400"/>
            <a:ext cx="3266554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1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Funcionament</a:t>
            </a:r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ca-ES" smtClean="0"/>
              <a:pPr/>
              <a:t>24</a:t>
            </a:fld>
            <a:endParaRPr lang="ca-ES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730752" cy="4495800"/>
          </a:xfrm>
        </p:spPr>
        <p:txBody>
          <a:bodyPr/>
          <a:lstStyle/>
          <a:p>
            <a:r>
              <a:rPr lang="ca-ES" dirty="0" err="1" smtClean="0"/>
              <a:t>WinMain</a:t>
            </a:r>
            <a:r>
              <a:rPr lang="ca-ES" dirty="0" smtClean="0"/>
              <a:t> : </a:t>
            </a:r>
          </a:p>
          <a:p>
            <a:pPr lvl="1"/>
            <a:r>
              <a:rPr lang="ca-ES" dirty="0" smtClean="0"/>
              <a:t>Funció principal : Inicia el programa, registra la classe en </a:t>
            </a:r>
            <a:r>
              <a:rPr lang="ca-ES" dirty="0" err="1" smtClean="0"/>
              <a:t>windows</a:t>
            </a:r>
            <a:r>
              <a:rPr lang="ca-ES" dirty="0" smtClean="0"/>
              <a:t>, crea la finestra principal de l’aplicació i entra en un bucle d’espera i ‘despatx’ de missatges.</a:t>
            </a:r>
            <a:endParaRPr lang="ca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578" y="1752600"/>
            <a:ext cx="3185622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297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Funcionament</a:t>
            </a:r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ca-ES" smtClean="0"/>
              <a:pPr/>
              <a:t>25</a:t>
            </a:fld>
            <a:endParaRPr lang="ca-ES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a-ES" dirty="0" smtClean="0"/>
              <a:t>Exemple</a:t>
            </a:r>
            <a:endParaRPr lang="ca-E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199" y="1593850"/>
            <a:ext cx="6585487" cy="526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6477000" y="62484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i="1" dirty="0" smtClean="0"/>
              <a:t>Ho teniu teclejat en : Pràctiques 2011/Dossier Prac1 2011/finestra01.asm</a:t>
            </a:r>
            <a:endParaRPr lang="ca-ES" sz="1400" i="1" dirty="0"/>
          </a:p>
        </p:txBody>
      </p:sp>
    </p:spTree>
    <p:extLst>
      <p:ext uri="{BB962C8B-B14F-4D97-AF65-F5344CB8AC3E}">
        <p14:creationId xmlns:p14="http://schemas.microsoft.com/office/powerpoint/2010/main" val="30098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Funcionament</a:t>
            </a:r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ca-ES" smtClean="0"/>
              <a:pPr/>
              <a:t>26</a:t>
            </a:fld>
            <a:endParaRPr lang="ca-ES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111752" cy="4495800"/>
          </a:xfrm>
        </p:spPr>
        <p:txBody>
          <a:bodyPr>
            <a:normAutofit/>
          </a:bodyPr>
          <a:lstStyle/>
          <a:p>
            <a:r>
              <a:rPr lang="ca-ES" dirty="0" err="1" smtClean="0"/>
              <a:t>WndProc</a:t>
            </a:r>
            <a:r>
              <a:rPr lang="ca-ES" dirty="0" smtClean="0"/>
              <a:t> :</a:t>
            </a:r>
          </a:p>
          <a:p>
            <a:pPr lvl="1"/>
            <a:r>
              <a:rPr lang="ca-ES" dirty="0" smtClean="0"/>
              <a:t>Procés encarregat de processar els missatges.</a:t>
            </a:r>
          </a:p>
          <a:p>
            <a:pPr lvl="1"/>
            <a:r>
              <a:rPr lang="ca-ES" dirty="0" smtClean="0"/>
              <a:t>Queda assignat al moment de registrar la finestra.</a:t>
            </a:r>
          </a:p>
          <a:p>
            <a:pPr lvl="1"/>
            <a:r>
              <a:rPr lang="ca-ES" dirty="0" smtClean="0"/>
              <a:t>Sols ser un ‘</a:t>
            </a:r>
            <a:r>
              <a:rPr lang="ca-ES" dirty="0" err="1" smtClean="0"/>
              <a:t>Case</a:t>
            </a:r>
            <a:r>
              <a:rPr lang="ca-ES" dirty="0" smtClean="0"/>
              <a:t>’ que processa aquells missatges que ens interessen.</a:t>
            </a:r>
            <a:endParaRPr lang="ca-E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52600"/>
            <a:ext cx="3200400" cy="49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592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Funcionament</a:t>
            </a:r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ca-ES" smtClean="0"/>
              <a:pPr/>
              <a:t>27</a:t>
            </a:fld>
            <a:endParaRPr lang="ca-ES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a-ES" dirty="0" smtClean="0"/>
              <a:t>Exemple de codi</a:t>
            </a:r>
            <a:endParaRPr lang="ca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00"/>
          <a:stretch/>
        </p:blipFill>
        <p:spPr bwMode="auto">
          <a:xfrm>
            <a:off x="84714" y="2362200"/>
            <a:ext cx="4715886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23"/>
          <a:stretch/>
        </p:blipFill>
        <p:spPr bwMode="auto">
          <a:xfrm>
            <a:off x="4191000" y="2209800"/>
            <a:ext cx="4951655" cy="221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6400800" y="60960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i="1" dirty="0" smtClean="0"/>
              <a:t>Ho teniu teclejat en : Pràctiques 2011/Dossier Prac1 2011/finestra01.asm</a:t>
            </a:r>
            <a:endParaRPr lang="ca-ES" sz="1400" i="1" dirty="0"/>
          </a:p>
        </p:txBody>
      </p:sp>
    </p:spTree>
    <p:extLst>
      <p:ext uri="{BB962C8B-B14F-4D97-AF65-F5344CB8AC3E}">
        <p14:creationId xmlns:p14="http://schemas.microsoft.com/office/powerpoint/2010/main" val="186242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Exemple amb </a:t>
            </a:r>
            <a:r>
              <a:rPr lang="ca-ES" dirty="0" err="1" smtClean="0"/>
              <a:t>DialogBoxParam</a:t>
            </a:r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ca-ES" smtClean="0"/>
              <a:pPr/>
              <a:t>28</a:t>
            </a:fld>
            <a:endParaRPr lang="ca-ES">
              <a:solidFill>
                <a:srgbClr val="FFFFFF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804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Exemple amb recursos</a:t>
            </a:r>
            <a:endParaRPr lang="ca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 dirty="0" smtClean="0"/>
              <a:t>Estructura d'Ordinadors</a:t>
            </a:r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AA13B5-74C4-47C9-A76E-FD3FB0546BD4}" type="slidenum">
              <a:rPr lang="ca-ES" smtClean="0"/>
              <a:pPr/>
              <a:t>29</a:t>
            </a:fld>
            <a:endParaRPr lang="ca-ES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a-ES" dirty="0" smtClean="0"/>
              <a:t>Per facilitar la tasca de creació de </a:t>
            </a:r>
            <a:r>
              <a:rPr lang="ca-ES" dirty="0" err="1" smtClean="0"/>
              <a:t>GUIs</a:t>
            </a:r>
            <a:r>
              <a:rPr lang="ca-ES" dirty="0" smtClean="0"/>
              <a:t>, disposem de la secció de recursos ‘.</a:t>
            </a:r>
            <a:r>
              <a:rPr lang="ca-ES" dirty="0" err="1" smtClean="0"/>
              <a:t>rsrc</a:t>
            </a:r>
            <a:r>
              <a:rPr lang="ca-ES" dirty="0" smtClean="0"/>
              <a:t>’ (pot ser també externa</a:t>
            </a:r>
            <a:r>
              <a:rPr lang="ca-ES" dirty="0" smtClean="0">
                <a:sym typeface="Wingdings" pitchFamily="2" charset="2"/>
              </a:rPr>
              <a:t> cal compilar i generar el .res)</a:t>
            </a:r>
            <a:endParaRPr lang="ca-ES" dirty="0" smtClean="0"/>
          </a:p>
          <a:p>
            <a:r>
              <a:rPr lang="ca-ES" dirty="0" smtClean="0"/>
              <a:t>Es defineix la finestra principal (</a:t>
            </a:r>
            <a:r>
              <a:rPr lang="ca-ES" dirty="0" err="1" smtClean="0"/>
              <a:t>Dialog</a:t>
            </a:r>
            <a:r>
              <a:rPr lang="ca-ES" dirty="0" smtClean="0"/>
              <a:t>) i els seus elements (controls) mitjançant </a:t>
            </a:r>
            <a:r>
              <a:rPr lang="ca-ES" dirty="0" err="1" smtClean="0"/>
              <a:t>dialogItem</a:t>
            </a:r>
            <a:r>
              <a:rPr lang="ca-ES" dirty="0" smtClean="0"/>
              <a:t> </a:t>
            </a:r>
            <a:endParaRPr lang="ca-E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495800"/>
            <a:ext cx="9108141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486150"/>
            <a:ext cx="1982515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Flecha derecha"/>
          <p:cNvSpPr/>
          <p:nvPr/>
        </p:nvSpPr>
        <p:spPr>
          <a:xfrm>
            <a:off x="5943600" y="4648200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0" name="9 CuadroTexto"/>
          <p:cNvSpPr txBox="1"/>
          <p:nvPr/>
        </p:nvSpPr>
        <p:spPr>
          <a:xfrm>
            <a:off x="6477000" y="60960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i="1" dirty="0" smtClean="0"/>
              <a:t>Ho teniu teclejat en : Pràctiques 2011/Dossier Prac1 2011/finestra01.asm</a:t>
            </a:r>
            <a:endParaRPr lang="ca-ES" sz="1400" i="1" dirty="0"/>
          </a:p>
        </p:txBody>
      </p:sp>
    </p:spTree>
    <p:extLst>
      <p:ext uri="{BB962C8B-B14F-4D97-AF65-F5344CB8AC3E}">
        <p14:creationId xmlns:p14="http://schemas.microsoft.com/office/powerpoint/2010/main" val="233065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idor de text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Títo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Entorn Windows</a:t>
            </a:r>
            <a:endParaRPr lang="ca-ES" dirty="0"/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ca-ES" smtClean="0"/>
              <a:pPr/>
              <a:t>3</a:t>
            </a:fld>
            <a:endParaRPr lang="ca-ES">
              <a:solidFill>
                <a:srgbClr val="FFFFFF"/>
              </a:solidFill>
            </a:endParaRPr>
          </a:p>
        </p:txBody>
      </p:sp>
      <p:sp>
        <p:nvSpPr>
          <p:cNvPr id="3" name="Contenidor de peu de pàgina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588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Exemple amb recursos</a:t>
            </a:r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ca-ES" smtClean="0"/>
              <a:pPr/>
              <a:t>30</a:t>
            </a:fld>
            <a:endParaRPr lang="ca-ES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a-ES" dirty="0" smtClean="0"/>
              <a:t>Codi</a:t>
            </a:r>
            <a:endParaRPr lang="ca-E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2951"/>
            <a:ext cx="4810125" cy="521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6248400" y="5925234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i="1" dirty="0" smtClean="0"/>
              <a:t>Ho teniu teclejat en : Pràctiques 2011/Dossier Prac1 2011/finestra03.asm</a:t>
            </a:r>
            <a:endParaRPr lang="ca-ES" sz="1400" i="1" dirty="0"/>
          </a:p>
        </p:txBody>
      </p:sp>
    </p:spTree>
    <p:extLst>
      <p:ext uri="{BB962C8B-B14F-4D97-AF65-F5344CB8AC3E}">
        <p14:creationId xmlns:p14="http://schemas.microsoft.com/office/powerpoint/2010/main" val="699928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Característiques</a:t>
            </a:r>
            <a:endParaRPr lang="ca-ES" dirty="0"/>
          </a:p>
        </p:txBody>
      </p:sp>
      <p:sp>
        <p:nvSpPr>
          <p:cNvPr id="6" name="Contenidor de peu de pàgina 4"/>
          <p:cNvSpPr>
            <a:spLocks noGrp="1"/>
          </p:cNvSpPr>
          <p:nvPr>
            <p:ph type="ftr" sz="quarter" idx="11"/>
          </p:nvPr>
        </p:nvSpPr>
        <p:spPr>
          <a:xfrm>
            <a:off x="0" y="6248400"/>
            <a:ext cx="5421313" cy="365125"/>
          </a:xfrm>
        </p:spPr>
        <p:txBody>
          <a:bodyPr/>
          <a:lstStyle/>
          <a:p>
            <a:r>
              <a:rPr lang="ca-ES" smtClean="0"/>
              <a:t>Estructura d'Ordinadors</a:t>
            </a:r>
            <a:endParaRPr lang="ca-ES"/>
          </a:p>
        </p:txBody>
      </p:sp>
      <p:sp>
        <p:nvSpPr>
          <p:cNvPr id="7" name="Conteni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fld id="{B170A9B8-C806-4762-99DE-E3C37F97F042}" type="slidenum">
              <a:rPr lang="ca-ES" smtClean="0"/>
              <a:pPr/>
              <a:t>4</a:t>
            </a:fld>
            <a:endParaRPr lang="ca-E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Sistema operatiu de 32 bits</a:t>
            </a:r>
          </a:p>
          <a:p>
            <a:r>
              <a:rPr lang="ca-ES" dirty="0" err="1" smtClean="0"/>
              <a:t>Multitasking</a:t>
            </a:r>
            <a:endParaRPr lang="ca-ES" dirty="0" smtClean="0"/>
          </a:p>
          <a:p>
            <a:r>
              <a:rPr lang="ca-ES" dirty="0" err="1" smtClean="0"/>
              <a:t>MultiThread</a:t>
            </a:r>
            <a:endParaRPr lang="ca-ES" dirty="0" smtClean="0"/>
          </a:p>
          <a:p>
            <a:r>
              <a:rPr lang="ca-ES" dirty="0" smtClean="0"/>
              <a:t>GUI (</a:t>
            </a:r>
            <a:r>
              <a:rPr lang="ca-ES" dirty="0" err="1" smtClean="0"/>
              <a:t>Graphic</a:t>
            </a:r>
            <a:r>
              <a:rPr lang="ca-ES" dirty="0" smtClean="0"/>
              <a:t> </a:t>
            </a:r>
            <a:r>
              <a:rPr lang="ca-ES" dirty="0" err="1" smtClean="0"/>
              <a:t>User</a:t>
            </a:r>
            <a:r>
              <a:rPr lang="ca-ES" dirty="0" smtClean="0"/>
              <a:t> Interface)</a:t>
            </a:r>
          </a:p>
          <a:p>
            <a:endParaRPr lang="ca-ES" dirty="0" smtClean="0"/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685800" y="2095500"/>
            <a:ext cx="73914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ca-ES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48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Programació en l’entorn</a:t>
            </a:r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ca-ES" smtClean="0"/>
              <a:pPr/>
              <a:t>5</a:t>
            </a:fld>
            <a:endParaRPr lang="ca-ES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a-ES" dirty="0" smtClean="0"/>
              <a:t>Trucades a funcions : </a:t>
            </a:r>
            <a:r>
              <a:rPr lang="ca-ES" dirty="0" err="1" smtClean="0"/>
              <a:t>Dynamic</a:t>
            </a:r>
            <a:r>
              <a:rPr lang="ca-ES" dirty="0" smtClean="0"/>
              <a:t> </a:t>
            </a:r>
            <a:r>
              <a:rPr lang="ca-ES" dirty="0" err="1" smtClean="0"/>
              <a:t>Link</a:t>
            </a:r>
            <a:r>
              <a:rPr lang="ca-ES" dirty="0" smtClean="0"/>
              <a:t> </a:t>
            </a:r>
            <a:r>
              <a:rPr lang="ca-ES" dirty="0" err="1" smtClean="0"/>
              <a:t>Libraries</a:t>
            </a:r>
            <a:endParaRPr lang="ca-ES" dirty="0" smtClean="0"/>
          </a:p>
          <a:p>
            <a:r>
              <a:rPr lang="ca-ES" dirty="0" smtClean="0"/>
              <a:t>Les </a:t>
            </a:r>
            <a:r>
              <a:rPr lang="ca-ES" dirty="0" err="1" smtClean="0"/>
              <a:t>DLLs</a:t>
            </a:r>
            <a:r>
              <a:rPr lang="ca-ES" dirty="0" smtClean="0"/>
              <a:t> més importants :</a:t>
            </a:r>
          </a:p>
          <a:p>
            <a:pPr lvl="1"/>
            <a:r>
              <a:rPr lang="ca-ES" dirty="0" err="1" smtClean="0"/>
              <a:t>Kernel</a:t>
            </a:r>
            <a:r>
              <a:rPr lang="ca-ES" dirty="0" smtClean="0"/>
              <a:t> : Funcions operatives de baix nivell (administració de memòria, tasques o recursos</a:t>
            </a:r>
            <a:r>
              <a:rPr lang="ca-ES" dirty="0"/>
              <a:t>)</a:t>
            </a:r>
            <a:endParaRPr lang="ca-ES" dirty="0" smtClean="0"/>
          </a:p>
          <a:p>
            <a:pPr lvl="1"/>
            <a:r>
              <a:rPr lang="ca-ES" dirty="0" smtClean="0"/>
              <a:t>GDI : Serveis de gràfics i impressió</a:t>
            </a:r>
          </a:p>
          <a:p>
            <a:pPr lvl="1"/>
            <a:r>
              <a:rPr lang="ca-ES" dirty="0" err="1" smtClean="0"/>
              <a:t>User</a:t>
            </a:r>
            <a:r>
              <a:rPr lang="ca-ES" dirty="0" smtClean="0"/>
              <a:t> : Funcions relacionades amb l’administració de </a:t>
            </a:r>
            <a:r>
              <a:rPr lang="ca-ES" dirty="0" err="1" smtClean="0"/>
              <a:t>windows</a:t>
            </a:r>
            <a:r>
              <a:rPr lang="ca-ES" dirty="0" smtClean="0"/>
              <a:t> (missatges, menús, cursors...)</a:t>
            </a:r>
          </a:p>
          <a:p>
            <a:r>
              <a:rPr lang="ca-ES" dirty="0" smtClean="0"/>
              <a:t>Programació orientada a objectes</a:t>
            </a:r>
          </a:p>
          <a:p>
            <a:r>
              <a:rPr lang="ca-ES" dirty="0" smtClean="0"/>
              <a:t>Arquitectura basada en missatges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10076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Canvis 16 </a:t>
            </a:r>
            <a:r>
              <a:rPr lang="ca-ES" dirty="0" err="1" smtClean="0"/>
              <a:t>vs</a:t>
            </a:r>
            <a:r>
              <a:rPr lang="ca-ES" dirty="0" smtClean="0"/>
              <a:t> 32</a:t>
            </a:r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ca-ES" smtClean="0"/>
              <a:pPr/>
              <a:t>6</a:t>
            </a:fld>
            <a:endParaRPr lang="ca-ES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a-ES" dirty="0" smtClean="0"/>
              <a:t>A partir de la versió 32 bits </a:t>
            </a:r>
            <a:r>
              <a:rPr lang="ca-ES" dirty="0" smtClean="0">
                <a:sym typeface="Wingdings" pitchFamily="2" charset="2"/>
              </a:rPr>
              <a:t> Fora segmentació (model flat)</a:t>
            </a:r>
          </a:p>
          <a:p>
            <a:r>
              <a:rPr lang="ca-ES" dirty="0" smtClean="0">
                <a:sym typeface="Wingdings" pitchFamily="2" charset="2"/>
              </a:rPr>
              <a:t>Win32  Espai 4Gbytes</a:t>
            </a:r>
          </a:p>
          <a:p>
            <a:r>
              <a:rPr lang="ca-ES" dirty="0" smtClean="0">
                <a:sym typeface="Wingdings" pitchFamily="2" charset="2"/>
              </a:rPr>
              <a:t>Cada programa utilitza el seu espai propi (16 bits no, el mateix)  Redueix el perill de que un programa escrigui sobre un altre.</a:t>
            </a:r>
          </a:p>
          <a:p>
            <a:r>
              <a:rPr lang="ca-ES" dirty="0" smtClean="0">
                <a:sym typeface="Wingdings" pitchFamily="2" charset="2"/>
              </a:rPr>
              <a:t>Regla important : Win32 utilitza ESI,EDI,EBP i EBX internament  Important salvar l’estat en </a:t>
            </a:r>
            <a:r>
              <a:rPr lang="ca-ES" dirty="0" err="1" smtClean="0">
                <a:sym typeface="Wingdings" pitchFamily="2" charset="2"/>
              </a:rPr>
              <a:t>CallBacks</a:t>
            </a:r>
            <a:endParaRPr lang="ca-ES" dirty="0" smtClean="0">
              <a:sym typeface="Wingdings" pitchFamily="2" charset="2"/>
            </a:endParaRPr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87516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Pas de paràmetres</a:t>
            </a:r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A13B5-74C4-47C9-A76E-FD3FB0546BD4}" type="slidenum">
              <a:rPr lang="ca-ES" smtClean="0"/>
              <a:pPr/>
              <a:t>7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ca-ES" smtClean="0"/>
              <a:t>Estructura d'Ordinadors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2712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Llenguatges C# VB </a:t>
            </a:r>
            <a:r>
              <a:rPr lang="ca-ES" dirty="0" smtClean="0">
                <a:sym typeface="Wingdings" pitchFamily="2" charset="2"/>
              </a:rPr>
              <a:t>ASM</a:t>
            </a:r>
            <a:endParaRPr lang="ca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 smtClean="0"/>
              <a:t>Estructura d'Ordinadors</a:t>
            </a:r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AA13B5-74C4-47C9-A76E-FD3FB0546BD4}" type="slidenum">
              <a:rPr lang="ca-ES" smtClean="0"/>
              <a:pPr/>
              <a:t>8</a:t>
            </a:fld>
            <a:endParaRPr lang="ca-ES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a-ES" dirty="0" smtClean="0"/>
              <a:t>En Aquest apartat es mostra com crear les nostres pròpies </a:t>
            </a:r>
            <a:r>
              <a:rPr lang="ca-ES" dirty="0" err="1" smtClean="0"/>
              <a:t>APIs</a:t>
            </a:r>
            <a:r>
              <a:rPr lang="ca-ES" dirty="0" smtClean="0"/>
              <a:t> fetes en </a:t>
            </a:r>
            <a:r>
              <a:rPr lang="ca-ES" dirty="0" err="1" smtClean="0"/>
              <a:t>assembler</a:t>
            </a:r>
            <a:r>
              <a:rPr lang="ca-ES" dirty="0" smtClean="0"/>
              <a:t>.</a:t>
            </a:r>
          </a:p>
          <a:p>
            <a:r>
              <a:rPr lang="ca-ES" dirty="0" smtClean="0"/>
              <a:t>Aquestes seran trucades des de una aplicació basada en algun llenguatge Windows de alt nivell (C# C++ o VB)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9089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Procés </a:t>
            </a:r>
            <a:endParaRPr lang="ca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ca-ES" smtClean="0"/>
              <a:pPr/>
              <a:t>9</a:t>
            </a:fld>
            <a:endParaRPr lang="ca-ES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ca-ES" dirty="0" smtClean="0"/>
              <a:t>El procés passa per les etapes següents :</a:t>
            </a:r>
          </a:p>
          <a:p>
            <a:pPr lvl="1"/>
            <a:r>
              <a:rPr lang="ca-ES" dirty="0" smtClean="0"/>
              <a:t>Definició de les signatures dels mètodes/funcions</a:t>
            </a:r>
          </a:p>
          <a:p>
            <a:pPr lvl="1"/>
            <a:r>
              <a:rPr lang="ca-ES" dirty="0" smtClean="0"/>
              <a:t>Implementació en llenguatge </a:t>
            </a:r>
            <a:r>
              <a:rPr lang="ca-ES" dirty="0" err="1" smtClean="0"/>
              <a:t>assembler</a:t>
            </a:r>
            <a:endParaRPr lang="ca-ES" dirty="0" smtClean="0"/>
          </a:p>
          <a:p>
            <a:pPr lvl="1"/>
            <a:r>
              <a:rPr lang="ca-ES" dirty="0" smtClean="0"/>
              <a:t>Creació del fitxer de definició (.</a:t>
            </a:r>
            <a:r>
              <a:rPr lang="ca-ES" dirty="0" err="1" smtClean="0"/>
              <a:t>def</a:t>
            </a:r>
            <a:r>
              <a:rPr lang="ca-ES" dirty="0" smtClean="0"/>
              <a:t>)</a:t>
            </a:r>
          </a:p>
          <a:p>
            <a:pPr lvl="1"/>
            <a:r>
              <a:rPr lang="ca-ES" dirty="0" smtClean="0"/>
              <a:t>Compilació i generació de la DLL</a:t>
            </a:r>
          </a:p>
          <a:p>
            <a:pPr lvl="1"/>
            <a:r>
              <a:rPr lang="ca-ES" dirty="0" smtClean="0"/>
              <a:t>Creació del projecte </a:t>
            </a:r>
            <a:r>
              <a:rPr lang="ca-ES" dirty="0" err="1" smtClean="0"/>
              <a:t>VisualStudio</a:t>
            </a:r>
            <a:r>
              <a:rPr lang="ca-ES" dirty="0" smtClean="0"/>
              <a:t> (projecte C#, C++ o VB)</a:t>
            </a:r>
          </a:p>
          <a:p>
            <a:pPr lvl="1"/>
            <a:r>
              <a:rPr lang="ca-ES" dirty="0" smtClean="0"/>
              <a:t>Referencia a la DLL i les signatures dels mètodes (còpia local)</a:t>
            </a:r>
          </a:p>
          <a:p>
            <a:pPr lvl="1"/>
            <a:r>
              <a:rPr lang="ca-ES" dirty="0" smtClean="0"/>
              <a:t>Invocació amb paràmetres (utilització i test)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78959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Mitjan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itjan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l'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l'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Título de la presentación</Template>
  <TotalTime>11006</TotalTime>
  <Words>924</Words>
  <Application>Microsoft Office PowerPoint</Application>
  <PresentationFormat>Presentación en pantalla (4:3)</PresentationFormat>
  <Paragraphs>178</Paragraphs>
  <Slides>30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7" baseType="lpstr">
      <vt:lpstr>Arial</vt:lpstr>
      <vt:lpstr>Courier New</vt:lpstr>
      <vt:lpstr>Tahoma</vt:lpstr>
      <vt:lpstr>Tw Cen MT</vt:lpstr>
      <vt:lpstr>Wingdings</vt:lpstr>
      <vt:lpstr>Wingdings 2</vt:lpstr>
      <vt:lpstr>Student presentation</vt:lpstr>
      <vt:lpstr>Annex Introducció Programació windows</vt:lpstr>
      <vt:lpstr>Índex</vt:lpstr>
      <vt:lpstr>Entorn Windows</vt:lpstr>
      <vt:lpstr>Característiques</vt:lpstr>
      <vt:lpstr>Programació en l’entorn</vt:lpstr>
      <vt:lpstr>Canvis 16 vs 32</vt:lpstr>
      <vt:lpstr>Pas de paràmetres</vt:lpstr>
      <vt:lpstr>Llenguatges C# VB ASM</vt:lpstr>
      <vt:lpstr>Procés </vt:lpstr>
      <vt:lpstr>Procés</vt:lpstr>
      <vt:lpstr>Procés</vt:lpstr>
      <vt:lpstr>Procés</vt:lpstr>
      <vt:lpstr>Procés</vt:lpstr>
      <vt:lpstr>Procés</vt:lpstr>
      <vt:lpstr>Tipus de paràmetres</vt:lpstr>
      <vt:lpstr>Tipus de paràmetres</vt:lpstr>
      <vt:lpstr>Tipus de paràmetres</vt:lpstr>
      <vt:lpstr>Tipus de paràmetres</vt:lpstr>
      <vt:lpstr>Tipus de paràmetres</vt:lpstr>
      <vt:lpstr>Tipus de paràmetres</vt:lpstr>
      <vt:lpstr>Programació</vt:lpstr>
      <vt:lpstr>Seccions i esquelet (FASM)</vt:lpstr>
      <vt:lpstr>Funcionament</vt:lpstr>
      <vt:lpstr>Funcionament</vt:lpstr>
      <vt:lpstr>Funcionament</vt:lpstr>
      <vt:lpstr>Funcionament</vt:lpstr>
      <vt:lpstr>Funcionament</vt:lpstr>
      <vt:lpstr>Exemple amb DialogBoxParam</vt:lpstr>
      <vt:lpstr>Exemple amb recursos</vt:lpstr>
      <vt:lpstr>Exemple amb recursos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Miquel Viladrich</dc:creator>
  <cp:lastModifiedBy>Miquel Viladrich Jimenez</cp:lastModifiedBy>
  <cp:revision>560</cp:revision>
  <cp:lastPrinted>1601-01-01T00:00:00Z</cp:lastPrinted>
  <dcterms:created xsi:type="dcterms:W3CDTF">1601-01-01T00:00:00Z</dcterms:created>
  <dcterms:modified xsi:type="dcterms:W3CDTF">2019-04-02T07:54:58Z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