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96" r:id="rId10"/>
    <p:sldId id="297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5143500" type="screen16x9"/>
  <p:notesSz cx="6858000" cy="9144000"/>
  <p:embeddedFontLst>
    <p:embeddedFont>
      <p:font typeface="Montserrat" panose="020B0604020202020204" charset="0"/>
      <p:regular r:id="rId42"/>
      <p:bold r:id="rId43"/>
      <p:italic r:id="rId44"/>
      <p:boldItalic r:id="rId45"/>
    </p:embeddedFont>
    <p:embeddedFont>
      <p:font typeface="Lora" panose="020B0604020202020204" charset="0"/>
      <p:regular r:id="rId46"/>
      <p:bold r:id="rId47"/>
      <p:italic r:id="rId48"/>
      <p:boldItalic r:id="rId49"/>
    </p:embeddedFon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Quattrocento Sans" panose="020B060402020202020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3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994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206c3cb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206c3cb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5a3b4cb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5a3b4cb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d5a3b4cb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d5a3b4cb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d5a3b4cb5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d5a3b4cb5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d5a3b4cb58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d5a3b4cb58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d5a3b4cb5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d5a3b4cb5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d5a3b4cb58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d5a3b4cb58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d5a3b4cb58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d5a3b4cb58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d5a3b4cb58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d5a3b4cb58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d5a3b4cb58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d5a3b4cb58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d5a3b4cb58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d5a3b4cb58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77d159c9d1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77d159c9d1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11422c4bed_147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9" name="Google Shape;1679;g11422c4bed_147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7092887f1d_3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7092887f1d_3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lora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quattrocento-san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ITSS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Lora" panose="020B0604020202020204" charset="0"/>
              </a:rPr>
              <a:t>Biểu đồ hoạt động</a:t>
            </a:r>
            <a:endParaRPr dirty="0">
              <a:latin typeface="Lora" panose="020B0604020202020204" charset="0"/>
            </a:endParaRPr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anose="020B0604020202020204" charset="0"/>
              </a:endParaRPr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anose="020B0604020202020204" charset="0"/>
              </a:endParaRPr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anose="020B0604020202020204" charset="0"/>
              </a:endParaRPr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anose="020B0604020202020204" charset="0"/>
              </a:endParaRPr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ora" panose="020B0604020202020204" charset="0"/>
              </a:rPr>
              <a:t>10</a:t>
            </a:fld>
            <a:endParaRPr>
              <a:latin typeface="Lora" panose="020B060402020202020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572263"/>
              </p:ext>
            </p:extLst>
          </p:nvPr>
        </p:nvGraphicFramePr>
        <p:xfrm>
          <a:off x="823609" y="1579157"/>
          <a:ext cx="7859948" cy="675644"/>
        </p:xfrm>
        <a:graphic>
          <a:graphicData uri="http://schemas.openxmlformats.org/drawingml/2006/table">
            <a:tbl>
              <a:tblPr/>
              <a:tblGrid>
                <a:gridCol w="532302">
                  <a:extLst>
                    <a:ext uri="{9D8B030D-6E8A-4147-A177-3AD203B41FA5}">
                      <a16:colId xmlns:a16="http://schemas.microsoft.com/office/drawing/2014/main" val="3562733069"/>
                    </a:ext>
                  </a:extLst>
                </a:gridCol>
                <a:gridCol w="2582230">
                  <a:extLst>
                    <a:ext uri="{9D8B030D-6E8A-4147-A177-3AD203B41FA5}">
                      <a16:colId xmlns:a16="http://schemas.microsoft.com/office/drawing/2014/main" val="2950945173"/>
                    </a:ext>
                  </a:extLst>
                </a:gridCol>
                <a:gridCol w="1415698">
                  <a:extLst>
                    <a:ext uri="{9D8B030D-6E8A-4147-A177-3AD203B41FA5}">
                      <a16:colId xmlns:a16="http://schemas.microsoft.com/office/drawing/2014/main" val="3543985877"/>
                    </a:ext>
                  </a:extLst>
                </a:gridCol>
                <a:gridCol w="1834742">
                  <a:extLst>
                    <a:ext uri="{9D8B030D-6E8A-4147-A177-3AD203B41FA5}">
                      <a16:colId xmlns:a16="http://schemas.microsoft.com/office/drawing/2014/main" val="1635148315"/>
                    </a:ext>
                  </a:extLst>
                </a:gridCol>
                <a:gridCol w="1494976">
                  <a:extLst>
                    <a:ext uri="{9D8B030D-6E8A-4147-A177-3AD203B41FA5}">
                      <a16:colId xmlns:a16="http://schemas.microsoft.com/office/drawing/2014/main" val="3176327416"/>
                    </a:ext>
                  </a:extLst>
                </a:gridCol>
              </a:tblGrid>
              <a:tr h="431608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No.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Công việc thực hiện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/>
                      </a:r>
                      <a:br>
                        <a:rPr lang="vi-VN" sz="1300">
                          <a:effectLst/>
                        </a:rPr>
                      </a:br>
                      <a:r>
                        <a:rPr lang="vi-V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Người thực hiện</a:t>
                      </a:r>
                      <a:endParaRPr lang="vi-VN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Thời gian thực hiện ( ngày  )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165117"/>
                  </a:ext>
                </a:extLst>
              </a:tr>
              <a:tr h="2387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Dự kiến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Thực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tế</a:t>
                      </a:r>
                      <a:endParaRPr lang="en-US" sz="1300" dirty="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701356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1730965" y="1654274"/>
            <a:ext cx="1804366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Lora" panose="020B060402020202020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413514"/>
              </p:ext>
            </p:extLst>
          </p:nvPr>
        </p:nvGraphicFramePr>
        <p:xfrm>
          <a:off x="823609" y="2254798"/>
          <a:ext cx="7859947" cy="2589575"/>
        </p:xfrm>
        <a:graphic>
          <a:graphicData uri="http://schemas.openxmlformats.org/drawingml/2006/table">
            <a:tbl>
              <a:tblPr/>
              <a:tblGrid>
                <a:gridCol w="532301">
                  <a:extLst>
                    <a:ext uri="{9D8B030D-6E8A-4147-A177-3AD203B41FA5}">
                      <a16:colId xmlns:a16="http://schemas.microsoft.com/office/drawing/2014/main" val="2061588150"/>
                    </a:ext>
                  </a:extLst>
                </a:gridCol>
                <a:gridCol w="2582231">
                  <a:extLst>
                    <a:ext uri="{9D8B030D-6E8A-4147-A177-3AD203B41FA5}">
                      <a16:colId xmlns:a16="http://schemas.microsoft.com/office/drawing/2014/main" val="3212079558"/>
                    </a:ext>
                  </a:extLst>
                </a:gridCol>
                <a:gridCol w="1415696">
                  <a:extLst>
                    <a:ext uri="{9D8B030D-6E8A-4147-A177-3AD203B41FA5}">
                      <a16:colId xmlns:a16="http://schemas.microsoft.com/office/drawing/2014/main" val="3255979686"/>
                    </a:ext>
                  </a:extLst>
                </a:gridCol>
                <a:gridCol w="1834743">
                  <a:extLst>
                    <a:ext uri="{9D8B030D-6E8A-4147-A177-3AD203B41FA5}">
                      <a16:colId xmlns:a16="http://schemas.microsoft.com/office/drawing/2014/main" val="2489388512"/>
                    </a:ext>
                  </a:extLst>
                </a:gridCol>
                <a:gridCol w="1494976">
                  <a:extLst>
                    <a:ext uri="{9D8B030D-6E8A-4147-A177-3AD203B41FA5}">
                      <a16:colId xmlns:a16="http://schemas.microsoft.com/office/drawing/2014/main" val="420528266"/>
                    </a:ext>
                  </a:extLst>
                </a:gridCol>
              </a:tblGrid>
              <a:tr h="1194155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3.1</a:t>
                      </a:r>
                      <a:endParaRPr lang="en-US" dirty="0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Lập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kế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hoạch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dự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án</a:t>
                      </a:r>
                      <a:endParaRPr lang="en-US" dirty="0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Nguyễn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Minh Quang</a:t>
                      </a:r>
                      <a:endParaRPr lang="en-US" dirty="0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  <a:p>
                      <a:pPr fontAlgn="ctr"/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338751"/>
                  </a:ext>
                </a:extLst>
              </a:tr>
              <a:tr h="348855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Mua sắm thiết bị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071637"/>
                  </a:ext>
                </a:extLst>
              </a:tr>
              <a:tr h="348855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3.3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Lắp ráp robot 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868496"/>
                  </a:ext>
                </a:extLst>
              </a:tr>
              <a:tr h="348855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3.4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Kiểm tra chức năng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114193"/>
                  </a:ext>
                </a:extLst>
              </a:tr>
              <a:tr h="348855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3.5</a:t>
                      </a:r>
                      <a:endParaRPr lang="en-US" dirty="0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Viết báo cáo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03784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1067458" y="2160686"/>
            <a:ext cx="163088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Lo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76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1400705" y="896161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sắm</a:t>
            </a:r>
            <a:endParaRPr dirty="0"/>
          </a:p>
        </p:txBody>
      </p:sp>
      <p:grpSp>
        <p:nvGrpSpPr>
          <p:cNvPr id="210" name="Google Shape;210;p23"/>
          <p:cNvGrpSpPr/>
          <p:nvPr/>
        </p:nvGrpSpPr>
        <p:grpSpPr>
          <a:xfrm>
            <a:off x="935913" y="1019799"/>
            <a:ext cx="214625" cy="214625"/>
            <a:chOff x="2594050" y="1631825"/>
            <a:chExt cx="439625" cy="439625"/>
          </a:xfrm>
        </p:grpSpPr>
        <p:sp>
          <p:nvSpPr>
            <p:cNvPr id="211" name="Google Shape;211;p2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xfrm>
            <a:off x="8562682" y="47499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587761"/>
              </p:ext>
            </p:extLst>
          </p:nvPr>
        </p:nvGraphicFramePr>
        <p:xfrm>
          <a:off x="706874" y="1421541"/>
          <a:ext cx="8035048" cy="3650832"/>
        </p:xfrm>
        <a:graphic>
          <a:graphicData uri="http://schemas.openxmlformats.org/drawingml/2006/table">
            <a:tbl>
              <a:tblPr/>
              <a:tblGrid>
                <a:gridCol w="2008762">
                  <a:extLst>
                    <a:ext uri="{9D8B030D-6E8A-4147-A177-3AD203B41FA5}">
                      <a16:colId xmlns:a16="http://schemas.microsoft.com/office/drawing/2014/main" val="3300816202"/>
                    </a:ext>
                  </a:extLst>
                </a:gridCol>
                <a:gridCol w="2008762">
                  <a:extLst>
                    <a:ext uri="{9D8B030D-6E8A-4147-A177-3AD203B41FA5}">
                      <a16:colId xmlns:a16="http://schemas.microsoft.com/office/drawing/2014/main" val="3033843769"/>
                    </a:ext>
                  </a:extLst>
                </a:gridCol>
                <a:gridCol w="2008762">
                  <a:extLst>
                    <a:ext uri="{9D8B030D-6E8A-4147-A177-3AD203B41FA5}">
                      <a16:colId xmlns:a16="http://schemas.microsoft.com/office/drawing/2014/main" val="2700136813"/>
                    </a:ext>
                  </a:extLst>
                </a:gridCol>
                <a:gridCol w="2008762">
                  <a:extLst>
                    <a:ext uri="{9D8B030D-6E8A-4147-A177-3AD203B41FA5}">
                      <a16:colId xmlns:a16="http://schemas.microsoft.com/office/drawing/2014/main" val="2663449815"/>
                    </a:ext>
                  </a:extLst>
                </a:gridCol>
              </a:tblGrid>
              <a:tr h="22025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Sản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phẩm</a:t>
                      </a:r>
                      <a:endParaRPr lang="en-US" sz="1200" dirty="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Giá tiền</a:t>
                      </a:r>
                      <a:endParaRPr lang="en-US" sz="120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Số lượng</a:t>
                      </a:r>
                      <a:endParaRPr lang="vi-VN" sz="1200">
                        <a:effectLst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Tổng giá</a:t>
                      </a:r>
                      <a:endParaRPr lang="en-US" sz="120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875884"/>
                  </a:ext>
                </a:extLst>
              </a:tr>
              <a:tr h="3583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Module Arduino UNO R3</a:t>
                      </a:r>
                      <a:endParaRPr lang="en-US" sz="1200" dirty="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109.000</a:t>
                      </a:r>
                      <a:endParaRPr lang="en-US" sz="1200" dirty="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1</a:t>
                      </a:r>
                      <a:endParaRPr lang="en-US" sz="120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109.000</a:t>
                      </a:r>
                      <a:endParaRPr lang="en-US" sz="120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870452"/>
                  </a:ext>
                </a:extLst>
              </a:tr>
              <a:tr h="3583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Module điều khiển động cơ L298N</a:t>
                      </a:r>
                      <a:endParaRPr lang="vi-VN" sz="1200" dirty="0">
                        <a:effectLst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64.000</a:t>
                      </a:r>
                      <a:endParaRPr lang="en-US" sz="1200" dirty="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1</a:t>
                      </a:r>
                      <a:endParaRPr lang="en-US" sz="1200" dirty="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64.000</a:t>
                      </a:r>
                      <a:endParaRPr lang="en-US" sz="120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802348"/>
                  </a:ext>
                </a:extLst>
              </a:tr>
              <a:tr h="3583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PCB thu hồng ngoại</a:t>
                      </a:r>
                      <a:endParaRPr lang="en-US" sz="120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70.000 </a:t>
                      </a:r>
                      <a:endParaRPr lang="en-US" sz="1200" dirty="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1</a:t>
                      </a:r>
                      <a:endParaRPr lang="en-US" sz="1200" dirty="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70.000</a:t>
                      </a:r>
                      <a:endParaRPr lang="en-US" sz="120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104070"/>
                  </a:ext>
                </a:extLst>
              </a:tr>
              <a:tr h="3583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Module thu phát hồng ngoại IR</a:t>
                      </a:r>
                      <a:endParaRPr lang="en-US" sz="120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22.000</a:t>
                      </a:r>
                      <a:endParaRPr lang="en-US" sz="1200" dirty="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3</a:t>
                      </a:r>
                      <a:endParaRPr lang="en-US" sz="1200" dirty="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66.000</a:t>
                      </a:r>
                      <a:endParaRPr lang="en-US" sz="120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797832"/>
                  </a:ext>
                </a:extLst>
              </a:tr>
              <a:tr h="3583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Khung xe robot 4 bánh mica</a:t>
                      </a:r>
                      <a:endParaRPr lang="en-US" sz="120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174.000</a:t>
                      </a:r>
                      <a:endParaRPr lang="en-US" sz="120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1</a:t>
                      </a:r>
                      <a:endParaRPr lang="en-US" sz="1200" dirty="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174.000</a:t>
                      </a:r>
                      <a:endParaRPr lang="en-US" sz="120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011153"/>
                  </a:ext>
                </a:extLst>
              </a:tr>
              <a:tr h="2202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Dây nối 2 đầu</a:t>
                      </a:r>
                      <a:endParaRPr lang="en-US" sz="120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500</a:t>
                      </a:r>
                      <a:endParaRPr lang="en-US" sz="120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40</a:t>
                      </a:r>
                      <a:endParaRPr lang="en-US" sz="1200" dirty="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20.000</a:t>
                      </a:r>
                      <a:endParaRPr lang="en-US" sz="1200" dirty="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93036"/>
                  </a:ext>
                </a:extLst>
              </a:tr>
              <a:tr h="2202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Ốc các loại</a:t>
                      </a:r>
                      <a:endParaRPr lang="en-US" sz="120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500</a:t>
                      </a:r>
                      <a:endParaRPr lang="en-US" sz="120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40</a:t>
                      </a:r>
                      <a:endParaRPr lang="en-US" sz="1200" dirty="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20.000</a:t>
                      </a:r>
                      <a:endParaRPr lang="en-US" sz="1200" dirty="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704773"/>
                  </a:ext>
                </a:extLst>
              </a:tr>
              <a:tr h="2202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Pin cell</a:t>
                      </a:r>
                      <a:endParaRPr lang="en-US" sz="120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22.000</a:t>
                      </a:r>
                      <a:endParaRPr lang="en-US" sz="120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2</a:t>
                      </a:r>
                      <a:endParaRPr lang="en-US" sz="1200" dirty="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44.000</a:t>
                      </a:r>
                      <a:endParaRPr lang="en-US" sz="1200" dirty="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977457"/>
                  </a:ext>
                </a:extLst>
              </a:tr>
              <a:tr h="2202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Khay pin</a:t>
                      </a:r>
                      <a:endParaRPr lang="en-US" sz="120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8000</a:t>
                      </a:r>
                      <a:endParaRPr lang="en-US" sz="120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1</a:t>
                      </a:r>
                      <a:endParaRPr lang="en-US" sz="120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8000</a:t>
                      </a:r>
                      <a:endParaRPr lang="en-US" sz="1200" dirty="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013815"/>
                  </a:ext>
                </a:extLst>
              </a:tr>
              <a:tr h="220250"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Tổng ( đơn vị VNĐ )</a:t>
                      </a:r>
                      <a:endParaRPr lang="vi-VN" sz="1200">
                        <a:effectLst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575.000</a:t>
                      </a:r>
                      <a:endParaRPr lang="en-US" sz="1200" dirty="0">
                        <a:effectLst/>
                        <a:latin typeface="Lora" panose="020B0604020202020204" charset="0"/>
                      </a:endParaRPr>
                    </a:p>
                  </a:txBody>
                  <a:tcPr marL="41091" marR="41091" marT="41091" marB="410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019279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2027442" y="1616124"/>
            <a:ext cx="19102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xfrm>
            <a:off x="1363850" y="919725"/>
            <a:ext cx="38895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</a:t>
            </a:r>
            <a:r>
              <a:rPr lang="en">
                <a:highlight>
                  <a:schemeClr val="accent1"/>
                </a:highlight>
              </a:rPr>
              <a:t>diagrams</a:t>
            </a:r>
            <a:r>
              <a:rPr lang="en"/>
              <a:t> to explain complex ideas</a:t>
            </a:r>
            <a:endParaRPr/>
          </a:p>
        </p:txBody>
      </p:sp>
      <p:grpSp>
        <p:nvGrpSpPr>
          <p:cNvPr id="221" name="Google Shape;221;p2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22" name="Google Shape;222;p2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2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3297500" y="1546742"/>
            <a:ext cx="2540100" cy="2540100"/>
          </a:xfrm>
          <a:prstGeom prst="donut">
            <a:avLst>
              <a:gd name="adj" fmla="val 160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24"/>
          <p:cNvGrpSpPr/>
          <p:nvPr/>
        </p:nvGrpSpPr>
        <p:grpSpPr>
          <a:xfrm>
            <a:off x="1680836" y="1696124"/>
            <a:ext cx="1931633" cy="669600"/>
            <a:chOff x="1680836" y="1315124"/>
            <a:chExt cx="1931633" cy="669600"/>
          </a:xfrm>
        </p:grpSpPr>
        <p:cxnSp>
          <p:nvCxnSpPr>
            <p:cNvPr id="229" name="Google Shape;229;p24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0" name="Google Shape;230;p24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3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1" name="Google Shape;231;p24"/>
          <p:cNvGrpSpPr/>
          <p:nvPr/>
        </p:nvGrpSpPr>
        <p:grpSpPr>
          <a:xfrm>
            <a:off x="5517319" y="1696124"/>
            <a:ext cx="1940006" cy="669600"/>
            <a:chOff x="5517319" y="1315124"/>
            <a:chExt cx="1940006" cy="669600"/>
          </a:xfrm>
        </p:grpSpPr>
        <p:cxnSp>
          <p:nvCxnSpPr>
            <p:cNvPr id="232" name="Google Shape;232;p24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3" name="Google Shape;233;p24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1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4" name="Google Shape;234;p24"/>
          <p:cNvGrpSpPr/>
          <p:nvPr/>
        </p:nvGrpSpPr>
        <p:grpSpPr>
          <a:xfrm>
            <a:off x="3808226" y="3916140"/>
            <a:ext cx="1495200" cy="1143796"/>
            <a:chOff x="3808226" y="3535140"/>
            <a:chExt cx="1495200" cy="1143796"/>
          </a:xfrm>
        </p:grpSpPr>
        <p:cxnSp>
          <p:nvCxnSpPr>
            <p:cNvPr id="235" name="Google Shape;235;p24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6" name="Google Shape;236;p24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2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37" name="Google Shape;237;p24"/>
          <p:cNvSpPr txBox="1"/>
          <p:nvPr/>
        </p:nvSpPr>
        <p:spPr>
          <a:xfrm>
            <a:off x="3845784" y="2437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Vestibulum nec congue tempus</a:t>
            </a:r>
            <a:endParaRPr sz="12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8" name="Google Shape;238;p24"/>
          <p:cNvSpPr/>
          <p:nvPr/>
        </p:nvSpPr>
        <p:spPr>
          <a:xfrm rot="1800047">
            <a:off x="3219843" y="1467434"/>
            <a:ext cx="2690936" cy="2690936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/>
          <p:nvPr/>
        </p:nvSpPr>
        <p:spPr>
          <a:xfrm rot="-1800047" flipH="1">
            <a:off x="3221956" y="1467434"/>
            <a:ext cx="2690936" cy="2690936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"/>
          <p:cNvSpPr/>
          <p:nvPr/>
        </p:nvSpPr>
        <p:spPr>
          <a:xfrm rot="-8100000">
            <a:off x="4382715" y="1408393"/>
            <a:ext cx="363170" cy="3631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"/>
          <p:cNvSpPr/>
          <p:nvPr/>
        </p:nvSpPr>
        <p:spPr>
          <a:xfrm rot="-9000757" flipH="1">
            <a:off x="3220953" y="1465808"/>
            <a:ext cx="2690226" cy="2690226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chemeClr val="accent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4"/>
          <p:cNvSpPr/>
          <p:nvPr/>
        </p:nvSpPr>
        <p:spPr>
          <a:xfrm rot="-1027861">
            <a:off x="5485874" y="3230832"/>
            <a:ext cx="312672" cy="31267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"/>
          <p:cNvSpPr/>
          <p:nvPr/>
        </p:nvSpPr>
        <p:spPr>
          <a:xfrm rot="6359841">
            <a:off x="3315801" y="3228762"/>
            <a:ext cx="363580" cy="36358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</a:t>
            </a:r>
            <a:r>
              <a:rPr lang="en">
                <a:highlight>
                  <a:schemeClr val="accent1"/>
                </a:highlight>
              </a:rPr>
              <a:t>compare data</a:t>
            </a:r>
            <a:endParaRPr>
              <a:highlight>
                <a:schemeClr val="accent1"/>
              </a:highlight>
            </a:endParaRPr>
          </a:p>
        </p:txBody>
      </p:sp>
      <p:graphicFrame>
        <p:nvGraphicFramePr>
          <p:cNvPr id="249" name="Google Shape;249;p25"/>
          <p:cNvGraphicFramePr/>
          <p:nvPr/>
        </p:nvGraphicFramePr>
        <p:xfrm>
          <a:off x="1453300" y="1852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{DA5B2040-0373-4AB5-8C16-54180E59C3D7}</a:tableStyleId>
              </a:tblPr>
              <a:tblGrid>
                <a:gridCol w="148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B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C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Yellow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Blue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Orange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24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16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50" name="Google Shape;250;p2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51" name="Google Shape;251;p2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/>
          <p:nvPr/>
        </p:nvSpPr>
        <p:spPr>
          <a:xfrm>
            <a:off x="760452" y="382625"/>
            <a:ext cx="7623096" cy="363147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title" idx="4294967295"/>
          </p:nvPr>
        </p:nvSpPr>
        <p:spPr>
          <a:xfrm>
            <a:off x="2632800" y="3767550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Maps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4469085" y="4390077"/>
            <a:ext cx="205838" cy="27281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1918825" y="826425"/>
            <a:ext cx="653100" cy="636900"/>
          </a:xfrm>
          <a:prstGeom prst="wedgeEllipseCallout">
            <a:avLst>
              <a:gd name="adj1" fmla="val 824"/>
              <a:gd name="adj2" fmla="val 6216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our office</a:t>
            </a:r>
            <a:endParaRPr sz="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1453850" y="1553525"/>
            <a:ext cx="174600" cy="174600"/>
          </a:xfrm>
          <a:prstGeom prst="donut">
            <a:avLst>
              <a:gd name="adj" fmla="val 355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6"/>
          <p:cNvSpPr/>
          <p:nvPr/>
        </p:nvSpPr>
        <p:spPr>
          <a:xfrm>
            <a:off x="2879300" y="2940200"/>
            <a:ext cx="174600" cy="174600"/>
          </a:xfrm>
          <a:prstGeom prst="donut">
            <a:avLst>
              <a:gd name="adj" fmla="val 355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6"/>
          <p:cNvSpPr/>
          <p:nvPr/>
        </p:nvSpPr>
        <p:spPr>
          <a:xfrm>
            <a:off x="3891175" y="1288725"/>
            <a:ext cx="174600" cy="174600"/>
          </a:xfrm>
          <a:prstGeom prst="donut">
            <a:avLst>
              <a:gd name="adj" fmla="val 355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>
            <a:off x="1911050" y="2010725"/>
            <a:ext cx="174600" cy="174600"/>
          </a:xfrm>
          <a:prstGeom prst="donut">
            <a:avLst>
              <a:gd name="adj" fmla="val 355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4565950" y="3192225"/>
            <a:ext cx="174600" cy="174600"/>
          </a:xfrm>
          <a:prstGeom prst="donut">
            <a:avLst>
              <a:gd name="adj" fmla="val 355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6"/>
          <p:cNvSpPr/>
          <p:nvPr/>
        </p:nvSpPr>
        <p:spPr>
          <a:xfrm>
            <a:off x="6456675" y="1728125"/>
            <a:ext cx="174600" cy="174600"/>
          </a:xfrm>
          <a:prstGeom prst="donut">
            <a:avLst>
              <a:gd name="adj" fmla="val 355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7235875" y="3283800"/>
            <a:ext cx="174600" cy="174600"/>
          </a:xfrm>
          <a:prstGeom prst="donut">
            <a:avLst>
              <a:gd name="adj" fmla="val 355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6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highlight>
                  <a:schemeClr val="accent1"/>
                </a:highlight>
              </a:rPr>
              <a:t>89,526,124</a:t>
            </a:r>
            <a:endParaRPr sz="9600">
              <a:highlight>
                <a:schemeClr val="accent1"/>
              </a:highlight>
            </a:endParaRPr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Whoa! That’s a big number, aren’t you proud?</a:t>
            </a:r>
            <a:endParaRPr sz="1800"/>
          </a:p>
        </p:txBody>
      </p:sp>
      <p:grpSp>
        <p:nvGrpSpPr>
          <p:cNvPr id="278" name="Google Shape;278;p27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79" name="Google Shape;279;p2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27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43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90" name="Google Shape;29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9541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91" name="Google Shape;291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9721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chemeClr val="accent1"/>
                </a:highlight>
              </a:rPr>
              <a:t>100%</a:t>
            </a:r>
            <a:endParaRPr sz="4800">
              <a:highlight>
                <a:schemeClr val="accent1"/>
              </a:highlight>
            </a:endParaRPr>
          </a:p>
        </p:txBody>
      </p:sp>
      <p:sp>
        <p:nvSpPr>
          <p:cNvPr id="292" name="Google Shape;292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5830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93" name="Google Shape;293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657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94" name="Google Shape;294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268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grpSp>
        <p:nvGrpSpPr>
          <p:cNvPr id="295" name="Google Shape;295;p28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96" name="Google Shape;296;p2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28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grpSp>
        <p:nvGrpSpPr>
          <p:cNvPr id="307" name="Google Shape;307;p2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08" name="Google Shape;308;p2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29"/>
          <p:cNvSpPr/>
          <p:nvPr/>
        </p:nvSpPr>
        <p:spPr>
          <a:xfrm>
            <a:off x="1499592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first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6721258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last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4110400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second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15" name="Google Shape;315;p29"/>
          <p:cNvCxnSpPr>
            <a:endCxn id="314" idx="2"/>
          </p:cNvCxnSpPr>
          <p:nvPr/>
        </p:nvCxnSpPr>
        <p:spPr>
          <a:xfrm>
            <a:off x="3184600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16" name="Google Shape;316;p29"/>
          <p:cNvCxnSpPr>
            <a:endCxn id="313" idx="2"/>
          </p:cNvCxnSpPr>
          <p:nvPr/>
        </p:nvCxnSpPr>
        <p:spPr>
          <a:xfrm>
            <a:off x="5795458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17" name="Google Shape;317;p2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 can find me at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@username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user@mail.me</a:t>
            </a:r>
            <a:endParaRPr b="1"/>
          </a:p>
        </p:txBody>
      </p:sp>
      <p:cxnSp>
        <p:nvCxnSpPr>
          <p:cNvPr id="323" name="Google Shape;323;p3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25" name="Google Shape;325;p30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36" name="Google Shape;336;p31"/>
          <p:cNvSpPr txBox="1">
            <a:spLocks noGrp="1"/>
          </p:cNvSpPr>
          <p:nvPr>
            <p:ph type="body" idx="1"/>
          </p:nvPr>
        </p:nvSpPr>
        <p:spPr>
          <a:xfrm>
            <a:off x="1381250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chemeClr val="accent1"/>
                </a:highlight>
              </a:rPr>
              <a:t>Yellow</a:t>
            </a:r>
            <a:endParaRPr sz="1200"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7" name="Google Shape;337;p31"/>
          <p:cNvSpPr txBox="1">
            <a:spLocks noGrp="1"/>
          </p:cNvSpPr>
          <p:nvPr>
            <p:ph type="body" idx="2"/>
          </p:nvPr>
        </p:nvSpPr>
        <p:spPr>
          <a:xfrm>
            <a:off x="3834914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chemeClr val="accent1"/>
                </a:highlight>
              </a:rPr>
              <a:t>Blue</a:t>
            </a:r>
            <a:endParaRPr sz="1200"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8" name="Google Shape;338;p31"/>
          <p:cNvSpPr txBox="1">
            <a:spLocks noGrp="1"/>
          </p:cNvSpPr>
          <p:nvPr>
            <p:ph type="body" idx="3"/>
          </p:nvPr>
        </p:nvSpPr>
        <p:spPr>
          <a:xfrm>
            <a:off x="6288578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chemeClr val="accent1"/>
                </a:highlight>
              </a:rPr>
              <a:t>Red</a:t>
            </a:r>
            <a:endParaRPr sz="1200"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339" name="Google Shape;339;p31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40" name="Google Shape;340;p3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3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45" name="Google Shape;345;p31"/>
          <p:cNvSpPr txBox="1">
            <a:spLocks noGrp="1"/>
          </p:cNvSpPr>
          <p:nvPr>
            <p:ph type="body" idx="1"/>
          </p:nvPr>
        </p:nvSpPr>
        <p:spPr>
          <a:xfrm>
            <a:off x="1381250" y="30867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chemeClr val="accent1"/>
                </a:highlight>
              </a:rPr>
              <a:t>Yellow</a:t>
            </a:r>
            <a:endParaRPr sz="1200"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46" name="Google Shape;346;p31"/>
          <p:cNvSpPr txBox="1">
            <a:spLocks noGrp="1"/>
          </p:cNvSpPr>
          <p:nvPr>
            <p:ph type="body" idx="2"/>
          </p:nvPr>
        </p:nvSpPr>
        <p:spPr>
          <a:xfrm>
            <a:off x="3834914" y="30867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chemeClr val="accent1"/>
                </a:highlight>
              </a:rPr>
              <a:t>Blue</a:t>
            </a:r>
            <a:endParaRPr sz="1200"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47" name="Google Shape;347;p31"/>
          <p:cNvSpPr txBox="1">
            <a:spLocks noGrp="1"/>
          </p:cNvSpPr>
          <p:nvPr>
            <p:ph type="body" idx="3"/>
          </p:nvPr>
        </p:nvSpPr>
        <p:spPr>
          <a:xfrm>
            <a:off x="6288578" y="30867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chemeClr val="accent1"/>
                </a:highlight>
              </a:rPr>
              <a:t>Red</a:t>
            </a:r>
            <a:endParaRPr sz="1200"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Thành viên</a:t>
            </a:r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64398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800"/>
              </a:spcBef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- 20176913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800"/>
              </a:spcBef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- 20170217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800"/>
              </a:spcBef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Quang - 20176857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1098093" y="4163349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800" i="1" dirty="0" err="1" smtClean="0">
                <a:latin typeface="Lora"/>
                <a:ea typeface="Lora"/>
                <a:cs typeface="Lora"/>
                <a:sym typeface="Lora"/>
              </a:rPr>
              <a:t>Giảng</a:t>
            </a:r>
            <a:r>
              <a:rPr lang="en-US" sz="1800" i="1" dirty="0" smtClean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1800" i="1" dirty="0" err="1" smtClean="0">
                <a:latin typeface="Lora"/>
                <a:ea typeface="Lora"/>
                <a:cs typeface="Lora"/>
                <a:sym typeface="Lora"/>
              </a:rPr>
              <a:t>viên</a:t>
            </a:r>
            <a:r>
              <a:rPr lang="en-US" sz="1800" i="1" dirty="0" smtClean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1800" i="1" dirty="0" err="1" smtClean="0">
                <a:latin typeface="Lora"/>
                <a:ea typeface="Lora"/>
                <a:cs typeface="Lora"/>
                <a:sym typeface="Lora"/>
              </a:rPr>
              <a:t>hướng</a:t>
            </a:r>
            <a:r>
              <a:rPr lang="en-US" sz="1800" i="1" dirty="0" smtClean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1800" i="1" dirty="0" err="1" smtClean="0">
                <a:latin typeface="Lora"/>
                <a:ea typeface="Lora"/>
                <a:cs typeface="Lora"/>
                <a:sym typeface="Lora"/>
              </a:rPr>
              <a:t>dẫn</a:t>
            </a:r>
            <a:r>
              <a:rPr lang="en-US" sz="1800" i="1" dirty="0" smtClean="0">
                <a:latin typeface="Lora"/>
                <a:ea typeface="Lora"/>
                <a:cs typeface="Lora"/>
                <a:sym typeface="Lora"/>
              </a:rPr>
              <a:t>: </a:t>
            </a:r>
            <a:r>
              <a:rPr lang="en-US" sz="1800" i="1" dirty="0" err="1" smtClean="0">
                <a:latin typeface="Lora"/>
                <a:ea typeface="Lora"/>
                <a:cs typeface="Lora"/>
                <a:sym typeface="Lora"/>
              </a:rPr>
              <a:t>TS.Nguyễn</a:t>
            </a:r>
            <a:r>
              <a:rPr lang="en-US" sz="1800" i="1" dirty="0" smtClean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1800" i="1" dirty="0" err="1" smtClean="0">
                <a:latin typeface="Lora"/>
                <a:ea typeface="Lora"/>
                <a:cs typeface="Lora"/>
                <a:sym typeface="Lora"/>
              </a:rPr>
              <a:t>Đình</a:t>
            </a:r>
            <a:r>
              <a:rPr lang="en-US" sz="1800" i="1" dirty="0" smtClean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1800" i="1" dirty="0" err="1" smtClean="0">
                <a:latin typeface="Lora"/>
                <a:ea typeface="Lora"/>
                <a:cs typeface="Lora"/>
                <a:sym typeface="Lora"/>
              </a:rPr>
              <a:t>Thuận</a:t>
            </a:r>
            <a:endParaRPr sz="18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>
                <a:highlight>
                  <a:srgbClr val="FFCD00"/>
                </a:highlight>
              </a:rPr>
              <a:t>Excel or Google Sheets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cxnSp>
        <p:nvCxnSpPr>
          <p:cNvPr id="354" name="Google Shape;354;p32"/>
          <p:cNvCxnSpPr/>
          <p:nvPr/>
        </p:nvCxnSpPr>
        <p:spPr>
          <a:xfrm>
            <a:off x="952500" y="8742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5" name="Google Shape;355;p32"/>
          <p:cNvCxnSpPr/>
          <p:nvPr/>
        </p:nvCxnSpPr>
        <p:spPr>
          <a:xfrm>
            <a:off x="952500" y="15836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2"/>
          <p:cNvCxnSpPr/>
          <p:nvPr/>
        </p:nvCxnSpPr>
        <p:spPr>
          <a:xfrm>
            <a:off x="952500" y="22931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32"/>
          <p:cNvCxnSpPr/>
          <p:nvPr/>
        </p:nvCxnSpPr>
        <p:spPr>
          <a:xfrm>
            <a:off x="952500" y="30026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32"/>
          <p:cNvCxnSpPr/>
          <p:nvPr/>
        </p:nvCxnSpPr>
        <p:spPr>
          <a:xfrm>
            <a:off x="952500" y="37340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9" name="Google Shape;359;p32"/>
          <p:cNvSpPr txBox="1"/>
          <p:nvPr/>
        </p:nvSpPr>
        <p:spPr>
          <a:xfrm>
            <a:off x="952500" y="7154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4000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3000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2000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1000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0" name="Google Shape;360;p32"/>
          <p:cNvSpPr/>
          <p:nvPr/>
        </p:nvSpPr>
        <p:spPr>
          <a:xfrm>
            <a:off x="1572782" y="21804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2"/>
          <p:cNvSpPr/>
          <p:nvPr/>
        </p:nvSpPr>
        <p:spPr>
          <a:xfrm>
            <a:off x="1887026" y="178637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2"/>
          <p:cNvSpPr/>
          <p:nvPr/>
        </p:nvSpPr>
        <p:spPr>
          <a:xfrm>
            <a:off x="2201270" y="22931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2"/>
          <p:cNvSpPr/>
          <p:nvPr/>
        </p:nvSpPr>
        <p:spPr>
          <a:xfrm>
            <a:off x="3325786" y="24942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2"/>
          <p:cNvSpPr/>
          <p:nvPr/>
        </p:nvSpPr>
        <p:spPr>
          <a:xfrm>
            <a:off x="3640031" y="189584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2"/>
          <p:cNvSpPr/>
          <p:nvPr/>
        </p:nvSpPr>
        <p:spPr>
          <a:xfrm>
            <a:off x="3954275" y="10285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2"/>
          <p:cNvSpPr/>
          <p:nvPr/>
        </p:nvSpPr>
        <p:spPr>
          <a:xfrm>
            <a:off x="5078791" y="19396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2"/>
          <p:cNvSpPr/>
          <p:nvPr/>
        </p:nvSpPr>
        <p:spPr>
          <a:xfrm>
            <a:off x="5393035" y="87407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2"/>
          <p:cNvSpPr/>
          <p:nvPr/>
        </p:nvSpPr>
        <p:spPr>
          <a:xfrm>
            <a:off x="5707280" y="21220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2"/>
          <p:cNvSpPr/>
          <p:nvPr/>
        </p:nvSpPr>
        <p:spPr>
          <a:xfrm>
            <a:off x="6831796" y="25526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2"/>
          <p:cNvSpPr/>
          <p:nvPr/>
        </p:nvSpPr>
        <p:spPr>
          <a:xfrm>
            <a:off x="7146040" y="109312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2"/>
          <p:cNvSpPr/>
          <p:nvPr/>
        </p:nvSpPr>
        <p:spPr>
          <a:xfrm>
            <a:off x="7460284" y="14069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</a:t>
            </a:r>
            <a:r>
              <a:rPr lang="en">
                <a:solidFill>
                  <a:schemeClr val="dk1"/>
                </a:solidFill>
              </a:rPr>
              <a:t> project</a:t>
            </a:r>
            <a:endParaRPr/>
          </a:p>
        </p:txBody>
      </p:sp>
      <p:sp>
        <p:nvSpPr>
          <p:cNvPr id="377" name="Google Shape;377;p33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78" name="Google Shape;378;p33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79" name="Google Shape;379;p3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382" name="Google Shape;382;p33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83" name="Google Shape;383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7" name="Google Shape;387;p33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4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393" name="Google Shape;393;p34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65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94" name="Google Shape;394;p34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95" name="Google Shape;395;p34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3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398" name="Google Shape;398;p34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399" name="Google Shape;399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3" name="Google Shape;4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  <p:sp>
        <p:nvSpPr>
          <p:cNvPr id="409" name="Google Shape;409;p35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26340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410" name="Google Shape;410;p35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411" name="Google Shape;411;p3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3" name="Google Shape;413;p3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414" name="Google Shape;414;p35"/>
          <p:cNvGrpSpPr/>
          <p:nvPr/>
        </p:nvGrpSpPr>
        <p:grpSpPr>
          <a:xfrm>
            <a:off x="3938374" y="1802704"/>
            <a:ext cx="4542205" cy="2661224"/>
            <a:chOff x="1177450" y="241631"/>
            <a:chExt cx="6173152" cy="3616776"/>
          </a:xfrm>
        </p:grpSpPr>
        <p:sp>
          <p:nvSpPr>
            <p:cNvPr id="415" name="Google Shape;415;p35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19" name="Google Shape;419;p35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949425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25" name="Google Shape;425;p3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/>
              <a:t>Presentation template by </a:t>
            </a:r>
            <a:r>
              <a:rPr lang="en" u="sng">
                <a:highlight>
                  <a:schemeClr val="accent1"/>
                </a:highlight>
                <a:hlinkClick r:id="rId3"/>
              </a:rPr>
              <a:t>SlidesCarnival</a:t>
            </a:r>
            <a:endParaRPr>
              <a:highlight>
                <a:schemeClr val="accent1"/>
              </a:highlight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/>
              <a:t>Photographs by </a:t>
            </a:r>
            <a:r>
              <a:rPr lang="en" u="sng">
                <a:highlight>
                  <a:schemeClr val="accent1"/>
                </a:highlight>
                <a:hlinkClick r:id="rId4"/>
              </a:rPr>
              <a:t>Unsplash</a:t>
            </a:r>
            <a:endParaRPr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" name="Google Shape;426;p3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27" name="Google Shape;427;p3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This presentation uses the following typographies: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◉"/>
            </a:pPr>
            <a:r>
              <a:rPr lang="en" sz="1400">
                <a:solidFill>
                  <a:schemeClr val="dk1"/>
                </a:solidFill>
              </a:rPr>
              <a:t>Titles: </a:t>
            </a:r>
            <a:r>
              <a:rPr lang="en" sz="1400" b="1">
                <a:solidFill>
                  <a:schemeClr val="dk1"/>
                </a:solidFill>
              </a:rPr>
              <a:t>Lora</a:t>
            </a:r>
            <a:endParaRPr sz="1400"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◉"/>
            </a:pPr>
            <a:r>
              <a:rPr lang="en" sz="1400">
                <a:solidFill>
                  <a:schemeClr val="dk1"/>
                </a:solidFill>
              </a:rPr>
              <a:t>Body copy: </a:t>
            </a:r>
            <a:r>
              <a:rPr lang="en" sz="1400" b="1">
                <a:solidFill>
                  <a:schemeClr val="dk1"/>
                </a:solidFill>
              </a:rPr>
              <a:t>Quattrocento Sans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Download for free at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rgbClr val="1D1D1B"/>
                </a:solidFill>
                <a:highlight>
                  <a:schemeClr val="accent1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https://www.fontsquirrel.com/fonts/lora</a:t>
            </a:r>
            <a:endParaRPr sz="1400">
              <a:solidFill>
                <a:srgbClr val="1D1D1B"/>
              </a:solidFill>
              <a:highlight>
                <a:schemeClr val="accen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rgbClr val="1D1D1B"/>
                </a:solidFill>
                <a:highlight>
                  <a:schemeClr val="accent1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https://www.fontsquirrel.com/fonts/quattrocento-sans</a:t>
            </a:r>
            <a:endParaRPr sz="1400">
              <a:solidFill>
                <a:srgbClr val="1D1D1B"/>
              </a:solidFill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37" name="Google Shape;437;p3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grpSp>
        <p:nvGrpSpPr>
          <p:cNvPr id="438" name="Google Shape;438;p3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39" name="Google Shape;439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37"/>
          <p:cNvSpPr/>
          <p:nvPr/>
        </p:nvSpPr>
        <p:spPr>
          <a:xfrm>
            <a:off x="5650" y="4707750"/>
            <a:ext cx="9144000" cy="43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7"/>
          <p:cNvSpPr txBox="1"/>
          <p:nvPr/>
        </p:nvSpPr>
        <p:spPr>
          <a:xfrm>
            <a:off x="416575" y="4707750"/>
            <a:ext cx="84240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latin typeface="Lora"/>
                <a:ea typeface="Lora"/>
                <a:cs typeface="Lora"/>
                <a:sym typeface="Lor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45" name="Google Shape;445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451" name="Google Shape;451;p38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452" name="Google Shape;452;p38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58" name="Google Shape;458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59" name="Google Shape;459;p39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DEC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0" name="Google Shape;460;p39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NOV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1" name="Google Shape;461;p39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OCT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2" name="Google Shape;462;p39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SEP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3" name="Google Shape;463;p39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AUG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4" name="Google Shape;464;p39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JUL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5" name="Google Shape;465;p39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JUN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6" name="Google Shape;466;p39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MAY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7" name="Google Shape;467;p39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APR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8" name="Google Shape;468;p39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MAR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9" name="Google Shape;469;p39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FEB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0" name="Google Shape;470;p39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JAN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1" name="Google Shape;471;p39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72" name="Google Shape;472;p39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3" name="Google Shape;473;p39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74" name="Google Shape;474;p39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5" name="Google Shape;475;p39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 is the colour of danger and courage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76" name="Google Shape;476;p39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7" name="Google Shape;477;p39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78" name="Google Shape;478;p39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9" name="Google Shape;479;p39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80" name="Google Shape;480;p39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1" name="Google Shape;481;p39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82" name="Google Shape;482;p39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3" name="Google Shape;483;p39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84" name="Google Shape;484;p39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5" name="Google Shape;485;p39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86" name="Google Shape;486;p39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7" name="Google Shape;487;p39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88" name="Google Shape;488;p39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9" name="Google Shape;489;p39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90" name="Google Shape;490;p39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1" name="Google Shape;491;p39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 is the colour of danger and courage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92" name="Google Shape;492;p39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3" name="Google Shape;493;p39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94" name="Google Shape;494;p39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5" name="Google Shape;495;p39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96" name="Google Shape;496;p3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97" name="Google Shape;497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0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506" name="Google Shape;506;p4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07" name="Google Shape;507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9" name="Google Shape;509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510" name="Google Shape;510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12" name="Google Shape;512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513" name="Google Shape;513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15" name="Google Shape;515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516" name="Google Shape;516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18" name="Google Shape;518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519" name="Google Shape;519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0" name="Google Shape;520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21" name="Google Shape;521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522" name="Google Shape;522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3" name="Google Shape;523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24" name="Google Shape;524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525" name="Google Shape;525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6" name="Google Shape;526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27" name="Google Shape;527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8" name="Google Shape;528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 is the colour of danger and courage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9" name="Google Shape;529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0" name="Google Shape;530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1" name="Google Shape;531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2" name="Google Shape;532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533" name="Google Shape;533;p4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534" name="Google Shape;534;p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1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543" name="Google Shape;543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544" name="Google Shape;544;p41"/>
          <p:cNvGraphicFramePr/>
          <p:nvPr/>
        </p:nvGraphicFramePr>
        <p:xfrm>
          <a:off x="1477425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{DA5B2040-0373-4AB5-8C16-54180E59C3D7}</a:tableStyleId>
              </a:tblPr>
              <a:tblGrid>
                <a:gridCol w="122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1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1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1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1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1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1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1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1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1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19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0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Week 1</a:t>
                      </a:r>
                      <a:endParaRPr sz="800" b="1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Week 2</a:t>
                      </a:r>
                      <a:endParaRPr sz="800" b="1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8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9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11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12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13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14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1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2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3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4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5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6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7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8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545" name="Google Shape;545;p41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546" name="Google Shape;546;p4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Mục tiêu của dự án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2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555" name="Google Shape;555;p4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556" name="Google Shape;556;p42"/>
          <p:cNvSpPr/>
          <p:nvPr/>
        </p:nvSpPr>
        <p:spPr>
          <a:xfrm>
            <a:off x="1506150" y="1665075"/>
            <a:ext cx="3447300" cy="129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STRENGTHS</a:t>
            </a:r>
            <a:endParaRPr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7" name="Google Shape;557;p42"/>
          <p:cNvSpPr/>
          <p:nvPr/>
        </p:nvSpPr>
        <p:spPr>
          <a:xfrm>
            <a:off x="5095924" y="1665075"/>
            <a:ext cx="3447300" cy="129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WEAKNESSES</a:t>
            </a:r>
            <a:endParaRPr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8" name="Google Shape;558;p42"/>
          <p:cNvSpPr/>
          <p:nvPr/>
        </p:nvSpPr>
        <p:spPr>
          <a:xfrm>
            <a:off x="1506150" y="3106208"/>
            <a:ext cx="3447300" cy="129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Black is the color of ebony and of outer space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OPPORTUNITIES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9" name="Google Shape;559;p42"/>
          <p:cNvSpPr/>
          <p:nvPr/>
        </p:nvSpPr>
        <p:spPr>
          <a:xfrm>
            <a:off x="5095924" y="3106208"/>
            <a:ext cx="3447300" cy="129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White is the color of milk and fresh snow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THREATS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0" name="Google Shape;560;p42"/>
          <p:cNvSpPr/>
          <p:nvPr/>
        </p:nvSpPr>
        <p:spPr>
          <a:xfrm>
            <a:off x="3963788" y="1972387"/>
            <a:ext cx="1980900" cy="1980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2"/>
          <p:cNvSpPr/>
          <p:nvPr/>
        </p:nvSpPr>
        <p:spPr>
          <a:xfrm rot="5400000">
            <a:off x="4106573" y="1972387"/>
            <a:ext cx="1980900" cy="1980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2"/>
          <p:cNvSpPr/>
          <p:nvPr/>
        </p:nvSpPr>
        <p:spPr>
          <a:xfrm rot="10800000">
            <a:off x="4106573" y="2116280"/>
            <a:ext cx="1980900" cy="1980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2"/>
          <p:cNvSpPr/>
          <p:nvPr/>
        </p:nvSpPr>
        <p:spPr>
          <a:xfrm rot="-5400000">
            <a:off x="3963788" y="2116280"/>
            <a:ext cx="1980900" cy="1980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2"/>
          <p:cNvSpPr/>
          <p:nvPr/>
        </p:nvSpPr>
        <p:spPr>
          <a:xfrm>
            <a:off x="4419834" y="2385582"/>
            <a:ext cx="263198" cy="3704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ora"/>
              </a:rPr>
              <a:t>S</a:t>
            </a:r>
          </a:p>
        </p:txBody>
      </p:sp>
      <p:sp>
        <p:nvSpPr>
          <p:cNvPr id="565" name="Google Shape;565;p42"/>
          <p:cNvSpPr/>
          <p:nvPr/>
        </p:nvSpPr>
        <p:spPr>
          <a:xfrm>
            <a:off x="5252163" y="2391908"/>
            <a:ext cx="508175" cy="3573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ora"/>
              </a:rPr>
              <a:t>W</a:t>
            </a:r>
          </a:p>
        </p:txBody>
      </p:sp>
      <p:sp>
        <p:nvSpPr>
          <p:cNvPr id="566" name="Google Shape;566;p42"/>
          <p:cNvSpPr/>
          <p:nvPr/>
        </p:nvSpPr>
        <p:spPr>
          <a:xfrm>
            <a:off x="4391490" y="3292282"/>
            <a:ext cx="353799" cy="3704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ora"/>
              </a:rPr>
              <a:t>O</a:t>
            </a:r>
          </a:p>
        </p:txBody>
      </p:sp>
      <p:sp>
        <p:nvSpPr>
          <p:cNvPr id="567" name="Google Shape;567;p42"/>
          <p:cNvSpPr/>
          <p:nvPr/>
        </p:nvSpPr>
        <p:spPr>
          <a:xfrm>
            <a:off x="5345801" y="3298609"/>
            <a:ext cx="312295" cy="3542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ora"/>
              </a:rPr>
              <a:t>T</a:t>
            </a:r>
          </a:p>
        </p:txBody>
      </p:sp>
      <p:grpSp>
        <p:nvGrpSpPr>
          <p:cNvPr id="568" name="Google Shape;568;p4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569" name="Google Shape;569;p4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2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78" name="Google Shape;578;p4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579" name="Google Shape;579;p43"/>
          <p:cNvSpPr txBox="1"/>
          <p:nvPr/>
        </p:nvSpPr>
        <p:spPr>
          <a:xfrm>
            <a:off x="2039325" y="512550"/>
            <a:ext cx="1688400" cy="156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Key Activities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800" b="1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0" name="Google Shape;580;p43"/>
          <p:cNvSpPr txBox="1"/>
          <p:nvPr/>
        </p:nvSpPr>
        <p:spPr>
          <a:xfrm>
            <a:off x="2039325" y="2074407"/>
            <a:ext cx="1688400" cy="156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Key Resources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1" name="Google Shape;581;p43"/>
          <p:cNvSpPr txBox="1"/>
          <p:nvPr/>
        </p:nvSpPr>
        <p:spPr>
          <a:xfrm>
            <a:off x="3727775" y="512550"/>
            <a:ext cx="1688400" cy="312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Value Propositions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2" name="Google Shape;582;p43"/>
          <p:cNvSpPr txBox="1"/>
          <p:nvPr/>
        </p:nvSpPr>
        <p:spPr>
          <a:xfrm>
            <a:off x="5416225" y="512550"/>
            <a:ext cx="1688400" cy="156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Relationships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3" name="Google Shape;583;p43"/>
          <p:cNvSpPr txBox="1"/>
          <p:nvPr/>
        </p:nvSpPr>
        <p:spPr>
          <a:xfrm>
            <a:off x="5416225" y="2074407"/>
            <a:ext cx="1688400" cy="156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Channels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4" name="Google Shape;584;p43"/>
          <p:cNvSpPr txBox="1"/>
          <p:nvPr/>
        </p:nvSpPr>
        <p:spPr>
          <a:xfrm>
            <a:off x="7104675" y="512550"/>
            <a:ext cx="1688400" cy="312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Segments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5" name="Google Shape;585;p43"/>
          <p:cNvSpPr txBox="1"/>
          <p:nvPr/>
        </p:nvSpPr>
        <p:spPr>
          <a:xfrm>
            <a:off x="350875" y="512550"/>
            <a:ext cx="1688400" cy="312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Key Partners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800" b="1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6" name="Google Shape;586;p43"/>
          <p:cNvSpPr txBox="1"/>
          <p:nvPr/>
        </p:nvSpPr>
        <p:spPr>
          <a:xfrm>
            <a:off x="350875" y="3636264"/>
            <a:ext cx="4221000" cy="120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Cost Structure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7" name="Google Shape;587;p43"/>
          <p:cNvSpPr txBox="1"/>
          <p:nvPr/>
        </p:nvSpPr>
        <p:spPr>
          <a:xfrm>
            <a:off x="4572000" y="3636264"/>
            <a:ext cx="4221000" cy="120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Revenue Streams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8" name="Google Shape;588;p43"/>
          <p:cNvSpPr/>
          <p:nvPr/>
        </p:nvSpPr>
        <p:spPr>
          <a:xfrm>
            <a:off x="4285413" y="3710737"/>
            <a:ext cx="211941" cy="210711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3"/>
          <p:cNvSpPr/>
          <p:nvPr/>
        </p:nvSpPr>
        <p:spPr>
          <a:xfrm>
            <a:off x="6818693" y="587257"/>
            <a:ext cx="211332" cy="189704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3"/>
          <p:cNvSpPr/>
          <p:nvPr/>
        </p:nvSpPr>
        <p:spPr>
          <a:xfrm>
            <a:off x="1761279" y="587252"/>
            <a:ext cx="203302" cy="20330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3"/>
          <p:cNvSpPr/>
          <p:nvPr/>
        </p:nvSpPr>
        <p:spPr>
          <a:xfrm>
            <a:off x="8525077" y="587180"/>
            <a:ext cx="193408" cy="203911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2" name="Google Shape;592;p43"/>
          <p:cNvGrpSpPr/>
          <p:nvPr/>
        </p:nvGrpSpPr>
        <p:grpSpPr>
          <a:xfrm>
            <a:off x="8495237" y="3710595"/>
            <a:ext cx="223066" cy="161899"/>
            <a:chOff x="4604550" y="3714775"/>
            <a:chExt cx="439625" cy="319075"/>
          </a:xfrm>
        </p:grpSpPr>
        <p:sp>
          <p:nvSpPr>
            <p:cNvPr id="593" name="Google Shape;593;p4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43"/>
          <p:cNvGrpSpPr/>
          <p:nvPr/>
        </p:nvGrpSpPr>
        <p:grpSpPr>
          <a:xfrm>
            <a:off x="5156730" y="586978"/>
            <a:ext cx="184770" cy="235434"/>
            <a:chOff x="1959600" y="4980625"/>
            <a:chExt cx="364150" cy="464000"/>
          </a:xfrm>
        </p:grpSpPr>
        <p:sp>
          <p:nvSpPr>
            <p:cNvPr id="596" name="Google Shape;596;p43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43"/>
          <p:cNvGrpSpPr/>
          <p:nvPr/>
        </p:nvGrpSpPr>
        <p:grpSpPr>
          <a:xfrm>
            <a:off x="6756559" y="2148684"/>
            <a:ext cx="273121" cy="261996"/>
            <a:chOff x="5233525" y="4954450"/>
            <a:chExt cx="538275" cy="516350"/>
          </a:xfrm>
        </p:grpSpPr>
        <p:sp>
          <p:nvSpPr>
            <p:cNvPr id="604" name="Google Shape;604;p4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43"/>
          <p:cNvGrpSpPr/>
          <p:nvPr/>
        </p:nvGrpSpPr>
        <p:grpSpPr>
          <a:xfrm>
            <a:off x="3382891" y="2148686"/>
            <a:ext cx="278068" cy="252736"/>
            <a:chOff x="4556450" y="4963575"/>
            <a:chExt cx="548025" cy="498100"/>
          </a:xfrm>
        </p:grpSpPr>
        <p:sp>
          <p:nvSpPr>
            <p:cNvPr id="616" name="Google Shape;616;p43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43"/>
          <p:cNvSpPr/>
          <p:nvPr/>
        </p:nvSpPr>
        <p:spPr>
          <a:xfrm>
            <a:off x="3430092" y="587256"/>
            <a:ext cx="223039" cy="223093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4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627" name="Google Shape;627;p4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628" name="Google Shape;628;p44"/>
          <p:cNvGrpSpPr/>
          <p:nvPr/>
        </p:nvGrpSpPr>
        <p:grpSpPr>
          <a:xfrm>
            <a:off x="1381092" y="1505777"/>
            <a:ext cx="3277953" cy="2946943"/>
            <a:chOff x="3778727" y="4460423"/>
            <a:chExt cx="720160" cy="647438"/>
          </a:xfrm>
        </p:grpSpPr>
        <p:sp>
          <p:nvSpPr>
            <p:cNvPr id="629" name="Google Shape;629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636" name="Google Shape;636;p44"/>
          <p:cNvCxnSpPr/>
          <p:nvPr/>
        </p:nvCxnSpPr>
        <p:spPr>
          <a:xfrm>
            <a:off x="4586590" y="1993881"/>
            <a:ext cx="960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37" name="Google Shape;637;p44"/>
          <p:cNvSpPr txBox="1"/>
          <p:nvPr/>
        </p:nvSpPr>
        <p:spPr>
          <a:xfrm>
            <a:off x="5602722" y="1837578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38" name="Google Shape;638;p44"/>
          <p:cNvCxnSpPr/>
          <p:nvPr/>
        </p:nvCxnSpPr>
        <p:spPr>
          <a:xfrm>
            <a:off x="4445163" y="2431427"/>
            <a:ext cx="1101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39" name="Google Shape;639;p44"/>
          <p:cNvSpPr txBox="1"/>
          <p:nvPr/>
        </p:nvSpPr>
        <p:spPr>
          <a:xfrm>
            <a:off x="5602722" y="2275115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40" name="Google Shape;640;p44"/>
          <p:cNvCxnSpPr/>
          <p:nvPr/>
        </p:nvCxnSpPr>
        <p:spPr>
          <a:xfrm>
            <a:off x="4244185" y="2868973"/>
            <a:ext cx="1302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1" name="Google Shape;641;p44"/>
          <p:cNvSpPr txBox="1"/>
          <p:nvPr/>
        </p:nvSpPr>
        <p:spPr>
          <a:xfrm>
            <a:off x="5602722" y="2712652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42" name="Google Shape;642;p44"/>
          <p:cNvCxnSpPr/>
          <p:nvPr/>
        </p:nvCxnSpPr>
        <p:spPr>
          <a:xfrm>
            <a:off x="4072983" y="3306497"/>
            <a:ext cx="1473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3" name="Google Shape;643;p44"/>
          <p:cNvSpPr txBox="1"/>
          <p:nvPr/>
        </p:nvSpPr>
        <p:spPr>
          <a:xfrm>
            <a:off x="5602722" y="3150188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44" name="Google Shape;644;p44"/>
          <p:cNvCxnSpPr/>
          <p:nvPr/>
        </p:nvCxnSpPr>
        <p:spPr>
          <a:xfrm>
            <a:off x="3886882" y="3744043"/>
            <a:ext cx="16599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5" name="Google Shape;645;p44"/>
          <p:cNvSpPr txBox="1"/>
          <p:nvPr/>
        </p:nvSpPr>
        <p:spPr>
          <a:xfrm>
            <a:off x="5602722" y="3587725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46" name="Google Shape;646;p44"/>
          <p:cNvCxnSpPr/>
          <p:nvPr/>
        </p:nvCxnSpPr>
        <p:spPr>
          <a:xfrm>
            <a:off x="3693353" y="4181566"/>
            <a:ext cx="1845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7" name="Google Shape;647;p44"/>
          <p:cNvSpPr txBox="1"/>
          <p:nvPr/>
        </p:nvSpPr>
        <p:spPr>
          <a:xfrm>
            <a:off x="5602722" y="4025262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648" name="Google Shape;648;p4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649" name="Google Shape;649;p4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658" name="Google Shape;658;p4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659" name="Google Shape;659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26658" y="191750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0" name="Google Shape;660;p45"/>
          <p:cNvSpPr txBox="1"/>
          <p:nvPr/>
        </p:nvSpPr>
        <p:spPr>
          <a:xfrm>
            <a:off x="831683" y="353652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Imani Jackson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/>
            </a:r>
            <a:b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JOB TITLE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61" name="Google Shape;661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06383" y="191750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2" name="Google Shape;662;p45"/>
          <p:cNvSpPr txBox="1"/>
          <p:nvPr/>
        </p:nvSpPr>
        <p:spPr>
          <a:xfrm>
            <a:off x="2811408" y="353652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Marcos Galán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/>
            </a:r>
            <a:b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JOB TITLE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63" name="Google Shape;663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786108" y="191750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4" name="Google Shape;664;p45"/>
          <p:cNvSpPr txBox="1"/>
          <p:nvPr/>
        </p:nvSpPr>
        <p:spPr>
          <a:xfrm>
            <a:off x="4791133" y="353652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Ixchel Valdía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/>
            </a:r>
            <a:b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JOB TITLE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65" name="Google Shape;665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65833" y="191750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6" name="Google Shape;666;p45"/>
          <p:cNvSpPr txBox="1"/>
          <p:nvPr/>
        </p:nvSpPr>
        <p:spPr>
          <a:xfrm>
            <a:off x="6770858" y="353652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Nils Årud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/>
            </a:r>
            <a:b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JOB TITLE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667" name="Google Shape;667;p4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668" name="Google Shape;668;p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677" name="Google Shape;677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679" name="Google Shape;679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Google Shape;696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8" name="Google Shape;698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9" name="Google Shape;699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0" name="Google Shape;700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1" name="Google Shape;701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2" name="Google Shape;702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3" name="Google Shape;703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4" name="Google Shape;704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8" name="Google Shape;708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0" name="Google Shape;710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1" name="Google Shape;711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2" name="Google Shape;712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3" name="Google Shape;713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4" name="Google Shape;714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5" name="Google Shape;715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6" name="Google Shape;716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7" name="Google Shape;717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0" name="Google Shape;720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1" name="Google Shape;721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25" name="Google Shape;725;p4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726" name="Google Shape;726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727" name="Google Shape;727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9" name="Google Shape;729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0" name="Google Shape;740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1" name="Google Shape;741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2" name="Google Shape;742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4" name="Google Shape;744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49" name="Google Shape;749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750" name="Google Shape;750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751" name="Google Shape;751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LOW VALUE 1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2" name="Google Shape;752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HIGH VALUE 1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3" name="Google Shape;753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LOW VALUE 2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4" name="Google Shape;754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HIGH VALUE 2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5" name="Google Shape;755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Our company</a:t>
            </a:r>
            <a:endParaRPr sz="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6" name="Google Shape;756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Competitor</a:t>
            </a:r>
            <a:endParaRPr sz="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7" name="Google Shape;757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Competitor</a:t>
            </a:r>
            <a:endParaRPr sz="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8" name="Google Shape;758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Competitor</a:t>
            </a:r>
            <a:endParaRPr sz="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9" name="Google Shape;759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Competitor</a:t>
            </a:r>
            <a:endParaRPr sz="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0" name="Google Shape;760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Competitor</a:t>
            </a:r>
            <a:endParaRPr sz="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1" name="Google Shape;761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Competitor</a:t>
            </a:r>
            <a:endParaRPr sz="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767" name="Google Shape;767;p4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aphicFrame>
        <p:nvGraphicFramePr>
          <p:cNvPr id="768" name="Google Shape;768;p47"/>
          <p:cNvGraphicFramePr/>
          <p:nvPr/>
        </p:nvGraphicFramePr>
        <p:xfrm>
          <a:off x="1453225" y="153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{FD83C8C0-4F54-423C-8FE9-BE38F65F2308}</a:tableStyleId>
              </a:tblPr>
              <a:tblGrid>
                <a:gridCol w="7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0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0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0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41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769" name="Google Shape;769;p4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770" name="Google Shape;770;p4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4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SlidesCarnival icons are </a:t>
            </a:r>
            <a:r>
              <a:rPr lang="en" sz="900" b="1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editable shapes</a:t>
            </a: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  <a:endParaRPr sz="9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that you can: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Resize them without losing quality.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line color, width and style</a:t>
            </a: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Isn’t that nice? :)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779" name="Google Shape;779;p48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780" name="Google Shape;780;p4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48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795" name="Google Shape;795;p4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48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801" name="Google Shape;801;p4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6" name="Google Shape;806;p48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8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8" name="Google Shape;808;p48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809" name="Google Shape;809;p4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3" name="Google Shape;813;p48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4" name="Google Shape;814;p48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815" name="Google Shape;815;p4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48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823" name="Google Shape;823;p4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7" name="Google Shape;827;p48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8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8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8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1" name="Google Shape;831;p48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832" name="Google Shape;832;p4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48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835" name="Google Shape;835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48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838" name="Google Shape;838;p4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48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842" name="Google Shape;842;p4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48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850" name="Google Shape;850;p4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48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857" name="Google Shape;857;p4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1" name="Google Shape;861;p48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2" name="Google Shape;862;p48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863" name="Google Shape;863;p4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48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866" name="Google Shape;866;p4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48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872" name="Google Shape;872;p4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48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875" name="Google Shape;875;p4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48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883" name="Google Shape;883;p4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48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889" name="Google Shape;889;p4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48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898" name="Google Shape;898;p4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48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903" name="Google Shape;903;p4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48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908" name="Google Shape;908;p4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48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913" name="Google Shape;913;p4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48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916" name="Google Shape;916;p4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48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919" name="Google Shape;919;p4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1" name="Google Shape;921;p48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2" name="Google Shape;922;p48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923" name="Google Shape;923;p4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48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926" name="Google Shape;926;p4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4" name="Google Shape;934;p48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48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6" name="Google Shape;936;p48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937" name="Google Shape;937;p4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9" name="Google Shape;939;p48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0" name="Google Shape;940;p48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941" name="Google Shape;941;p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48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944" name="Google Shape;944;p4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" name="Google Shape;948;p48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949" name="Google Shape;949;p4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2" name="Google Shape;952;p48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3" name="Google Shape;953;p48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954" name="Google Shape;954;p4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0" name="Google Shape;960;p48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961" name="Google Shape;961;p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48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971" name="Google Shape;971;p4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48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975" name="Google Shape;975;p4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48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979" name="Google Shape;979;p4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48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985" name="Google Shape;985;p4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8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988" name="Google Shape;988;p4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5" name="Google Shape;995;p48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996" name="Google Shape;996;p4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48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1003" name="Google Shape;1003;p4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48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1006" name="Google Shape;1006;p4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0" name="Google Shape;1010;p48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48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48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48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4" name="Google Shape;1014;p48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1015" name="Google Shape;1015;p4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48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1024" name="Google Shape;1024;p4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48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1027" name="Google Shape;1027;p4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48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1034" name="Google Shape;1034;p4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1" name="Google Shape;1041;p48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1042" name="Google Shape;1042;p4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48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1046" name="Google Shape;1046;p4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1053" name="Google Shape;1053;p4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48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1057" name="Google Shape;1057;p4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48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1061" name="Google Shape;1061;p4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48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1067" name="Google Shape;1067;p4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4" name="Google Shape;1094;p48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1095" name="Google Shape;1095;p4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1118;p48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1119" name="Google Shape;1119;p4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48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1134" name="Google Shape;1134;p4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48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1138" name="Google Shape;1138;p4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4" name="Google Shape;1144;p48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1145" name="Google Shape;1145;p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48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1154" name="Google Shape;1154;p4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7" name="Google Shape;1157;p48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1158" name="Google Shape;1158;p4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3" name="Google Shape;1163;p48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1164" name="Google Shape;1164;p4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48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1172" name="Google Shape;1172;p4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8" name="Google Shape;1178;p48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1179" name="Google Shape;1179;p4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8" name="Google Shape;1188;p48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1189" name="Google Shape;1189;p4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1201" name="Google Shape;1201;p4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6" name="Google Shape;1206;p48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1207" name="Google Shape;1207;p4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48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1215" name="Google Shape;1215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7" name="Google Shape;1217;p48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1218" name="Google Shape;1218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48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1221" name="Google Shape;1221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3" name="Google Shape;1223;p48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48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48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A4C2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4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232" name="Google Shape;1232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38" name="Google Shape;1238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239" name="Google Shape;1239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43" name="Google Shape;1243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244" name="Google Shape;1244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47" name="Google Shape;1247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248" name="Google Shape;1248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53" name="Google Shape;1253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254" name="Google Shape;1254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5" name="Google Shape;1255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57" name="Google Shape;1257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258" name="Google Shape;1258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62" name="Google Shape;1262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263" name="Google Shape;1263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68" name="Google Shape;1268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269" name="Google Shape;1269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75" name="Google Shape;1275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276" name="Google Shape;1276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78" name="Google Shape;1278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279" name="Google Shape;1279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82" name="Google Shape;1282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83" name="Google Shape;1283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8" name="Google Shape;1288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89" name="Google Shape;1289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90" name="Google Shape;1290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95" name="Google Shape;1295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96" name="Google Shape;1296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7" name="Google Shape;1297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8" name="Google Shape;1298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99" name="Google Shape;1299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300" name="Google Shape;1300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301" name="Google Shape;1301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2" name="Google Shape;1302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3" name="Google Shape;1303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4" name="Google Shape;1304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5" name="Google Shape;1305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6" name="Google Shape;1306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7" name="Google Shape;1307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8" name="Google Shape;1308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9" name="Google Shape;1309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10" name="Google Shape;1310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311" name="Google Shape;1311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5" name="Google Shape;1315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17" name="Google Shape;1317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318" name="Google Shape;1318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22" name="Google Shape;1322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323" name="Google Shape;1323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28" name="Google Shape;1328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329" name="Google Shape;1329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35" name="Google Shape;1335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336" name="Google Shape;1336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40" name="Google Shape;1340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341" name="Google Shape;1341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45" name="Google Shape;1345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346" name="Google Shape;1346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351" name="Google Shape;1351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352" name="Google Shape;1352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3" name="Google Shape;1353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4" name="Google Shape;1354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5" name="Google Shape;1355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6" name="Google Shape;1356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7" name="Google Shape;1357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8" name="Google Shape;1358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9" name="Google Shape;1359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0" name="Google Shape;1360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1" name="Google Shape;1361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grpSp>
        <p:nvGrpSpPr>
          <p:cNvPr id="1362" name="Google Shape;1362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363" name="Google Shape;1363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366" name="Google Shape;1366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367" name="Google Shape;1367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8" name="Google Shape;1368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9" name="Google Shape;1369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0" name="Google Shape;1370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1" name="Google Shape;1371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2" name="Google Shape;1372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3" name="Google Shape;1373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4" name="Google Shape;1374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5" name="Google Shape;1375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6" name="Google Shape;1376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grpSp>
        <p:nvGrpSpPr>
          <p:cNvPr id="1377" name="Google Shape;1377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378" name="Google Shape;1378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382" name="Google Shape;1382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83" name="Google Shape;1383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4" name="Google Shape;1384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5" name="Google Shape;1385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6" name="Google Shape;1386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7" name="Google Shape;1387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8" name="Google Shape;1388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9" name="Google Shape;1389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90" name="Google Shape;1390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91" name="Google Shape;1391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92" name="Google Shape;1392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grpSp>
        <p:nvGrpSpPr>
          <p:cNvPr id="1393" name="Google Shape;1393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94" name="Google Shape;1394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01" name="Google Shape;1401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402" name="Google Shape;1402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06" name="Google Shape;1406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407" name="Google Shape;1407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11" name="Google Shape;1411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412" name="Google Shape;1412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17" name="Google Shape;1417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418" name="Google Shape;1418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24" name="Google Shape;1424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425" name="Google Shape;1425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28" name="Google Shape;1428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429" name="Google Shape;1429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34" name="Google Shape;1434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435" name="Google Shape;1435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6" name="Google Shape;1436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7" name="Google Shape;1437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41" name="Google Shape;1441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442" name="Google Shape;1442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45" name="Google Shape;1445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446" name="Google Shape;1446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50" name="Google Shape;1450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451" name="Google Shape;1451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4" name="Google Shape;1454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5" name="Google Shape;1455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57" name="Google Shape;1457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458" name="Google Shape;1458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9" name="Google Shape;1459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0" name="Google Shape;1460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1" name="Google Shape;1461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3" name="Google Shape;1463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65" name="Google Shape;1465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466" name="Google Shape;1466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7" name="Google Shape;1467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8" name="Google Shape;1468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9" name="Google Shape;1469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70" name="Google Shape;1470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471" name="Google Shape;1471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2" name="Google Shape;1472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3" name="Google Shape;1473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74" name="Google Shape;1474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475" name="Google Shape;1475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6" name="Google Shape;1476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78" name="Google Shape;1478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479" name="Google Shape;1479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0" name="Google Shape;1480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83" name="Google Shape;1483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84" name="Google Shape;1484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5" name="Google Shape;1485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88" name="Google Shape;1488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89" name="Google Shape;1489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0" name="Google Shape;1490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2" name="Google Shape;1492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3" name="Google Shape;1493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94" name="Google Shape;1494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95" name="Google Shape;1495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6" name="Google Shape;1496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7" name="Google Shape;1497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8" name="Google Shape;1498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9" name="Google Shape;1499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0" name="Google Shape;1500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01" name="Google Shape;1501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502" name="Google Shape;1502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7" name="Google Shape;1507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8" name="Google Shape;1508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09" name="Google Shape;1509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510" name="Google Shape;1510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1" name="Google Shape;1511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2" name="Google Shape;1512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7" name="Google Shape;1517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8" name="Google Shape;1518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22" name="Google Shape;1522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523" name="Google Shape;1523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4" name="Google Shape;1524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5" name="Google Shape;1525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27" name="Google Shape;1527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528" name="Google Shape;1528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9" name="Google Shape;1529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31" name="Google Shape;1531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532" name="Google Shape;1532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3" name="Google Shape;1533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4" name="Google Shape;1534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38" name="Google Shape;1538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539" name="Google Shape;1539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0" name="Google Shape;1540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1" name="Google Shape;1541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2" name="Google Shape;1542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6" name="Google Shape;1546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47" name="Google Shape;1547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548" name="Google Shape;1548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9" name="Google Shape;1549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0" name="Google Shape;1550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1" name="Google Shape;1551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2" name="Google Shape;1552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3" name="Google Shape;1553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4" name="Google Shape;1554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5" name="Google Shape;1555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6" name="Google Shape;1556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7" name="Google Shape;1557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8" name="Google Shape;1558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9" name="Google Shape;1559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60" name="Google Shape;1560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561" name="Google Shape;1561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2" name="Google Shape;1562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3" name="Google Shape;1563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4" name="Google Shape;1564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6" name="Google Shape;1566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7" name="Google Shape;1567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1" name="Google Shape;1571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2" name="Google Shape;1572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73" name="Google Shape;1573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574" name="Google Shape;1574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7" name="Google Shape;1577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8" name="Google Shape;1578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0" name="Google Shape;1580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1" name="Google Shape;1581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2" name="Google Shape;1582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3" name="Google Shape;1583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4" name="Google Shape;1584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5" name="Google Shape;1585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86" name="Google Shape;1586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87" name="Google Shape;1587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8" name="Google Shape;1588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9" name="Google Shape;1589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2" name="Google Shape;1592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93" name="Google Shape;1593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94" name="Google Shape;1594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7" name="Google Shape;1597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8" name="Google Shape;1598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9" name="Google Shape;1599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0" name="Google Shape;1600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1" name="Google Shape;1601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2" name="Google Shape;1602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3" name="Google Shape;1603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4" name="Google Shape;1604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5" name="Google Shape;1605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6" name="Google Shape;1606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7" name="Google Shape;1607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8" name="Google Shape;1608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609" name="Google Shape;1609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610" name="Google Shape;1610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1" name="Google Shape;1611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2" name="Google Shape;1612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3" name="Google Shape;1613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614" name="Google Shape;1614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615" name="Google Shape;1615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616" name="Google Shape;1616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17" name="Google Shape;1617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18" name="Google Shape;1618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619" name="Google Shape;1619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620" name="Google Shape;1620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21" name="Google Shape;1621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22" name="Google Shape;1622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623" name="Google Shape;1623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624" name="Google Shape;1624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25" name="Google Shape;1625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26" name="Google Shape;1626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627" name="Google Shape;1627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628" name="Google Shape;1628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29" name="Google Shape;1629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30" name="Google Shape;1630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grpSp>
        <p:nvGrpSpPr>
          <p:cNvPr id="1631" name="Google Shape;1631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632" name="Google Shape;1632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3" name="Google Shape;1633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4" name="Google Shape;1634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5" name="Google Shape;1635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6" name="Google Shape;1636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7" name="Google Shape;1637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8" name="Google Shape;1638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9" name="Google Shape;1639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640" name="Google Shape;1640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641" name="Google Shape;1641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2" name="Google Shape;1642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3" name="Google Shape;1643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4" name="Google Shape;1644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5" name="Google Shape;1645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6" name="Google Shape;1646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7" name="Google Shape;1647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8" name="Google Shape;1648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9" name="Google Shape;1649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0" name="Google Shape;1650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1" name="Google Shape;1651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2" name="Google Shape;1652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3" name="Google Shape;1653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4" name="Google Shape;1654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5" name="Google Shape;1655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6" name="Google Shape;1656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7" name="Google Shape;1657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8" name="Google Shape;1658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9" name="Google Shape;1659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0" name="Google Shape;1660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1" name="Google Shape;1661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2" name="Google Shape;1662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3" name="Google Shape;1663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4" name="Google Shape;1664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665" name="Google Shape;1665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666" name="Google Shape;1666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667" name="Google Shape;1667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68" name="Google Shape;1668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669" name="Google Shape;1669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70" name="Google Shape;1670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71" name="Google Shape;1671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672" name="Google Shape;1672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73" name="Google Shape;1673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74" name="Google Shape;1674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1675" name="Google Shape;1675;p4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676" name="Google Shape;1676;p49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50"/>
          <p:cNvSpPr txBox="1"/>
          <p:nvPr/>
        </p:nvSpPr>
        <p:spPr>
          <a:xfrm>
            <a:off x="7319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Now you can use any emoji as an icon!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of course it resizes without losing quality and you can change the color.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How? Follow Google instructions </a:t>
            </a:r>
            <a:r>
              <a:rPr lang="en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82" name="Google Shape;1682;p5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and many more...</a:t>
            </a:r>
            <a:endParaRPr sz="2400">
              <a:solidFill>
                <a:schemeClr val="dk1"/>
              </a:solidFill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83" name="Google Shape;1683;p5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8" name="Google Shape;1688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9" name="Google Shape;1689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90" name="Google Shape;1690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91" name="Google Shape;1691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92" name="Google Shape;1692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93" name="Google Shape;1693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94" name="Google Shape;1694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95" name="Google Shape;1695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96" name="Google Shape;1696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97" name="Google Shape;1697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98" name="Google Shape;1698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99" name="Google Shape;1699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00" name="Google Shape;1700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701" name="Google Shape;1701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02" name="Google Shape;1702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703" name="Google Shape;1703;p5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5221325" y="1038307"/>
            <a:ext cx="3600806" cy="30069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 fontAlgn="base"/>
            <a:r>
              <a:rPr lang="vi-VN" i="0" dirty="0" smtClean="0"/>
              <a:t>Quản </a:t>
            </a:r>
            <a:r>
              <a:rPr lang="vi-VN" i="0" dirty="0"/>
              <a:t>lý dự án thiết </a:t>
            </a:r>
            <a:r>
              <a:rPr lang="vi-VN" i="0" dirty="0" smtClean="0"/>
              <a:t>k</a:t>
            </a:r>
            <a:r>
              <a:rPr lang="en-US" i="0" dirty="0" smtClean="0"/>
              <a:t>ế</a:t>
            </a:r>
            <a:r>
              <a:rPr lang="vi-VN" i="0" dirty="0" smtClean="0"/>
              <a:t> </a:t>
            </a:r>
            <a:r>
              <a:rPr lang="vi-VN" i="0" dirty="0"/>
              <a:t>xe dò đường theo chuẩn kỹ năng ITSS</a:t>
            </a:r>
          </a:p>
          <a:p>
            <a:pPr algn="l" fontAlgn="base"/>
            <a:r>
              <a:rPr lang="vi-VN" i="0" dirty="0"/>
              <a:t>Xe dò đường thực hiện đường chạy theo yêu cầu.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 descr="https://lh5.googleusercontent.com/LIMjdggo8yuyRjoTjSkVM1yWirGaR_bVpQbqrqdQxL4nV-SHCPctYfF-33I5VmgIhQOl5wXsl3zA1-LDtzZRsZX2tS_9LU-HC9QjX45CzIONxmMJ44eroXcCV7eXdbpTm5wLUTb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30" y="1038307"/>
            <a:ext cx="3728542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Rủi ro của dự án</a:t>
            </a:r>
            <a:endParaRPr dirty="0">
              <a:highlight>
                <a:schemeClr val="accent1"/>
              </a:highlight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396995"/>
              </p:ext>
            </p:extLst>
          </p:nvPr>
        </p:nvGraphicFramePr>
        <p:xfrm>
          <a:off x="855878" y="1495814"/>
          <a:ext cx="7381038" cy="3116350"/>
        </p:xfrm>
        <a:graphic>
          <a:graphicData uri="http://schemas.openxmlformats.org/drawingml/2006/table">
            <a:tbl>
              <a:tblPr/>
              <a:tblGrid>
                <a:gridCol w="3746099">
                  <a:extLst>
                    <a:ext uri="{9D8B030D-6E8A-4147-A177-3AD203B41FA5}">
                      <a16:colId xmlns:a16="http://schemas.microsoft.com/office/drawing/2014/main" val="36631377"/>
                    </a:ext>
                  </a:extLst>
                </a:gridCol>
                <a:gridCol w="3634939">
                  <a:extLst>
                    <a:ext uri="{9D8B030D-6E8A-4147-A177-3AD203B41FA5}">
                      <a16:colId xmlns:a16="http://schemas.microsoft.com/office/drawing/2014/main" val="4045677313"/>
                    </a:ext>
                  </a:extLst>
                </a:gridCol>
              </a:tblGrid>
              <a:tr h="31084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Xác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định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rủi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ro</a:t>
                      </a:r>
                      <a:endParaRPr lang="en-US" sz="1300" dirty="0">
                        <a:effectLst/>
                        <a:latin typeface="Lora" panose="020B0604020202020204" charset="0"/>
                      </a:endParaRPr>
                    </a:p>
                  </a:txBody>
                  <a:tcPr marL="57993" marR="57993" marT="57993" marB="57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Giải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quyết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rủi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ro</a:t>
                      </a:r>
                      <a:endParaRPr lang="en-US" sz="1300" dirty="0">
                        <a:effectLst/>
                        <a:latin typeface="Lora" panose="020B0604020202020204" charset="0"/>
                      </a:endParaRPr>
                    </a:p>
                  </a:txBody>
                  <a:tcPr marL="57993" marR="57993" marT="57993" marB="57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45671"/>
                  </a:ext>
                </a:extLst>
              </a:tr>
              <a:tr h="5057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Hoàn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thành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không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kịp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tiến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độ</a:t>
                      </a:r>
                      <a:endParaRPr lang="en-US" sz="1300" dirty="0">
                        <a:effectLst/>
                        <a:latin typeface="Lora" panose="020B0604020202020204" charset="0"/>
                      </a:endParaRPr>
                    </a:p>
                  </a:txBody>
                  <a:tcPr marL="57993" marR="57993" marT="57993" marB="57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Leader giám sát hoạt động của các thành viên</a:t>
                      </a:r>
                      <a:endParaRPr lang="en-US" sz="1300">
                        <a:effectLst/>
                        <a:latin typeface="Lora" panose="020B0604020202020204" charset="0"/>
                      </a:endParaRPr>
                    </a:p>
                  </a:txBody>
                  <a:tcPr marL="57993" marR="57993" marT="57993" marB="57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491711"/>
                  </a:ext>
                </a:extLst>
              </a:tr>
              <a:tr h="7005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Phát sinh vấn đề về vấn đề cơ sở vật chất và kinh phí</a:t>
                      </a:r>
                      <a:endParaRPr lang="vi-VN" sz="1300" dirty="0">
                        <a:effectLst/>
                      </a:endParaRPr>
                    </a:p>
                  </a:txBody>
                  <a:tcPr marL="57993" marR="57993" marT="57993" marB="57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Cần được báo cáo ngay khi gặp vấn đề về cơ sở vật chất hay kinh phí</a:t>
                      </a:r>
                      <a:endParaRPr lang="vi-VN" sz="1300" dirty="0">
                        <a:effectLst/>
                      </a:endParaRPr>
                    </a:p>
                  </a:txBody>
                  <a:tcPr marL="57993" marR="57993" marT="57993" marB="57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381894"/>
                  </a:ext>
                </a:extLst>
              </a:tr>
              <a:tr h="89541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Phát sinh vấn đề về nhân lực</a:t>
                      </a:r>
                      <a:endParaRPr lang="en-US" sz="1300">
                        <a:effectLst/>
                        <a:latin typeface="Lora" panose="020B0604020202020204" charset="0"/>
                      </a:endParaRPr>
                    </a:p>
                  </a:txBody>
                  <a:tcPr marL="57993" marR="57993" marT="57993" marB="57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Người quản lý xem xét, tìm hiểu cách giả quyết khi có thành viên gặp vấn đề gây ảnh hưởng đến dự án</a:t>
                      </a:r>
                      <a:endParaRPr lang="vi-VN" sz="1300">
                        <a:effectLst/>
                      </a:endParaRPr>
                    </a:p>
                  </a:txBody>
                  <a:tcPr marL="57993" marR="57993" marT="57993" marB="57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321980"/>
                  </a:ext>
                </a:extLst>
              </a:tr>
              <a:tr h="7005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Ảnh hưởng do covid-19 nên không thể trực tiếp thực hiện dự án</a:t>
                      </a:r>
                      <a:endParaRPr lang="vi-VN" sz="1300">
                        <a:effectLst/>
                      </a:endParaRPr>
                    </a:p>
                  </a:txBody>
                  <a:tcPr marL="57993" marR="57993" marT="57993" marB="57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Sử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dụng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email, Facebook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để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thực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hiện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dự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án</a:t>
                      </a:r>
                      <a:endParaRPr lang="en-US" sz="1300" dirty="0">
                        <a:effectLst/>
                        <a:latin typeface="Lora" panose="020B0604020202020204" charset="0"/>
                      </a:endParaRPr>
                    </a:p>
                  </a:txBody>
                  <a:tcPr marL="57993" marR="57993" marT="57993" marB="57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44866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highlight>
                  <a:schemeClr val="accent1"/>
                </a:highlight>
              </a:rPr>
              <a:t>Quản lý nhân sự</a:t>
            </a:r>
            <a:endParaRPr sz="4800" dirty="0">
              <a:highlight>
                <a:schemeClr val="accent1"/>
              </a:highlight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41" name="Google Shape;14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270753"/>
              </p:ext>
            </p:extLst>
          </p:nvPr>
        </p:nvGraphicFramePr>
        <p:xfrm>
          <a:off x="737905" y="1421492"/>
          <a:ext cx="7626768" cy="3626336"/>
        </p:xfrm>
        <a:graphic>
          <a:graphicData uri="http://schemas.openxmlformats.org/drawingml/2006/table">
            <a:tbl>
              <a:tblPr/>
              <a:tblGrid>
                <a:gridCol w="610587">
                  <a:extLst>
                    <a:ext uri="{9D8B030D-6E8A-4147-A177-3AD203B41FA5}">
                      <a16:colId xmlns:a16="http://schemas.microsoft.com/office/drawing/2014/main" val="2316661123"/>
                    </a:ext>
                  </a:extLst>
                </a:gridCol>
                <a:gridCol w="1611747">
                  <a:extLst>
                    <a:ext uri="{9D8B030D-6E8A-4147-A177-3AD203B41FA5}">
                      <a16:colId xmlns:a16="http://schemas.microsoft.com/office/drawing/2014/main" val="1683424651"/>
                    </a:ext>
                  </a:extLst>
                </a:gridCol>
                <a:gridCol w="2118374">
                  <a:extLst>
                    <a:ext uri="{9D8B030D-6E8A-4147-A177-3AD203B41FA5}">
                      <a16:colId xmlns:a16="http://schemas.microsoft.com/office/drawing/2014/main" val="3353210327"/>
                    </a:ext>
                  </a:extLst>
                </a:gridCol>
                <a:gridCol w="3286060">
                  <a:extLst>
                    <a:ext uri="{9D8B030D-6E8A-4147-A177-3AD203B41FA5}">
                      <a16:colId xmlns:a16="http://schemas.microsoft.com/office/drawing/2014/main" val="3255473946"/>
                    </a:ext>
                  </a:extLst>
                </a:gridCol>
              </a:tblGrid>
              <a:tr h="3417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STT</a:t>
                      </a:r>
                      <a:endParaRPr lang="en-US" sz="1000">
                        <a:effectLst/>
                        <a:latin typeface="Lora" panose="020B0604020202020204" charset="0"/>
                      </a:endParaRPr>
                    </a:p>
                  </a:txBody>
                  <a:tcPr marL="38002" marR="38002" marT="38002" marB="380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Thành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viên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tham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gia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dự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án</a:t>
                      </a:r>
                      <a:endParaRPr lang="en-US" sz="1100" dirty="0">
                        <a:effectLst/>
                        <a:latin typeface="Lora" panose="020B0604020202020204" charset="0"/>
                      </a:endParaRPr>
                    </a:p>
                  </a:txBody>
                  <a:tcPr marL="38002" marR="38002" marT="38002" marB="380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E-Mail</a:t>
                      </a:r>
                      <a:endParaRPr lang="en-US" sz="1200" dirty="0">
                        <a:effectLst/>
                        <a:latin typeface="Lora" panose="020B0604020202020204" charset="0"/>
                      </a:endParaRPr>
                    </a:p>
                  </a:txBody>
                  <a:tcPr marL="38002" marR="38002" marT="38002" marB="380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Công việc</a:t>
                      </a:r>
                      <a:endParaRPr lang="en-US" sz="1000">
                        <a:effectLst/>
                        <a:latin typeface="Lora" panose="020B0604020202020204" charset="0"/>
                      </a:endParaRPr>
                    </a:p>
                  </a:txBody>
                  <a:tcPr marL="38002" marR="38002" marT="38002" marB="380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319163"/>
                  </a:ext>
                </a:extLst>
              </a:tr>
              <a:tr h="8988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1</a:t>
                      </a:r>
                      <a:endParaRPr lang="en-US" sz="1000" dirty="0">
                        <a:effectLst/>
                        <a:latin typeface="Lora" panose="020B0604020202020204" charset="0"/>
                      </a:endParaRPr>
                    </a:p>
                  </a:txBody>
                  <a:tcPr marL="38002" marR="38002" marT="38002" marB="380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Lê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Công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Vinh</a:t>
                      </a:r>
                      <a:endParaRPr lang="en-US" sz="1100" dirty="0">
                        <a:effectLst/>
                        <a:latin typeface="Lora" panose="020B0604020202020204" charset="0"/>
                      </a:endParaRPr>
                    </a:p>
                  </a:txBody>
                  <a:tcPr marL="38002" marR="38002" marT="38002" marB="380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vinh.lc176913@sis.hust.edu.vn</a:t>
                      </a:r>
                      <a:endParaRPr lang="en-US" sz="1100" dirty="0">
                        <a:effectLst/>
                        <a:latin typeface="Lora" panose="020B0604020202020204" charset="0"/>
                      </a:endParaRPr>
                    </a:p>
                    <a:p>
                      <a:pPr fontAlgn="t"/>
                      <a:r>
                        <a:rPr lang="en-US" sz="1100" dirty="0">
                          <a:effectLst/>
                          <a:latin typeface="Lora" panose="020B0604020202020204" charset="0"/>
                        </a:rPr>
                        <a:t/>
                      </a:r>
                      <a:br>
                        <a:rPr lang="en-US" sz="1100" dirty="0">
                          <a:effectLst/>
                          <a:latin typeface="Lora" panose="020B0604020202020204" charset="0"/>
                        </a:rPr>
                      </a:br>
                      <a:endParaRPr lang="en-US" sz="1100" dirty="0">
                        <a:effectLst/>
                        <a:latin typeface="Lora" panose="020B0604020202020204" charset="0"/>
                      </a:endParaRPr>
                    </a:p>
                  </a:txBody>
                  <a:tcPr marL="38002" marR="38002" marT="38002" marB="380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Lập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kế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hoạch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dự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án</a:t>
                      </a:r>
                      <a:endParaRPr lang="en-US" sz="1100" dirty="0">
                        <a:effectLst/>
                        <a:latin typeface="Lora" panose="020B060402020202020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Lắp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ráp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robot</a:t>
                      </a:r>
                      <a:endParaRPr lang="en-US" sz="1100" dirty="0">
                        <a:effectLst/>
                        <a:latin typeface="Lora" panose="020B060402020202020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-.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Viết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báo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cáo</a:t>
                      </a:r>
                      <a:endParaRPr lang="en-US" sz="1100" dirty="0">
                        <a:effectLst/>
                        <a:latin typeface="Lora" panose="020B060402020202020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Mua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phụ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kiện</a:t>
                      </a:r>
                      <a:endParaRPr lang="en-US" sz="1100" dirty="0">
                        <a:effectLst/>
                        <a:latin typeface="Lora" panose="020B060402020202020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Kiểm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tra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robot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định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kì</a:t>
                      </a:r>
                      <a:endParaRPr lang="en-US" sz="1100" dirty="0">
                        <a:effectLst/>
                        <a:latin typeface="Lora" panose="020B060402020202020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Quản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lý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dự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án</a:t>
                      </a:r>
                      <a:endParaRPr lang="en-US" sz="1100" dirty="0">
                        <a:effectLst/>
                        <a:latin typeface="Lora" panose="020B0604020202020204" charset="0"/>
                      </a:endParaRPr>
                    </a:p>
                  </a:txBody>
                  <a:tcPr marL="38002" marR="38002" marT="38002" marB="380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297500"/>
                  </a:ext>
                </a:extLst>
              </a:tr>
              <a:tr h="6202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2</a:t>
                      </a:r>
                      <a:endParaRPr lang="en-US" sz="1000">
                        <a:effectLst/>
                        <a:latin typeface="Lora" panose="020B0604020202020204" charset="0"/>
                      </a:endParaRPr>
                    </a:p>
                  </a:txBody>
                  <a:tcPr marL="38002" marR="38002" marT="38002" marB="380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Trần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Thế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Luật</a:t>
                      </a:r>
                      <a:endParaRPr lang="en-US" sz="1200" dirty="0">
                        <a:effectLst/>
                        <a:latin typeface="Lora" panose="020B0604020202020204" charset="0"/>
                      </a:endParaRPr>
                    </a:p>
                  </a:txBody>
                  <a:tcPr marL="38002" marR="38002" marT="38002" marB="380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luat.tt170217@sis.hust.edu.vn</a:t>
                      </a:r>
                      <a:endParaRPr lang="en-US" sz="1100" dirty="0">
                        <a:effectLst/>
                        <a:latin typeface="Lora" panose="020B0604020202020204" charset="0"/>
                      </a:endParaRPr>
                    </a:p>
                  </a:txBody>
                  <a:tcPr marL="38002" marR="38002" marT="38002" marB="380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Lập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kế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hoạch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dự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án</a:t>
                      </a:r>
                      <a:endParaRPr lang="en-US" sz="1100" dirty="0">
                        <a:effectLst/>
                        <a:latin typeface="Lora" panose="020B060402020202020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Lắp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ráp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robot</a:t>
                      </a:r>
                      <a:endParaRPr lang="en-US" sz="1100" dirty="0">
                        <a:effectLst/>
                        <a:latin typeface="Lora" panose="020B060402020202020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Viết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báo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cáo</a:t>
                      </a:r>
                      <a:endParaRPr lang="en-US" sz="1100" dirty="0">
                        <a:effectLst/>
                        <a:latin typeface="Lora" panose="020B060402020202020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Viết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code </a:t>
                      </a:r>
                      <a:endParaRPr lang="en-US" sz="1100" dirty="0">
                        <a:effectLst/>
                        <a:latin typeface="Lora" panose="020B0604020202020204" charset="0"/>
                      </a:endParaRPr>
                    </a:p>
                  </a:txBody>
                  <a:tcPr marL="38002" marR="38002" marT="38002" marB="380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5337"/>
                  </a:ext>
                </a:extLst>
              </a:tr>
              <a:tr h="1177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3</a:t>
                      </a:r>
                      <a:endParaRPr lang="en-US" sz="1000">
                        <a:effectLst/>
                        <a:latin typeface="Lora" panose="020B0604020202020204" charset="0"/>
                      </a:endParaRPr>
                    </a:p>
                  </a:txBody>
                  <a:tcPr marL="38002" marR="38002" marT="38002" marB="380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Nguyễn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Minh Quang</a:t>
                      </a:r>
                      <a:endParaRPr lang="en-US" sz="1200" dirty="0">
                        <a:effectLst/>
                        <a:latin typeface="Lora" panose="020B0604020202020204" charset="0"/>
                      </a:endParaRPr>
                    </a:p>
                  </a:txBody>
                  <a:tcPr marL="38002" marR="38002" marT="38002" marB="380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quang.nm176857@sis.hust.edu.vn</a:t>
                      </a:r>
                      <a:endParaRPr lang="en-US" sz="1000" dirty="0">
                        <a:effectLst/>
                        <a:latin typeface="Lora" panose="020B0604020202020204" charset="0"/>
                      </a:endParaRPr>
                    </a:p>
                  </a:txBody>
                  <a:tcPr marL="38002" marR="38002" marT="38002" marB="380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Lập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kế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hoạch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dự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án</a:t>
                      </a:r>
                      <a:endParaRPr lang="en-US" sz="1100" dirty="0">
                        <a:effectLst/>
                        <a:latin typeface="Lora" panose="020B060402020202020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Lắp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ráp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robot </a:t>
                      </a:r>
                      <a:endParaRPr lang="en-US" sz="1100" dirty="0">
                        <a:effectLst/>
                        <a:latin typeface="Lora" panose="020B060402020202020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Viết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báo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cáo</a:t>
                      </a:r>
                      <a:endParaRPr lang="en-US" sz="1100" dirty="0">
                        <a:effectLst/>
                        <a:latin typeface="Lora" panose="020B060402020202020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Mua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phụ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kiện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 </a:t>
                      </a:r>
                      <a:endParaRPr lang="en-US" sz="1100" dirty="0">
                        <a:effectLst/>
                        <a:latin typeface="Lora" panose="020B060402020202020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Kiểm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tra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robot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định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kì</a:t>
                      </a:r>
                      <a:endParaRPr lang="en-US" sz="1100" dirty="0">
                        <a:effectLst/>
                        <a:latin typeface="Lora" panose="020B060402020202020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Kiểm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tra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chức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năng</a:t>
                      </a:r>
                      <a:endParaRPr lang="en-US" sz="1100" dirty="0">
                        <a:effectLst/>
                        <a:latin typeface="Lora" panose="020B0604020202020204" charset="0"/>
                      </a:endParaRPr>
                    </a:p>
                    <a:p>
                      <a:pPr fontAlgn="t"/>
                      <a:r>
                        <a:rPr lang="en-US" sz="1000" dirty="0">
                          <a:effectLst/>
                          <a:latin typeface="Lora" panose="020B0604020202020204" charset="0"/>
                        </a:rPr>
                        <a:t/>
                      </a:r>
                      <a:br>
                        <a:rPr lang="en-US" sz="1000" dirty="0">
                          <a:effectLst/>
                          <a:latin typeface="Lora" panose="020B0604020202020204" charset="0"/>
                        </a:rPr>
                      </a:br>
                      <a:endParaRPr lang="en-US" sz="1000" dirty="0">
                        <a:effectLst/>
                        <a:latin typeface="Lora" panose="020B0604020202020204" charset="0"/>
                      </a:endParaRPr>
                    </a:p>
                  </a:txBody>
                  <a:tcPr marL="38002" marR="38002" marT="38002" marB="380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9666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81388" y="16160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Lora" panose="020B0604020202020204" charset="0"/>
              </a:rPr>
              <a:t>Biểu đồ hoạt động</a:t>
            </a:r>
            <a:endParaRPr dirty="0">
              <a:latin typeface="Lora" panose="020B0604020202020204" charset="0"/>
            </a:endParaRPr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anose="020B0604020202020204" charset="0"/>
              </a:endParaRPr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anose="020B0604020202020204" charset="0"/>
              </a:endParaRPr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anose="020B0604020202020204" charset="0"/>
              </a:endParaRPr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anose="020B0604020202020204" charset="0"/>
              </a:endParaRPr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ora" panose="020B0604020202020204" charset="0"/>
              </a:rPr>
              <a:t>8</a:t>
            </a:fld>
            <a:endParaRPr>
              <a:latin typeface="Lora" panose="020B060402020202020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210769"/>
              </p:ext>
            </p:extLst>
          </p:nvPr>
        </p:nvGraphicFramePr>
        <p:xfrm>
          <a:off x="823609" y="1579157"/>
          <a:ext cx="7859948" cy="3353400"/>
        </p:xfrm>
        <a:graphic>
          <a:graphicData uri="http://schemas.openxmlformats.org/drawingml/2006/table">
            <a:tbl>
              <a:tblPr/>
              <a:tblGrid>
                <a:gridCol w="532302">
                  <a:extLst>
                    <a:ext uri="{9D8B030D-6E8A-4147-A177-3AD203B41FA5}">
                      <a16:colId xmlns:a16="http://schemas.microsoft.com/office/drawing/2014/main" val="3562733069"/>
                    </a:ext>
                  </a:extLst>
                </a:gridCol>
                <a:gridCol w="2582230">
                  <a:extLst>
                    <a:ext uri="{9D8B030D-6E8A-4147-A177-3AD203B41FA5}">
                      <a16:colId xmlns:a16="http://schemas.microsoft.com/office/drawing/2014/main" val="2950945173"/>
                    </a:ext>
                  </a:extLst>
                </a:gridCol>
                <a:gridCol w="1415698">
                  <a:extLst>
                    <a:ext uri="{9D8B030D-6E8A-4147-A177-3AD203B41FA5}">
                      <a16:colId xmlns:a16="http://schemas.microsoft.com/office/drawing/2014/main" val="3543985877"/>
                    </a:ext>
                  </a:extLst>
                </a:gridCol>
                <a:gridCol w="1834742">
                  <a:extLst>
                    <a:ext uri="{9D8B030D-6E8A-4147-A177-3AD203B41FA5}">
                      <a16:colId xmlns:a16="http://schemas.microsoft.com/office/drawing/2014/main" val="1635148315"/>
                    </a:ext>
                  </a:extLst>
                </a:gridCol>
                <a:gridCol w="1494976">
                  <a:extLst>
                    <a:ext uri="{9D8B030D-6E8A-4147-A177-3AD203B41FA5}">
                      <a16:colId xmlns:a16="http://schemas.microsoft.com/office/drawing/2014/main" val="3176327416"/>
                    </a:ext>
                  </a:extLst>
                </a:gridCol>
              </a:tblGrid>
              <a:tr h="431608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No.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Công việc thực hiện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/>
                      </a:r>
                      <a:br>
                        <a:rPr lang="vi-VN" sz="1300">
                          <a:effectLst/>
                        </a:rPr>
                      </a:br>
                      <a:r>
                        <a:rPr lang="vi-V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Người thực hiện</a:t>
                      </a:r>
                      <a:endParaRPr lang="vi-VN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Thời gian thực hiện ( ngày  )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165117"/>
                  </a:ext>
                </a:extLst>
              </a:tr>
              <a:tr h="2387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Dự kiến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Thực tế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701356"/>
                  </a:ext>
                </a:extLst>
              </a:tr>
              <a:tr h="43160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>
                          <a:effectLst/>
                        </a:rPr>
                        <a:t/>
                      </a:r>
                      <a:br>
                        <a:rPr lang="en-US" sz="1300">
                          <a:effectLst/>
                        </a:rPr>
                      </a:b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>
                          <a:effectLst/>
                        </a:rPr>
                        <a:t/>
                      </a:r>
                      <a:br>
                        <a:rPr lang="en-US" sz="1300">
                          <a:effectLst/>
                        </a:rPr>
                      </a:b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>
                          <a:effectLst/>
                        </a:rPr>
                        <a:t/>
                      </a:r>
                      <a:br>
                        <a:rPr lang="en-US" sz="1300">
                          <a:effectLst/>
                        </a:rPr>
                      </a:b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>
                          <a:effectLst/>
                        </a:rPr>
                        <a:t/>
                      </a:r>
                      <a:br>
                        <a:rPr lang="en-US" sz="1300">
                          <a:effectLst/>
                        </a:rPr>
                      </a:b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065149"/>
                  </a:ext>
                </a:extLst>
              </a:tr>
              <a:tr h="431608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Lập kế hoạch dự án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Lê Công Vinh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092028"/>
                  </a:ext>
                </a:extLst>
              </a:tr>
              <a:tr h="238762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1.2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Mua sắm thiết bị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239312"/>
                  </a:ext>
                </a:extLst>
              </a:tr>
              <a:tr h="238762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1.3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Lắp ráp robot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117826"/>
                  </a:ext>
                </a:extLst>
              </a:tr>
              <a:tr h="431608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1.4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Kiểm tra robot định kì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622720"/>
                  </a:ext>
                </a:extLst>
              </a:tr>
              <a:tr h="238762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1.5</a:t>
                      </a:r>
                      <a:endParaRPr lang="en-US" sz="1300" dirty="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Viết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báo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cáo</a:t>
                      </a:r>
                      <a:endParaRPr lang="en-US" sz="1300" dirty="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300" dirty="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1300" dirty="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820870"/>
                  </a:ext>
                </a:extLst>
              </a:tr>
              <a:tr h="431608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1.6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Quản lý dự án</a:t>
                      </a:r>
                      <a:endParaRPr lang="en-US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 err="1" smtClean="0">
                          <a:effectLst/>
                        </a:rPr>
                        <a:t>Toàn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thời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gian</a:t>
                      </a:r>
                      <a:endParaRPr lang="en-US" sz="1300" dirty="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3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Toàn</a:t>
                      </a:r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thời</a:t>
                      </a:r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gian</a:t>
                      </a:r>
                      <a:r>
                        <a:rPr lang="en-US" sz="13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/>
                      </a:r>
                      <a:br>
                        <a:rPr lang="en-US" sz="13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endParaRPr lang="en-US" sz="13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528699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1730965" y="1654274"/>
            <a:ext cx="1804366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Lora" panose="020B0604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Biểu đồ hoạt động</a:t>
            </a:r>
            <a:endParaRPr dirty="0"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757605"/>
              </p:ext>
            </p:extLst>
          </p:nvPr>
        </p:nvGraphicFramePr>
        <p:xfrm>
          <a:off x="823609" y="1579157"/>
          <a:ext cx="7859948" cy="675644"/>
        </p:xfrm>
        <a:graphic>
          <a:graphicData uri="http://schemas.openxmlformats.org/drawingml/2006/table">
            <a:tbl>
              <a:tblPr/>
              <a:tblGrid>
                <a:gridCol w="532302">
                  <a:extLst>
                    <a:ext uri="{9D8B030D-6E8A-4147-A177-3AD203B41FA5}">
                      <a16:colId xmlns:a16="http://schemas.microsoft.com/office/drawing/2014/main" val="3562733069"/>
                    </a:ext>
                  </a:extLst>
                </a:gridCol>
                <a:gridCol w="2582230">
                  <a:extLst>
                    <a:ext uri="{9D8B030D-6E8A-4147-A177-3AD203B41FA5}">
                      <a16:colId xmlns:a16="http://schemas.microsoft.com/office/drawing/2014/main" val="2950945173"/>
                    </a:ext>
                  </a:extLst>
                </a:gridCol>
                <a:gridCol w="1415698">
                  <a:extLst>
                    <a:ext uri="{9D8B030D-6E8A-4147-A177-3AD203B41FA5}">
                      <a16:colId xmlns:a16="http://schemas.microsoft.com/office/drawing/2014/main" val="3543985877"/>
                    </a:ext>
                  </a:extLst>
                </a:gridCol>
                <a:gridCol w="1834742">
                  <a:extLst>
                    <a:ext uri="{9D8B030D-6E8A-4147-A177-3AD203B41FA5}">
                      <a16:colId xmlns:a16="http://schemas.microsoft.com/office/drawing/2014/main" val="1635148315"/>
                    </a:ext>
                  </a:extLst>
                </a:gridCol>
                <a:gridCol w="1494976">
                  <a:extLst>
                    <a:ext uri="{9D8B030D-6E8A-4147-A177-3AD203B41FA5}">
                      <a16:colId xmlns:a16="http://schemas.microsoft.com/office/drawing/2014/main" val="3176327416"/>
                    </a:ext>
                  </a:extLst>
                </a:gridCol>
              </a:tblGrid>
              <a:tr h="431608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No.</a:t>
                      </a:r>
                      <a:endParaRPr lang="en-US" sz="1300">
                        <a:effectLst/>
                        <a:latin typeface="Lora" panose="020B0604020202020204" charset="0"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Công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việc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thực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hiện</a:t>
                      </a:r>
                      <a:endParaRPr lang="en-US" sz="1300" dirty="0">
                        <a:effectLst/>
                        <a:latin typeface="Lora" panose="020B0604020202020204" charset="0"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/>
                      </a:r>
                      <a:br>
                        <a:rPr lang="vi-VN" sz="1300">
                          <a:effectLst/>
                        </a:rPr>
                      </a:br>
                      <a:r>
                        <a:rPr lang="vi-V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Người thực hiện</a:t>
                      </a:r>
                      <a:endParaRPr lang="vi-VN" sz="1300">
                        <a:effectLst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Thời gian thực hiện ( ngày  )</a:t>
                      </a:r>
                      <a:endParaRPr lang="en-US" sz="1300">
                        <a:effectLst/>
                        <a:latin typeface="Lora" panose="020B0604020202020204" charset="0"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165117"/>
                  </a:ext>
                </a:extLst>
              </a:tr>
              <a:tr h="2387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Dự kiến</a:t>
                      </a:r>
                      <a:endParaRPr lang="en-US" sz="1300">
                        <a:effectLst/>
                        <a:latin typeface="Lora" panose="020B0604020202020204" charset="0"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Thực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 </a:t>
                      </a: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Lora" panose="020B0604020202020204" charset="0"/>
                        </a:rPr>
                        <a:t>tế</a:t>
                      </a:r>
                      <a:endParaRPr lang="en-US" sz="1300" dirty="0">
                        <a:effectLst/>
                        <a:latin typeface="Lora" panose="020B0604020202020204" charset="0"/>
                      </a:endParaRPr>
                    </a:p>
                  </a:txBody>
                  <a:tcPr marL="22958" marR="22958" marT="22958" marB="22958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701356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1730965" y="1579563"/>
            <a:ext cx="1804366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417270"/>
              </p:ext>
            </p:extLst>
          </p:nvPr>
        </p:nvGraphicFramePr>
        <p:xfrm>
          <a:off x="823609" y="2254801"/>
          <a:ext cx="7859947" cy="2495051"/>
        </p:xfrm>
        <a:graphic>
          <a:graphicData uri="http://schemas.openxmlformats.org/drawingml/2006/table">
            <a:tbl>
              <a:tblPr/>
              <a:tblGrid>
                <a:gridCol w="532301">
                  <a:extLst>
                    <a:ext uri="{9D8B030D-6E8A-4147-A177-3AD203B41FA5}">
                      <a16:colId xmlns:a16="http://schemas.microsoft.com/office/drawing/2014/main" val="305638073"/>
                    </a:ext>
                  </a:extLst>
                </a:gridCol>
                <a:gridCol w="2582231">
                  <a:extLst>
                    <a:ext uri="{9D8B030D-6E8A-4147-A177-3AD203B41FA5}">
                      <a16:colId xmlns:a16="http://schemas.microsoft.com/office/drawing/2014/main" val="2087856169"/>
                    </a:ext>
                  </a:extLst>
                </a:gridCol>
                <a:gridCol w="1415696">
                  <a:extLst>
                    <a:ext uri="{9D8B030D-6E8A-4147-A177-3AD203B41FA5}">
                      <a16:colId xmlns:a16="http://schemas.microsoft.com/office/drawing/2014/main" val="962446377"/>
                    </a:ext>
                  </a:extLst>
                </a:gridCol>
                <a:gridCol w="1834743">
                  <a:extLst>
                    <a:ext uri="{9D8B030D-6E8A-4147-A177-3AD203B41FA5}">
                      <a16:colId xmlns:a16="http://schemas.microsoft.com/office/drawing/2014/main" val="3147649478"/>
                    </a:ext>
                  </a:extLst>
                </a:gridCol>
                <a:gridCol w="1494976">
                  <a:extLst>
                    <a:ext uri="{9D8B030D-6E8A-4147-A177-3AD203B41FA5}">
                      <a16:colId xmlns:a16="http://schemas.microsoft.com/office/drawing/2014/main" val="808989717"/>
                    </a:ext>
                  </a:extLst>
                </a:gridCol>
              </a:tblGrid>
              <a:tr h="553557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2.1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Lập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kế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hoạch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dự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án</a:t>
                      </a:r>
                      <a:endParaRPr lang="en-US" dirty="0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Trần Thế Luật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292348"/>
                  </a:ext>
                </a:extLst>
              </a:tr>
              <a:tr h="553557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2.2</a:t>
                      </a:r>
                      <a:endParaRPr lang="en-US" dirty="0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Lấp ráp robot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04262"/>
                  </a:ext>
                </a:extLst>
              </a:tr>
              <a:tr h="681301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2.3</a:t>
                      </a:r>
                      <a:endParaRPr lang="en-US" sz="1100" dirty="0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Viết code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773276"/>
                  </a:ext>
                </a:extLst>
              </a:tr>
              <a:tr h="706636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2.4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Viết báo cáo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 marL="25400" marR="25400" marT="25400" marB="25400" anchor="ctr">
                    <a:lnL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219364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1067460" y="2333625"/>
            <a:ext cx="1630882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54727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1600</Words>
  <Application>Microsoft Office PowerPoint</Application>
  <PresentationFormat>On-screen Show (16:9)</PresentationFormat>
  <Paragraphs>531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Times New Roman</vt:lpstr>
      <vt:lpstr>Montserrat</vt:lpstr>
      <vt:lpstr>Lora</vt:lpstr>
      <vt:lpstr>Calibri</vt:lpstr>
      <vt:lpstr>Quattrocento Sans</vt:lpstr>
      <vt:lpstr>Viola template</vt:lpstr>
      <vt:lpstr>Quản trị dự án hệ nhúng chuẩn kỹ năng ITSS</vt:lpstr>
      <vt:lpstr>Thành viên</vt:lpstr>
      <vt:lpstr>Mục tiêu của dự án</vt:lpstr>
      <vt:lpstr>PowerPoint Presentation</vt:lpstr>
      <vt:lpstr>Rủi ro của dự án</vt:lpstr>
      <vt:lpstr>Quản lý nhân sự</vt:lpstr>
      <vt:lpstr>Phân bố công việc</vt:lpstr>
      <vt:lpstr>Biểu đồ hoạt động</vt:lpstr>
      <vt:lpstr>Biểu đồ hoạt động</vt:lpstr>
      <vt:lpstr>Biểu đồ hoạt động</vt:lpstr>
      <vt:lpstr>Quản lý mua sắm</vt:lpstr>
      <vt:lpstr>Or use diagrams to explain complex ideas</vt:lpstr>
      <vt:lpstr>And tables to compare data</vt:lpstr>
      <vt:lpstr>Maps</vt:lpstr>
      <vt:lpstr>89,526,124</vt:lpstr>
      <vt:lpstr>89,526,124$</vt:lpstr>
      <vt:lpstr>Our process is easy</vt:lpstr>
      <vt:lpstr>Thanks!</vt:lpstr>
      <vt:lpstr>Let’s review some concepts</vt:lpstr>
      <vt:lpstr>PowerPoint Presentation</vt:lpstr>
      <vt:lpstr>Mobile project</vt:lpstr>
      <vt:lpstr>Tablet project</vt:lpstr>
      <vt:lpstr>Desktop project</vt:lpstr>
      <vt:lpstr>Credits</vt:lpstr>
      <vt:lpstr>Presentation design</vt:lpstr>
      <vt:lpstr>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trị dự án hệ nhúng chuẩn kỹ năng ITSS</dc:title>
  <cp:lastModifiedBy>DELL</cp:lastModifiedBy>
  <cp:revision>3</cp:revision>
  <dcterms:modified xsi:type="dcterms:W3CDTF">2021-08-03T14:52:42Z</dcterms:modified>
</cp:coreProperties>
</file>