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96" r:id="rId10"/>
    <p:sldId id="297" r:id="rId11"/>
    <p:sldId id="267" r:id="rId12"/>
    <p:sldId id="274" r:id="rId13"/>
  </p:sldIdLst>
  <p:sldSz cx="9144000" cy="5143500" type="screen16x9"/>
  <p:notesSz cx="6858000" cy="9144000"/>
  <p:embeddedFontLst>
    <p:embeddedFont>
      <p:font typeface="Lora" panose="020B0604020202020204" charset="0"/>
      <p:regular r:id="rId15"/>
      <p:bold r:id="rId16"/>
      <p:italic r:id="rId17"/>
      <p:boldItalic r:id="rId18"/>
    </p:embeddedFont>
    <p:embeddedFont>
      <p:font typeface="Quattrocento San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994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7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ITSS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Lora" panose="020B0604020202020204" charset="0"/>
              </a:rPr>
              <a:t>Biểu đồ hoạt động</a:t>
            </a:r>
            <a:endParaRPr dirty="0">
              <a:latin typeface="Lora" panose="020B0604020202020204" charset="0"/>
            </a:endParaRPr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anose="020B0604020202020204" charset="0"/>
              </a:endParaRPr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anose="020B0604020202020204" charset="0"/>
              </a:endParaRPr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anose="020B0604020202020204" charset="0"/>
              </a:endParaRPr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anose="020B0604020202020204" charset="0"/>
              </a:endParaRPr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ora" panose="020B0604020202020204" charset="0"/>
              </a:rPr>
              <a:t>10</a:t>
            </a:fld>
            <a:endParaRPr>
              <a:latin typeface="Lora" panose="020B060402020202020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572263"/>
              </p:ext>
            </p:extLst>
          </p:nvPr>
        </p:nvGraphicFramePr>
        <p:xfrm>
          <a:off x="823609" y="1579157"/>
          <a:ext cx="7859948" cy="675644"/>
        </p:xfrm>
        <a:graphic>
          <a:graphicData uri="http://schemas.openxmlformats.org/drawingml/2006/table">
            <a:tbl>
              <a:tblPr/>
              <a:tblGrid>
                <a:gridCol w="532302">
                  <a:extLst>
                    <a:ext uri="{9D8B030D-6E8A-4147-A177-3AD203B41FA5}">
                      <a16:colId xmlns:a16="http://schemas.microsoft.com/office/drawing/2014/main" val="3562733069"/>
                    </a:ext>
                  </a:extLst>
                </a:gridCol>
                <a:gridCol w="2582230">
                  <a:extLst>
                    <a:ext uri="{9D8B030D-6E8A-4147-A177-3AD203B41FA5}">
                      <a16:colId xmlns:a16="http://schemas.microsoft.com/office/drawing/2014/main" val="2950945173"/>
                    </a:ext>
                  </a:extLst>
                </a:gridCol>
                <a:gridCol w="1415698">
                  <a:extLst>
                    <a:ext uri="{9D8B030D-6E8A-4147-A177-3AD203B41FA5}">
                      <a16:colId xmlns:a16="http://schemas.microsoft.com/office/drawing/2014/main" val="3543985877"/>
                    </a:ext>
                  </a:extLst>
                </a:gridCol>
                <a:gridCol w="1834742">
                  <a:extLst>
                    <a:ext uri="{9D8B030D-6E8A-4147-A177-3AD203B41FA5}">
                      <a16:colId xmlns:a16="http://schemas.microsoft.com/office/drawing/2014/main" val="1635148315"/>
                    </a:ext>
                  </a:extLst>
                </a:gridCol>
                <a:gridCol w="1494976">
                  <a:extLst>
                    <a:ext uri="{9D8B030D-6E8A-4147-A177-3AD203B41FA5}">
                      <a16:colId xmlns:a16="http://schemas.microsoft.com/office/drawing/2014/main" val="3176327416"/>
                    </a:ext>
                  </a:extLst>
                </a:gridCol>
              </a:tblGrid>
              <a:tr h="431608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No.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Công việc thực hiện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/>
                      </a:r>
                      <a:br>
                        <a:rPr lang="vi-VN" sz="1300">
                          <a:effectLst/>
                        </a:rPr>
                      </a:br>
                      <a:r>
                        <a:rPr lang="vi-V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Người thực hiện</a:t>
                      </a:r>
                      <a:endParaRPr lang="vi-VN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Thời gian thực hiện ( ngày  )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165117"/>
                  </a:ext>
                </a:extLst>
              </a:tr>
              <a:tr h="2387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Dự kiến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Thực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tế</a:t>
                      </a:r>
                      <a:endParaRPr lang="en-US" sz="1300" dirty="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701356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1730965" y="1654274"/>
            <a:ext cx="1804366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Lora" panose="020B060402020202020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413514"/>
              </p:ext>
            </p:extLst>
          </p:nvPr>
        </p:nvGraphicFramePr>
        <p:xfrm>
          <a:off x="823609" y="2254798"/>
          <a:ext cx="7859947" cy="2589575"/>
        </p:xfrm>
        <a:graphic>
          <a:graphicData uri="http://schemas.openxmlformats.org/drawingml/2006/table">
            <a:tbl>
              <a:tblPr/>
              <a:tblGrid>
                <a:gridCol w="532301">
                  <a:extLst>
                    <a:ext uri="{9D8B030D-6E8A-4147-A177-3AD203B41FA5}">
                      <a16:colId xmlns:a16="http://schemas.microsoft.com/office/drawing/2014/main" val="2061588150"/>
                    </a:ext>
                  </a:extLst>
                </a:gridCol>
                <a:gridCol w="2582231">
                  <a:extLst>
                    <a:ext uri="{9D8B030D-6E8A-4147-A177-3AD203B41FA5}">
                      <a16:colId xmlns:a16="http://schemas.microsoft.com/office/drawing/2014/main" val="3212079558"/>
                    </a:ext>
                  </a:extLst>
                </a:gridCol>
                <a:gridCol w="1415696">
                  <a:extLst>
                    <a:ext uri="{9D8B030D-6E8A-4147-A177-3AD203B41FA5}">
                      <a16:colId xmlns:a16="http://schemas.microsoft.com/office/drawing/2014/main" val="3255979686"/>
                    </a:ext>
                  </a:extLst>
                </a:gridCol>
                <a:gridCol w="1834743">
                  <a:extLst>
                    <a:ext uri="{9D8B030D-6E8A-4147-A177-3AD203B41FA5}">
                      <a16:colId xmlns:a16="http://schemas.microsoft.com/office/drawing/2014/main" val="2489388512"/>
                    </a:ext>
                  </a:extLst>
                </a:gridCol>
                <a:gridCol w="1494976">
                  <a:extLst>
                    <a:ext uri="{9D8B030D-6E8A-4147-A177-3AD203B41FA5}">
                      <a16:colId xmlns:a16="http://schemas.microsoft.com/office/drawing/2014/main" val="420528266"/>
                    </a:ext>
                  </a:extLst>
                </a:gridCol>
              </a:tblGrid>
              <a:tr h="1194155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3.1</a:t>
                      </a:r>
                      <a:endParaRPr lang="en-US" dirty="0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Lập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kế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hoạch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dự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án</a:t>
                      </a:r>
                      <a:endParaRPr lang="en-US" dirty="0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Nguyễn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Minh Quang</a:t>
                      </a:r>
                      <a:endParaRPr lang="en-US" dirty="0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  <a:p>
                      <a:pPr fontAlgn="ctr"/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338751"/>
                  </a:ext>
                </a:extLst>
              </a:tr>
              <a:tr h="348855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Mua sắm thiết bị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071637"/>
                  </a:ext>
                </a:extLst>
              </a:tr>
              <a:tr h="348855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3.3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Lắp ráp robot 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868496"/>
                  </a:ext>
                </a:extLst>
              </a:tr>
              <a:tr h="348855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3.4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Kiểm tra chức năng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114193"/>
                  </a:ext>
                </a:extLst>
              </a:tr>
              <a:tr h="348855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3.5</a:t>
                      </a:r>
                      <a:endParaRPr lang="en-US" dirty="0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Viết báo cáo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03784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1067458" y="2160686"/>
            <a:ext cx="163088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Lo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76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1400705" y="896161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sắm</a:t>
            </a:r>
            <a:endParaRPr dirty="0"/>
          </a:p>
        </p:txBody>
      </p:sp>
      <p:grpSp>
        <p:nvGrpSpPr>
          <p:cNvPr id="210" name="Google Shape;210;p23"/>
          <p:cNvGrpSpPr/>
          <p:nvPr/>
        </p:nvGrpSpPr>
        <p:grpSpPr>
          <a:xfrm>
            <a:off x="935913" y="1019799"/>
            <a:ext cx="214625" cy="214625"/>
            <a:chOff x="2594050" y="1631825"/>
            <a:chExt cx="439625" cy="439625"/>
          </a:xfrm>
        </p:grpSpPr>
        <p:sp>
          <p:nvSpPr>
            <p:cNvPr id="211" name="Google Shape;211;p2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3"/>
          <p:cNvSpPr txBox="1">
            <a:spLocks noGrp="1"/>
          </p:cNvSpPr>
          <p:nvPr>
            <p:ph type="sldNum" idx="12"/>
          </p:nvPr>
        </p:nvSpPr>
        <p:spPr>
          <a:xfrm>
            <a:off x="8562682" y="47499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587761"/>
              </p:ext>
            </p:extLst>
          </p:nvPr>
        </p:nvGraphicFramePr>
        <p:xfrm>
          <a:off x="706874" y="1421541"/>
          <a:ext cx="8035048" cy="3650832"/>
        </p:xfrm>
        <a:graphic>
          <a:graphicData uri="http://schemas.openxmlformats.org/drawingml/2006/table">
            <a:tbl>
              <a:tblPr/>
              <a:tblGrid>
                <a:gridCol w="2008762">
                  <a:extLst>
                    <a:ext uri="{9D8B030D-6E8A-4147-A177-3AD203B41FA5}">
                      <a16:colId xmlns:a16="http://schemas.microsoft.com/office/drawing/2014/main" val="3300816202"/>
                    </a:ext>
                  </a:extLst>
                </a:gridCol>
                <a:gridCol w="2008762">
                  <a:extLst>
                    <a:ext uri="{9D8B030D-6E8A-4147-A177-3AD203B41FA5}">
                      <a16:colId xmlns:a16="http://schemas.microsoft.com/office/drawing/2014/main" val="3033843769"/>
                    </a:ext>
                  </a:extLst>
                </a:gridCol>
                <a:gridCol w="2008762">
                  <a:extLst>
                    <a:ext uri="{9D8B030D-6E8A-4147-A177-3AD203B41FA5}">
                      <a16:colId xmlns:a16="http://schemas.microsoft.com/office/drawing/2014/main" val="2700136813"/>
                    </a:ext>
                  </a:extLst>
                </a:gridCol>
                <a:gridCol w="2008762">
                  <a:extLst>
                    <a:ext uri="{9D8B030D-6E8A-4147-A177-3AD203B41FA5}">
                      <a16:colId xmlns:a16="http://schemas.microsoft.com/office/drawing/2014/main" val="2663449815"/>
                    </a:ext>
                  </a:extLst>
                </a:gridCol>
              </a:tblGrid>
              <a:tr h="22025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Sản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phẩm</a:t>
                      </a:r>
                      <a:endParaRPr lang="en-US" sz="1200" dirty="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Giá tiền</a:t>
                      </a:r>
                      <a:endParaRPr lang="en-US" sz="120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Số lượng</a:t>
                      </a:r>
                      <a:endParaRPr lang="vi-VN" sz="1200">
                        <a:effectLst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Tổng giá</a:t>
                      </a:r>
                      <a:endParaRPr lang="en-US" sz="120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875884"/>
                  </a:ext>
                </a:extLst>
              </a:tr>
              <a:tr h="3583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Module Arduino UNO R3</a:t>
                      </a:r>
                      <a:endParaRPr lang="en-US" sz="1200" dirty="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109.000</a:t>
                      </a:r>
                      <a:endParaRPr lang="en-US" sz="1200" dirty="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1</a:t>
                      </a:r>
                      <a:endParaRPr lang="en-US" sz="120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109.000</a:t>
                      </a:r>
                      <a:endParaRPr lang="en-US" sz="120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870452"/>
                  </a:ext>
                </a:extLst>
              </a:tr>
              <a:tr h="3583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Module điều khiển động cơ L298N</a:t>
                      </a:r>
                      <a:endParaRPr lang="vi-VN" sz="1200" dirty="0">
                        <a:effectLst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64.000</a:t>
                      </a:r>
                      <a:endParaRPr lang="en-US" sz="1200" dirty="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1</a:t>
                      </a:r>
                      <a:endParaRPr lang="en-US" sz="1200" dirty="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64.000</a:t>
                      </a:r>
                      <a:endParaRPr lang="en-US" sz="120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802348"/>
                  </a:ext>
                </a:extLst>
              </a:tr>
              <a:tr h="3583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PCB thu hồng ngoại</a:t>
                      </a:r>
                      <a:endParaRPr lang="en-US" sz="120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70.000 </a:t>
                      </a:r>
                      <a:endParaRPr lang="en-US" sz="1200" dirty="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1</a:t>
                      </a:r>
                      <a:endParaRPr lang="en-US" sz="1200" dirty="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70.000</a:t>
                      </a:r>
                      <a:endParaRPr lang="en-US" sz="120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104070"/>
                  </a:ext>
                </a:extLst>
              </a:tr>
              <a:tr h="3583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Module thu phát hồng ngoại IR</a:t>
                      </a:r>
                      <a:endParaRPr lang="en-US" sz="120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22.000</a:t>
                      </a:r>
                      <a:endParaRPr lang="en-US" sz="1200" dirty="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3</a:t>
                      </a:r>
                      <a:endParaRPr lang="en-US" sz="1200" dirty="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66.000</a:t>
                      </a:r>
                      <a:endParaRPr lang="en-US" sz="120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797832"/>
                  </a:ext>
                </a:extLst>
              </a:tr>
              <a:tr h="3583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Khung xe robot 4 bánh mica</a:t>
                      </a:r>
                      <a:endParaRPr lang="en-US" sz="120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174.000</a:t>
                      </a:r>
                      <a:endParaRPr lang="en-US" sz="120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1</a:t>
                      </a:r>
                      <a:endParaRPr lang="en-US" sz="1200" dirty="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174.000</a:t>
                      </a:r>
                      <a:endParaRPr lang="en-US" sz="120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011153"/>
                  </a:ext>
                </a:extLst>
              </a:tr>
              <a:tr h="2202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Dây nối 2 đầu</a:t>
                      </a:r>
                      <a:endParaRPr lang="en-US" sz="120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500</a:t>
                      </a:r>
                      <a:endParaRPr lang="en-US" sz="120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40</a:t>
                      </a:r>
                      <a:endParaRPr lang="en-US" sz="1200" dirty="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20.000</a:t>
                      </a:r>
                      <a:endParaRPr lang="en-US" sz="1200" dirty="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93036"/>
                  </a:ext>
                </a:extLst>
              </a:tr>
              <a:tr h="2202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Ốc các loại</a:t>
                      </a:r>
                      <a:endParaRPr lang="en-US" sz="120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500</a:t>
                      </a:r>
                      <a:endParaRPr lang="en-US" sz="120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40</a:t>
                      </a:r>
                      <a:endParaRPr lang="en-US" sz="1200" dirty="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20.000</a:t>
                      </a:r>
                      <a:endParaRPr lang="en-US" sz="1200" dirty="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704773"/>
                  </a:ext>
                </a:extLst>
              </a:tr>
              <a:tr h="2202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Pin cell</a:t>
                      </a:r>
                      <a:endParaRPr lang="en-US" sz="120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22.000</a:t>
                      </a:r>
                      <a:endParaRPr lang="en-US" sz="120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2</a:t>
                      </a:r>
                      <a:endParaRPr lang="en-US" sz="1200" dirty="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44.000</a:t>
                      </a:r>
                      <a:endParaRPr lang="en-US" sz="1200" dirty="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977457"/>
                  </a:ext>
                </a:extLst>
              </a:tr>
              <a:tr h="2202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Khay pin</a:t>
                      </a:r>
                      <a:endParaRPr lang="en-US" sz="120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8000</a:t>
                      </a:r>
                      <a:endParaRPr lang="en-US" sz="120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1</a:t>
                      </a:r>
                      <a:endParaRPr lang="en-US" sz="120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8000</a:t>
                      </a:r>
                      <a:endParaRPr lang="en-US" sz="1200" dirty="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013815"/>
                  </a:ext>
                </a:extLst>
              </a:tr>
              <a:tr h="220250"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Tổng ( đơn vị VNĐ )</a:t>
                      </a:r>
                      <a:endParaRPr lang="vi-VN" sz="1200">
                        <a:effectLst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575.000</a:t>
                      </a:r>
                      <a:endParaRPr lang="en-US" sz="1200" dirty="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019279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2027442" y="1616124"/>
            <a:ext cx="19102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 dirty="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23" name="Google Shape;323;p3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325" name="Google Shape;325;p30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Thành viên</a:t>
            </a:r>
            <a:endParaRPr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64398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800"/>
              </a:spcBef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- 20176913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800"/>
              </a:spcBef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- 20170217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800"/>
              </a:spcBef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Quang - 20176857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1098093" y="4163349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800" i="1" dirty="0" err="1" smtClean="0">
                <a:latin typeface="Lora"/>
                <a:ea typeface="Lora"/>
                <a:cs typeface="Lora"/>
                <a:sym typeface="Lora"/>
              </a:rPr>
              <a:t>Giảng</a:t>
            </a:r>
            <a:r>
              <a:rPr lang="en-US" sz="1800" i="1" dirty="0" smtClean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1800" i="1" dirty="0" err="1" smtClean="0">
                <a:latin typeface="Lora"/>
                <a:ea typeface="Lora"/>
                <a:cs typeface="Lora"/>
                <a:sym typeface="Lora"/>
              </a:rPr>
              <a:t>viên</a:t>
            </a:r>
            <a:r>
              <a:rPr lang="en-US" sz="1800" i="1" dirty="0" smtClean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1800" i="1" dirty="0" err="1" smtClean="0">
                <a:latin typeface="Lora"/>
                <a:ea typeface="Lora"/>
                <a:cs typeface="Lora"/>
                <a:sym typeface="Lora"/>
              </a:rPr>
              <a:t>hướng</a:t>
            </a:r>
            <a:r>
              <a:rPr lang="en-US" sz="1800" i="1" dirty="0" smtClean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1800" i="1" dirty="0" err="1" smtClean="0">
                <a:latin typeface="Lora"/>
                <a:ea typeface="Lora"/>
                <a:cs typeface="Lora"/>
                <a:sym typeface="Lora"/>
              </a:rPr>
              <a:t>dẫn</a:t>
            </a:r>
            <a:r>
              <a:rPr lang="en-US" sz="1800" i="1" dirty="0" smtClean="0">
                <a:latin typeface="Lora"/>
                <a:ea typeface="Lora"/>
                <a:cs typeface="Lora"/>
                <a:sym typeface="Lora"/>
              </a:rPr>
              <a:t>: </a:t>
            </a:r>
            <a:r>
              <a:rPr lang="en-US" sz="1800" i="1" dirty="0" err="1" smtClean="0">
                <a:latin typeface="Lora"/>
                <a:ea typeface="Lora"/>
                <a:cs typeface="Lora"/>
                <a:sym typeface="Lora"/>
              </a:rPr>
              <a:t>TS.Nguyễn</a:t>
            </a:r>
            <a:r>
              <a:rPr lang="en-US" sz="1800" i="1" dirty="0" smtClean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1800" i="1" dirty="0" err="1" smtClean="0">
                <a:latin typeface="Lora"/>
                <a:ea typeface="Lora"/>
                <a:cs typeface="Lora"/>
                <a:sym typeface="Lora"/>
              </a:rPr>
              <a:t>Đình</a:t>
            </a:r>
            <a:r>
              <a:rPr lang="en-US" sz="1800" i="1" dirty="0" smtClean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1800" i="1" dirty="0" err="1" smtClean="0">
                <a:latin typeface="Lora"/>
                <a:ea typeface="Lora"/>
                <a:cs typeface="Lora"/>
                <a:sym typeface="Lora"/>
              </a:rPr>
              <a:t>Thuận</a:t>
            </a:r>
            <a:endParaRPr sz="18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Mục tiêu của dự án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5221325" y="1038307"/>
            <a:ext cx="3600806" cy="30069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 fontAlgn="base"/>
            <a:r>
              <a:rPr lang="vi-VN" i="0" dirty="0" smtClean="0"/>
              <a:t>Quản </a:t>
            </a:r>
            <a:r>
              <a:rPr lang="vi-VN" i="0" dirty="0"/>
              <a:t>lý dự án thiết </a:t>
            </a:r>
            <a:r>
              <a:rPr lang="vi-VN" i="0" dirty="0" smtClean="0"/>
              <a:t>k</a:t>
            </a:r>
            <a:r>
              <a:rPr lang="en-US" i="0" dirty="0" smtClean="0"/>
              <a:t>ế</a:t>
            </a:r>
            <a:r>
              <a:rPr lang="vi-VN" i="0" dirty="0" smtClean="0"/>
              <a:t> </a:t>
            </a:r>
            <a:r>
              <a:rPr lang="vi-VN" i="0" dirty="0"/>
              <a:t>xe dò đường theo chuẩn kỹ năng ITSS</a:t>
            </a:r>
          </a:p>
          <a:p>
            <a:pPr algn="l" fontAlgn="base"/>
            <a:r>
              <a:rPr lang="vi-VN" i="0" dirty="0"/>
              <a:t>Xe dò đường thực hiện đường chạy theo yêu cầu.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 descr="https://lh5.googleusercontent.com/LIMjdggo8yuyRjoTjSkVM1yWirGaR_bVpQbqrqdQxL4nV-SHCPctYfF-33I5VmgIhQOl5wXsl3zA1-LDtzZRsZX2tS_9LU-HC9QjX45CzIONxmMJ44eroXcCV7eXdbpTm5wLUTb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30" y="1038307"/>
            <a:ext cx="3728542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Rủi ro của dự án</a:t>
            </a:r>
            <a:endParaRPr dirty="0">
              <a:highlight>
                <a:schemeClr val="accent1"/>
              </a:highlight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396995"/>
              </p:ext>
            </p:extLst>
          </p:nvPr>
        </p:nvGraphicFramePr>
        <p:xfrm>
          <a:off x="855878" y="1495814"/>
          <a:ext cx="7381038" cy="3116350"/>
        </p:xfrm>
        <a:graphic>
          <a:graphicData uri="http://schemas.openxmlformats.org/drawingml/2006/table">
            <a:tbl>
              <a:tblPr/>
              <a:tblGrid>
                <a:gridCol w="3746099">
                  <a:extLst>
                    <a:ext uri="{9D8B030D-6E8A-4147-A177-3AD203B41FA5}">
                      <a16:colId xmlns:a16="http://schemas.microsoft.com/office/drawing/2014/main" val="36631377"/>
                    </a:ext>
                  </a:extLst>
                </a:gridCol>
                <a:gridCol w="3634939">
                  <a:extLst>
                    <a:ext uri="{9D8B030D-6E8A-4147-A177-3AD203B41FA5}">
                      <a16:colId xmlns:a16="http://schemas.microsoft.com/office/drawing/2014/main" val="4045677313"/>
                    </a:ext>
                  </a:extLst>
                </a:gridCol>
              </a:tblGrid>
              <a:tr h="31084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Xác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định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rủi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ro</a:t>
                      </a:r>
                      <a:endParaRPr lang="en-US" sz="1300" dirty="0">
                        <a:effectLst/>
                        <a:latin typeface="Lora" panose="020B0604020202020204" charset="0"/>
                      </a:endParaRPr>
                    </a:p>
                  </a:txBody>
                  <a:tcPr marL="57993" marR="57993" marT="57993" marB="57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Giải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quyết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rủi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ro</a:t>
                      </a:r>
                      <a:endParaRPr lang="en-US" sz="1300" dirty="0">
                        <a:effectLst/>
                        <a:latin typeface="Lora" panose="020B0604020202020204" charset="0"/>
                      </a:endParaRPr>
                    </a:p>
                  </a:txBody>
                  <a:tcPr marL="57993" marR="57993" marT="57993" marB="57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45671"/>
                  </a:ext>
                </a:extLst>
              </a:tr>
              <a:tr h="5057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Hoàn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thành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không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kịp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tiến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độ</a:t>
                      </a:r>
                      <a:endParaRPr lang="en-US" sz="1300" dirty="0">
                        <a:effectLst/>
                        <a:latin typeface="Lora" panose="020B0604020202020204" charset="0"/>
                      </a:endParaRPr>
                    </a:p>
                  </a:txBody>
                  <a:tcPr marL="57993" marR="57993" marT="57993" marB="57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Leader giám sát hoạt động của các thành viên</a:t>
                      </a:r>
                      <a:endParaRPr lang="en-US" sz="1300">
                        <a:effectLst/>
                        <a:latin typeface="Lora" panose="020B0604020202020204" charset="0"/>
                      </a:endParaRPr>
                    </a:p>
                  </a:txBody>
                  <a:tcPr marL="57993" marR="57993" marT="57993" marB="57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491711"/>
                  </a:ext>
                </a:extLst>
              </a:tr>
              <a:tr h="7005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Phát sinh vấn đề về vấn đề cơ sở vật chất và kinh phí</a:t>
                      </a:r>
                      <a:endParaRPr lang="vi-VN" sz="1300" dirty="0">
                        <a:effectLst/>
                      </a:endParaRPr>
                    </a:p>
                  </a:txBody>
                  <a:tcPr marL="57993" marR="57993" marT="57993" marB="57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Cần được báo cáo ngay khi gặp vấn đề về cơ sở vật chất hay kinh phí</a:t>
                      </a:r>
                      <a:endParaRPr lang="vi-VN" sz="1300" dirty="0">
                        <a:effectLst/>
                      </a:endParaRPr>
                    </a:p>
                  </a:txBody>
                  <a:tcPr marL="57993" marR="57993" marT="57993" marB="57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381894"/>
                  </a:ext>
                </a:extLst>
              </a:tr>
              <a:tr h="89541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Phát sinh vấn đề về nhân lực</a:t>
                      </a:r>
                      <a:endParaRPr lang="en-US" sz="1300">
                        <a:effectLst/>
                        <a:latin typeface="Lora" panose="020B0604020202020204" charset="0"/>
                      </a:endParaRPr>
                    </a:p>
                  </a:txBody>
                  <a:tcPr marL="57993" marR="57993" marT="57993" marB="57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Người quản lý xem xét, tìm hiểu cách giả quyết khi có thành viên gặp vấn đề gây ảnh hưởng đến dự án</a:t>
                      </a:r>
                      <a:endParaRPr lang="vi-VN" sz="1300">
                        <a:effectLst/>
                      </a:endParaRPr>
                    </a:p>
                  </a:txBody>
                  <a:tcPr marL="57993" marR="57993" marT="57993" marB="57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321980"/>
                  </a:ext>
                </a:extLst>
              </a:tr>
              <a:tr h="7005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Ảnh hưởng do covid-19 nên không thể trực tiếp thực hiện dự án</a:t>
                      </a:r>
                      <a:endParaRPr lang="vi-VN" sz="1300">
                        <a:effectLst/>
                      </a:endParaRPr>
                    </a:p>
                  </a:txBody>
                  <a:tcPr marL="57993" marR="57993" marT="57993" marB="57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Sử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dụng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email, Facebook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để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thực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hiện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dự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án</a:t>
                      </a:r>
                      <a:endParaRPr lang="en-US" sz="1300" dirty="0">
                        <a:effectLst/>
                        <a:latin typeface="Lora" panose="020B0604020202020204" charset="0"/>
                      </a:endParaRPr>
                    </a:p>
                  </a:txBody>
                  <a:tcPr marL="57993" marR="57993" marT="57993" marB="57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44866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highlight>
                  <a:schemeClr val="accent1"/>
                </a:highlight>
              </a:rPr>
              <a:t>Quản lý nhân sự</a:t>
            </a:r>
            <a:endParaRPr sz="4800" dirty="0">
              <a:highlight>
                <a:schemeClr val="accent1"/>
              </a:highlight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41" name="Google Shape;14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44" name="Google Shape;14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270753"/>
              </p:ext>
            </p:extLst>
          </p:nvPr>
        </p:nvGraphicFramePr>
        <p:xfrm>
          <a:off x="737905" y="1421492"/>
          <a:ext cx="7626768" cy="3626336"/>
        </p:xfrm>
        <a:graphic>
          <a:graphicData uri="http://schemas.openxmlformats.org/drawingml/2006/table">
            <a:tbl>
              <a:tblPr/>
              <a:tblGrid>
                <a:gridCol w="610587">
                  <a:extLst>
                    <a:ext uri="{9D8B030D-6E8A-4147-A177-3AD203B41FA5}">
                      <a16:colId xmlns:a16="http://schemas.microsoft.com/office/drawing/2014/main" val="2316661123"/>
                    </a:ext>
                  </a:extLst>
                </a:gridCol>
                <a:gridCol w="1611747">
                  <a:extLst>
                    <a:ext uri="{9D8B030D-6E8A-4147-A177-3AD203B41FA5}">
                      <a16:colId xmlns:a16="http://schemas.microsoft.com/office/drawing/2014/main" val="1683424651"/>
                    </a:ext>
                  </a:extLst>
                </a:gridCol>
                <a:gridCol w="2118374">
                  <a:extLst>
                    <a:ext uri="{9D8B030D-6E8A-4147-A177-3AD203B41FA5}">
                      <a16:colId xmlns:a16="http://schemas.microsoft.com/office/drawing/2014/main" val="3353210327"/>
                    </a:ext>
                  </a:extLst>
                </a:gridCol>
                <a:gridCol w="3286060">
                  <a:extLst>
                    <a:ext uri="{9D8B030D-6E8A-4147-A177-3AD203B41FA5}">
                      <a16:colId xmlns:a16="http://schemas.microsoft.com/office/drawing/2014/main" val="3255473946"/>
                    </a:ext>
                  </a:extLst>
                </a:gridCol>
              </a:tblGrid>
              <a:tr h="3417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STT</a:t>
                      </a:r>
                      <a:endParaRPr lang="en-US" sz="1000">
                        <a:effectLst/>
                        <a:latin typeface="Lora" panose="020B0604020202020204" charset="0"/>
                      </a:endParaRPr>
                    </a:p>
                  </a:txBody>
                  <a:tcPr marL="38002" marR="38002" marT="38002" marB="380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Thành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viên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tham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gia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dự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án</a:t>
                      </a:r>
                      <a:endParaRPr lang="en-US" sz="1100" dirty="0">
                        <a:effectLst/>
                        <a:latin typeface="Lora" panose="020B0604020202020204" charset="0"/>
                      </a:endParaRPr>
                    </a:p>
                  </a:txBody>
                  <a:tcPr marL="38002" marR="38002" marT="38002" marB="380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E-Mail</a:t>
                      </a:r>
                      <a:endParaRPr lang="en-US" sz="1200" dirty="0">
                        <a:effectLst/>
                        <a:latin typeface="Lora" panose="020B0604020202020204" charset="0"/>
                      </a:endParaRPr>
                    </a:p>
                  </a:txBody>
                  <a:tcPr marL="38002" marR="38002" marT="38002" marB="380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Công việc</a:t>
                      </a:r>
                      <a:endParaRPr lang="en-US" sz="1000">
                        <a:effectLst/>
                        <a:latin typeface="Lora" panose="020B0604020202020204" charset="0"/>
                      </a:endParaRPr>
                    </a:p>
                  </a:txBody>
                  <a:tcPr marL="38002" marR="38002" marT="38002" marB="380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319163"/>
                  </a:ext>
                </a:extLst>
              </a:tr>
              <a:tr h="8988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1</a:t>
                      </a:r>
                      <a:endParaRPr lang="en-US" sz="1000" dirty="0">
                        <a:effectLst/>
                        <a:latin typeface="Lora" panose="020B0604020202020204" charset="0"/>
                      </a:endParaRPr>
                    </a:p>
                  </a:txBody>
                  <a:tcPr marL="38002" marR="38002" marT="38002" marB="380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Lê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Công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Vinh</a:t>
                      </a:r>
                      <a:endParaRPr lang="en-US" sz="1100" dirty="0">
                        <a:effectLst/>
                        <a:latin typeface="Lora" panose="020B0604020202020204" charset="0"/>
                      </a:endParaRPr>
                    </a:p>
                  </a:txBody>
                  <a:tcPr marL="38002" marR="38002" marT="38002" marB="380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vinh.lc176913@sis.hust.edu.vn</a:t>
                      </a:r>
                      <a:endParaRPr lang="en-US" sz="1100" dirty="0">
                        <a:effectLst/>
                        <a:latin typeface="Lora" panose="020B0604020202020204" charset="0"/>
                      </a:endParaRPr>
                    </a:p>
                    <a:p>
                      <a:pPr fontAlgn="t"/>
                      <a:r>
                        <a:rPr lang="en-US" sz="1100" dirty="0">
                          <a:effectLst/>
                          <a:latin typeface="Lora" panose="020B0604020202020204" charset="0"/>
                        </a:rPr>
                        <a:t/>
                      </a:r>
                      <a:br>
                        <a:rPr lang="en-US" sz="1100" dirty="0">
                          <a:effectLst/>
                          <a:latin typeface="Lora" panose="020B0604020202020204" charset="0"/>
                        </a:rPr>
                      </a:br>
                      <a:endParaRPr lang="en-US" sz="1100" dirty="0">
                        <a:effectLst/>
                        <a:latin typeface="Lora" panose="020B0604020202020204" charset="0"/>
                      </a:endParaRPr>
                    </a:p>
                  </a:txBody>
                  <a:tcPr marL="38002" marR="38002" marT="38002" marB="380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Lập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kế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hoạch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dự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án</a:t>
                      </a:r>
                      <a:endParaRPr lang="en-US" sz="1100" dirty="0">
                        <a:effectLst/>
                        <a:latin typeface="Lora" panose="020B060402020202020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Lắp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ráp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robot</a:t>
                      </a:r>
                      <a:endParaRPr lang="en-US" sz="1100" dirty="0">
                        <a:effectLst/>
                        <a:latin typeface="Lora" panose="020B060402020202020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-.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Viết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báo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cáo</a:t>
                      </a:r>
                      <a:endParaRPr lang="en-US" sz="1100" dirty="0">
                        <a:effectLst/>
                        <a:latin typeface="Lora" panose="020B060402020202020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Mua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phụ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kiện</a:t>
                      </a:r>
                      <a:endParaRPr lang="en-US" sz="1100" dirty="0">
                        <a:effectLst/>
                        <a:latin typeface="Lora" panose="020B060402020202020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Kiểm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tra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robot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định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kì</a:t>
                      </a:r>
                      <a:endParaRPr lang="en-US" sz="1100" dirty="0">
                        <a:effectLst/>
                        <a:latin typeface="Lora" panose="020B060402020202020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Quản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lý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dự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án</a:t>
                      </a:r>
                      <a:endParaRPr lang="en-US" sz="1100" dirty="0">
                        <a:effectLst/>
                        <a:latin typeface="Lora" panose="020B0604020202020204" charset="0"/>
                      </a:endParaRPr>
                    </a:p>
                  </a:txBody>
                  <a:tcPr marL="38002" marR="38002" marT="38002" marB="380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297500"/>
                  </a:ext>
                </a:extLst>
              </a:tr>
              <a:tr h="6202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2</a:t>
                      </a:r>
                      <a:endParaRPr lang="en-US" sz="1000">
                        <a:effectLst/>
                        <a:latin typeface="Lora" panose="020B0604020202020204" charset="0"/>
                      </a:endParaRPr>
                    </a:p>
                  </a:txBody>
                  <a:tcPr marL="38002" marR="38002" marT="38002" marB="380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Trần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Thế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Luật</a:t>
                      </a:r>
                      <a:endParaRPr lang="en-US" sz="1200" dirty="0">
                        <a:effectLst/>
                        <a:latin typeface="Lora" panose="020B0604020202020204" charset="0"/>
                      </a:endParaRPr>
                    </a:p>
                  </a:txBody>
                  <a:tcPr marL="38002" marR="38002" marT="38002" marB="380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luat.tt170217@sis.hust.edu.vn</a:t>
                      </a:r>
                      <a:endParaRPr lang="en-US" sz="1100" dirty="0">
                        <a:effectLst/>
                        <a:latin typeface="Lora" panose="020B0604020202020204" charset="0"/>
                      </a:endParaRPr>
                    </a:p>
                  </a:txBody>
                  <a:tcPr marL="38002" marR="38002" marT="38002" marB="380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Lập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kế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hoạch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dự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án</a:t>
                      </a:r>
                      <a:endParaRPr lang="en-US" sz="1100" dirty="0">
                        <a:effectLst/>
                        <a:latin typeface="Lora" panose="020B060402020202020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Lắp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ráp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robot</a:t>
                      </a:r>
                      <a:endParaRPr lang="en-US" sz="1100" dirty="0">
                        <a:effectLst/>
                        <a:latin typeface="Lora" panose="020B060402020202020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Viết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báo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cáo</a:t>
                      </a:r>
                      <a:endParaRPr lang="en-US" sz="1100" dirty="0">
                        <a:effectLst/>
                        <a:latin typeface="Lora" panose="020B060402020202020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Viết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code </a:t>
                      </a:r>
                      <a:endParaRPr lang="en-US" sz="1100" dirty="0">
                        <a:effectLst/>
                        <a:latin typeface="Lora" panose="020B0604020202020204" charset="0"/>
                      </a:endParaRPr>
                    </a:p>
                  </a:txBody>
                  <a:tcPr marL="38002" marR="38002" marT="38002" marB="380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5337"/>
                  </a:ext>
                </a:extLst>
              </a:tr>
              <a:tr h="1177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3</a:t>
                      </a:r>
                      <a:endParaRPr lang="en-US" sz="1000">
                        <a:effectLst/>
                        <a:latin typeface="Lora" panose="020B0604020202020204" charset="0"/>
                      </a:endParaRPr>
                    </a:p>
                  </a:txBody>
                  <a:tcPr marL="38002" marR="38002" marT="38002" marB="380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Nguyễn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Minh Quang</a:t>
                      </a:r>
                      <a:endParaRPr lang="en-US" sz="1200" dirty="0">
                        <a:effectLst/>
                        <a:latin typeface="Lora" panose="020B0604020202020204" charset="0"/>
                      </a:endParaRPr>
                    </a:p>
                  </a:txBody>
                  <a:tcPr marL="38002" marR="38002" marT="38002" marB="380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quang.nm176857@sis.hust.edu.vn</a:t>
                      </a:r>
                      <a:endParaRPr lang="en-US" sz="1000" dirty="0">
                        <a:effectLst/>
                        <a:latin typeface="Lora" panose="020B0604020202020204" charset="0"/>
                      </a:endParaRPr>
                    </a:p>
                  </a:txBody>
                  <a:tcPr marL="38002" marR="38002" marT="38002" marB="380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Lập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kế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hoạch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dự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án</a:t>
                      </a:r>
                      <a:endParaRPr lang="en-US" sz="1100" dirty="0">
                        <a:effectLst/>
                        <a:latin typeface="Lora" panose="020B060402020202020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Lắp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ráp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robot </a:t>
                      </a:r>
                      <a:endParaRPr lang="en-US" sz="1100" dirty="0">
                        <a:effectLst/>
                        <a:latin typeface="Lora" panose="020B060402020202020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Viết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báo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cáo</a:t>
                      </a:r>
                      <a:endParaRPr lang="en-US" sz="1100" dirty="0">
                        <a:effectLst/>
                        <a:latin typeface="Lora" panose="020B060402020202020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Mua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phụ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kiện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 </a:t>
                      </a:r>
                      <a:endParaRPr lang="en-US" sz="1100" dirty="0">
                        <a:effectLst/>
                        <a:latin typeface="Lora" panose="020B060402020202020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Kiểm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tra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robot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định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kì</a:t>
                      </a:r>
                      <a:endParaRPr lang="en-US" sz="1100" dirty="0">
                        <a:effectLst/>
                        <a:latin typeface="Lora" panose="020B060402020202020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Kiểm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tra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chức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năng</a:t>
                      </a:r>
                      <a:endParaRPr lang="en-US" sz="1100" dirty="0">
                        <a:effectLst/>
                        <a:latin typeface="Lora" panose="020B0604020202020204" charset="0"/>
                      </a:endParaRPr>
                    </a:p>
                    <a:p>
                      <a:pPr fontAlgn="t"/>
                      <a:r>
                        <a:rPr lang="en-US" sz="1000" dirty="0">
                          <a:effectLst/>
                          <a:latin typeface="Lora" panose="020B0604020202020204" charset="0"/>
                        </a:rPr>
                        <a:t/>
                      </a:r>
                      <a:br>
                        <a:rPr lang="en-US" sz="1000" dirty="0">
                          <a:effectLst/>
                          <a:latin typeface="Lora" panose="020B0604020202020204" charset="0"/>
                        </a:rPr>
                      </a:br>
                      <a:endParaRPr lang="en-US" sz="1000" dirty="0">
                        <a:effectLst/>
                        <a:latin typeface="Lora" panose="020B0604020202020204" charset="0"/>
                      </a:endParaRPr>
                    </a:p>
                  </a:txBody>
                  <a:tcPr marL="38002" marR="38002" marT="38002" marB="380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9666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81388" y="16160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Lora" panose="020B0604020202020204" charset="0"/>
              </a:rPr>
              <a:t>Biểu đồ hoạt động</a:t>
            </a:r>
            <a:endParaRPr dirty="0">
              <a:latin typeface="Lora" panose="020B0604020202020204" charset="0"/>
            </a:endParaRPr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anose="020B0604020202020204" charset="0"/>
              </a:endParaRPr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anose="020B0604020202020204" charset="0"/>
              </a:endParaRPr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anose="020B0604020202020204" charset="0"/>
              </a:endParaRPr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anose="020B0604020202020204" charset="0"/>
              </a:endParaRPr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ora" panose="020B0604020202020204" charset="0"/>
              </a:rPr>
              <a:t>8</a:t>
            </a:fld>
            <a:endParaRPr>
              <a:latin typeface="Lora" panose="020B060402020202020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210769"/>
              </p:ext>
            </p:extLst>
          </p:nvPr>
        </p:nvGraphicFramePr>
        <p:xfrm>
          <a:off x="823609" y="1579157"/>
          <a:ext cx="7859948" cy="3353400"/>
        </p:xfrm>
        <a:graphic>
          <a:graphicData uri="http://schemas.openxmlformats.org/drawingml/2006/table">
            <a:tbl>
              <a:tblPr/>
              <a:tblGrid>
                <a:gridCol w="532302">
                  <a:extLst>
                    <a:ext uri="{9D8B030D-6E8A-4147-A177-3AD203B41FA5}">
                      <a16:colId xmlns:a16="http://schemas.microsoft.com/office/drawing/2014/main" val="3562733069"/>
                    </a:ext>
                  </a:extLst>
                </a:gridCol>
                <a:gridCol w="2582230">
                  <a:extLst>
                    <a:ext uri="{9D8B030D-6E8A-4147-A177-3AD203B41FA5}">
                      <a16:colId xmlns:a16="http://schemas.microsoft.com/office/drawing/2014/main" val="2950945173"/>
                    </a:ext>
                  </a:extLst>
                </a:gridCol>
                <a:gridCol w="1415698">
                  <a:extLst>
                    <a:ext uri="{9D8B030D-6E8A-4147-A177-3AD203B41FA5}">
                      <a16:colId xmlns:a16="http://schemas.microsoft.com/office/drawing/2014/main" val="3543985877"/>
                    </a:ext>
                  </a:extLst>
                </a:gridCol>
                <a:gridCol w="1834742">
                  <a:extLst>
                    <a:ext uri="{9D8B030D-6E8A-4147-A177-3AD203B41FA5}">
                      <a16:colId xmlns:a16="http://schemas.microsoft.com/office/drawing/2014/main" val="1635148315"/>
                    </a:ext>
                  </a:extLst>
                </a:gridCol>
                <a:gridCol w="1494976">
                  <a:extLst>
                    <a:ext uri="{9D8B030D-6E8A-4147-A177-3AD203B41FA5}">
                      <a16:colId xmlns:a16="http://schemas.microsoft.com/office/drawing/2014/main" val="3176327416"/>
                    </a:ext>
                  </a:extLst>
                </a:gridCol>
              </a:tblGrid>
              <a:tr h="431608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No.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Công việc thực hiện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/>
                      </a:r>
                      <a:br>
                        <a:rPr lang="vi-VN" sz="1300">
                          <a:effectLst/>
                        </a:rPr>
                      </a:br>
                      <a:r>
                        <a:rPr lang="vi-V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Người thực hiện</a:t>
                      </a:r>
                      <a:endParaRPr lang="vi-VN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Thời gian thực hiện ( ngày  )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165117"/>
                  </a:ext>
                </a:extLst>
              </a:tr>
              <a:tr h="2387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Dự kiến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Thực tế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701356"/>
                  </a:ext>
                </a:extLst>
              </a:tr>
              <a:tr h="43160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>
                          <a:effectLst/>
                        </a:rPr>
                        <a:t/>
                      </a:r>
                      <a:br>
                        <a:rPr lang="en-US" sz="1300">
                          <a:effectLst/>
                        </a:rPr>
                      </a:b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>
                          <a:effectLst/>
                        </a:rPr>
                        <a:t/>
                      </a:r>
                      <a:br>
                        <a:rPr lang="en-US" sz="1300">
                          <a:effectLst/>
                        </a:rPr>
                      </a:b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>
                          <a:effectLst/>
                        </a:rPr>
                        <a:t/>
                      </a:r>
                      <a:br>
                        <a:rPr lang="en-US" sz="1300">
                          <a:effectLst/>
                        </a:rPr>
                      </a:b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>
                          <a:effectLst/>
                        </a:rPr>
                        <a:t/>
                      </a:r>
                      <a:br>
                        <a:rPr lang="en-US" sz="1300">
                          <a:effectLst/>
                        </a:rPr>
                      </a:b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065149"/>
                  </a:ext>
                </a:extLst>
              </a:tr>
              <a:tr h="431608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Lập kế hoạch dự án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Lê Công Vinh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092028"/>
                  </a:ext>
                </a:extLst>
              </a:tr>
              <a:tr h="238762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1.2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Mua sắm thiết bị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239312"/>
                  </a:ext>
                </a:extLst>
              </a:tr>
              <a:tr h="238762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1.3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Lắp ráp robot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117826"/>
                  </a:ext>
                </a:extLst>
              </a:tr>
              <a:tr h="431608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1.4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Kiểm tra robot định kì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622720"/>
                  </a:ext>
                </a:extLst>
              </a:tr>
              <a:tr h="238762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1.5</a:t>
                      </a:r>
                      <a:endParaRPr lang="en-US" sz="1300" dirty="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Viết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báo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cáo</a:t>
                      </a:r>
                      <a:endParaRPr lang="en-US" sz="1300" dirty="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300" dirty="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1300" dirty="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820870"/>
                  </a:ext>
                </a:extLst>
              </a:tr>
              <a:tr h="431608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1.6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Quản lý dự án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 err="1" smtClean="0">
                          <a:effectLst/>
                        </a:rPr>
                        <a:t>Toàn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thời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gian</a:t>
                      </a:r>
                      <a:endParaRPr lang="en-US" sz="1300" dirty="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3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Toàn</a:t>
                      </a:r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thời</a:t>
                      </a:r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gian</a:t>
                      </a:r>
                      <a:r>
                        <a:rPr lang="en-US" sz="13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/>
                      </a:r>
                      <a:br>
                        <a:rPr lang="en-US" sz="13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endParaRPr lang="en-US" sz="13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528699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1730965" y="1654274"/>
            <a:ext cx="1804366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Lora" panose="020B0604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Biểu đồ hoạt động</a:t>
            </a:r>
            <a:endParaRPr dirty="0"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757605"/>
              </p:ext>
            </p:extLst>
          </p:nvPr>
        </p:nvGraphicFramePr>
        <p:xfrm>
          <a:off x="823609" y="1579157"/>
          <a:ext cx="7859948" cy="675644"/>
        </p:xfrm>
        <a:graphic>
          <a:graphicData uri="http://schemas.openxmlformats.org/drawingml/2006/table">
            <a:tbl>
              <a:tblPr/>
              <a:tblGrid>
                <a:gridCol w="532302">
                  <a:extLst>
                    <a:ext uri="{9D8B030D-6E8A-4147-A177-3AD203B41FA5}">
                      <a16:colId xmlns:a16="http://schemas.microsoft.com/office/drawing/2014/main" val="3562733069"/>
                    </a:ext>
                  </a:extLst>
                </a:gridCol>
                <a:gridCol w="2582230">
                  <a:extLst>
                    <a:ext uri="{9D8B030D-6E8A-4147-A177-3AD203B41FA5}">
                      <a16:colId xmlns:a16="http://schemas.microsoft.com/office/drawing/2014/main" val="2950945173"/>
                    </a:ext>
                  </a:extLst>
                </a:gridCol>
                <a:gridCol w="1415698">
                  <a:extLst>
                    <a:ext uri="{9D8B030D-6E8A-4147-A177-3AD203B41FA5}">
                      <a16:colId xmlns:a16="http://schemas.microsoft.com/office/drawing/2014/main" val="3543985877"/>
                    </a:ext>
                  </a:extLst>
                </a:gridCol>
                <a:gridCol w="1834742">
                  <a:extLst>
                    <a:ext uri="{9D8B030D-6E8A-4147-A177-3AD203B41FA5}">
                      <a16:colId xmlns:a16="http://schemas.microsoft.com/office/drawing/2014/main" val="1635148315"/>
                    </a:ext>
                  </a:extLst>
                </a:gridCol>
                <a:gridCol w="1494976">
                  <a:extLst>
                    <a:ext uri="{9D8B030D-6E8A-4147-A177-3AD203B41FA5}">
                      <a16:colId xmlns:a16="http://schemas.microsoft.com/office/drawing/2014/main" val="3176327416"/>
                    </a:ext>
                  </a:extLst>
                </a:gridCol>
              </a:tblGrid>
              <a:tr h="431608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No.</a:t>
                      </a:r>
                      <a:endParaRPr lang="en-US" sz="1300">
                        <a:effectLst/>
                        <a:latin typeface="Lora" panose="020B0604020202020204" charset="0"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Công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việc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thực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hiện</a:t>
                      </a:r>
                      <a:endParaRPr lang="en-US" sz="1300" dirty="0">
                        <a:effectLst/>
                        <a:latin typeface="Lora" panose="020B0604020202020204" charset="0"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/>
                      </a:r>
                      <a:br>
                        <a:rPr lang="vi-VN" sz="1300">
                          <a:effectLst/>
                        </a:rPr>
                      </a:br>
                      <a:r>
                        <a:rPr lang="vi-V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Người thực hiện</a:t>
                      </a:r>
                      <a:endParaRPr lang="vi-VN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Thời gian thực hiện ( ngày  )</a:t>
                      </a:r>
                      <a:endParaRPr lang="en-US" sz="1300">
                        <a:effectLst/>
                        <a:latin typeface="Lora" panose="020B0604020202020204" charset="0"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165117"/>
                  </a:ext>
                </a:extLst>
              </a:tr>
              <a:tr h="2387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Dự kiến</a:t>
                      </a:r>
                      <a:endParaRPr lang="en-US" sz="1300">
                        <a:effectLst/>
                        <a:latin typeface="Lora" panose="020B0604020202020204" charset="0"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Thực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tế</a:t>
                      </a:r>
                      <a:endParaRPr lang="en-US" sz="1300" dirty="0">
                        <a:effectLst/>
                        <a:latin typeface="Lora" panose="020B0604020202020204" charset="0"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701356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1730965" y="1579563"/>
            <a:ext cx="1804366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417270"/>
              </p:ext>
            </p:extLst>
          </p:nvPr>
        </p:nvGraphicFramePr>
        <p:xfrm>
          <a:off x="823609" y="2254801"/>
          <a:ext cx="7859947" cy="2495051"/>
        </p:xfrm>
        <a:graphic>
          <a:graphicData uri="http://schemas.openxmlformats.org/drawingml/2006/table">
            <a:tbl>
              <a:tblPr/>
              <a:tblGrid>
                <a:gridCol w="532301">
                  <a:extLst>
                    <a:ext uri="{9D8B030D-6E8A-4147-A177-3AD203B41FA5}">
                      <a16:colId xmlns:a16="http://schemas.microsoft.com/office/drawing/2014/main" val="305638073"/>
                    </a:ext>
                  </a:extLst>
                </a:gridCol>
                <a:gridCol w="2582231">
                  <a:extLst>
                    <a:ext uri="{9D8B030D-6E8A-4147-A177-3AD203B41FA5}">
                      <a16:colId xmlns:a16="http://schemas.microsoft.com/office/drawing/2014/main" val="2087856169"/>
                    </a:ext>
                  </a:extLst>
                </a:gridCol>
                <a:gridCol w="1415696">
                  <a:extLst>
                    <a:ext uri="{9D8B030D-6E8A-4147-A177-3AD203B41FA5}">
                      <a16:colId xmlns:a16="http://schemas.microsoft.com/office/drawing/2014/main" val="962446377"/>
                    </a:ext>
                  </a:extLst>
                </a:gridCol>
                <a:gridCol w="1834743">
                  <a:extLst>
                    <a:ext uri="{9D8B030D-6E8A-4147-A177-3AD203B41FA5}">
                      <a16:colId xmlns:a16="http://schemas.microsoft.com/office/drawing/2014/main" val="3147649478"/>
                    </a:ext>
                  </a:extLst>
                </a:gridCol>
                <a:gridCol w="1494976">
                  <a:extLst>
                    <a:ext uri="{9D8B030D-6E8A-4147-A177-3AD203B41FA5}">
                      <a16:colId xmlns:a16="http://schemas.microsoft.com/office/drawing/2014/main" val="808989717"/>
                    </a:ext>
                  </a:extLst>
                </a:gridCol>
              </a:tblGrid>
              <a:tr h="553557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2.1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Lập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kế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hoạch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dự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án</a:t>
                      </a:r>
                      <a:endParaRPr lang="en-US" dirty="0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Trần Thế Luật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292348"/>
                  </a:ext>
                </a:extLst>
              </a:tr>
              <a:tr h="553557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2.2</a:t>
                      </a:r>
                      <a:endParaRPr lang="en-US" dirty="0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Lấp ráp robot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04262"/>
                  </a:ext>
                </a:extLst>
              </a:tr>
              <a:tr h="681301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2.3</a:t>
                      </a:r>
                      <a:endParaRPr lang="en-US" sz="1100" dirty="0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Viết code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773276"/>
                  </a:ext>
                </a:extLst>
              </a:tr>
              <a:tr h="706636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2.4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Viết báo cáo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219364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1067460" y="2333625"/>
            <a:ext cx="1630882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54727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542</Words>
  <Application>Microsoft Office PowerPoint</Application>
  <PresentationFormat>On-screen Show (16:9)</PresentationFormat>
  <Paragraphs>201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Lora</vt:lpstr>
      <vt:lpstr>Quattrocento Sans</vt:lpstr>
      <vt:lpstr>Viola template</vt:lpstr>
      <vt:lpstr>Quản trị dự án hệ nhúng chuẩn kỹ năng ITSS</vt:lpstr>
      <vt:lpstr>Thành viên</vt:lpstr>
      <vt:lpstr>Mục tiêu của dự án</vt:lpstr>
      <vt:lpstr>PowerPoint Presentation</vt:lpstr>
      <vt:lpstr>Rủi ro của dự án</vt:lpstr>
      <vt:lpstr>Quản lý nhân sự</vt:lpstr>
      <vt:lpstr>Phân bố công việc</vt:lpstr>
      <vt:lpstr>Biểu đồ hoạt động</vt:lpstr>
      <vt:lpstr>Biểu đồ hoạt động</vt:lpstr>
      <vt:lpstr>Biểu đồ hoạt động</vt:lpstr>
      <vt:lpstr>Quản lý mua sắm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trị dự án hệ nhúng chuẩn kỹ năng ITSS</dc:title>
  <cp:lastModifiedBy>DELL</cp:lastModifiedBy>
  <cp:revision>4</cp:revision>
  <dcterms:modified xsi:type="dcterms:W3CDTF">2021-08-06T00:43:07Z</dcterms:modified>
</cp:coreProperties>
</file>