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64" r:id="rId2"/>
    <p:sldId id="265" r:id="rId3"/>
    <p:sldId id="263" r:id="rId4"/>
    <p:sldId id="266" r:id="rId5"/>
    <p:sldId id="267" r:id="rId6"/>
    <p:sldId id="268" r:id="rId7"/>
    <p:sldId id="270" r:id="rId8"/>
    <p:sldId id="269" r:id="rId9"/>
    <p:sldId id="271" r:id="rId10"/>
    <p:sldId id="272" r:id="rId11"/>
    <p:sldId id="273" r:id="rId12"/>
    <p:sldId id="274" r:id="rId13"/>
    <p:sldId id="275" r:id="rId14"/>
    <p:sldId id="277" r:id="rId15"/>
    <p:sldId id="276" r:id="rId16"/>
    <p:sldId id="257" r:id="rId17"/>
    <p:sldId id="258" r:id="rId18"/>
    <p:sldId id="259" r:id="rId19"/>
    <p:sldId id="260" r:id="rId20"/>
    <p:sldId id="261" r:id="rId21"/>
    <p:sldId id="262" r:id="rId22"/>
    <p:sldId id="278" r:id="rId23"/>
    <p:sldId id="279" r:id="rId24"/>
    <p:sldId id="280" r:id="rId25"/>
    <p:sldId id="286" r:id="rId26"/>
    <p:sldId id="282" r:id="rId27"/>
    <p:sldId id="283" r:id="rId28"/>
    <p:sldId id="284" r:id="rId29"/>
    <p:sldId id="285" r:id="rId30"/>
    <p:sldId id="281" r:id="rId31"/>
    <p:sldId id="287" r:id="rId32"/>
    <p:sldId id="291" r:id="rId33"/>
    <p:sldId id="292" r:id="rId34"/>
    <p:sldId id="288"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8129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10317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48275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2510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2422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30759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8719BB-E4DD-4501-9949-6E8E42C2018C}"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5435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8719BB-E4DD-4501-9949-6E8E42C2018C}"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166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171990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98067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D281814-83A8-4BA9-BBF2-37D7E26FC114}" type="datetimeFigureOut">
              <a:rPr lang="zh-TW" altLang="en-US" smtClean="0"/>
              <a:t>2018/10/18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257435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D281814-83A8-4BA9-BBF2-37D7E26FC114}" type="datetimeFigureOut">
              <a:rPr lang="zh-TW" altLang="en-US" smtClean="0"/>
              <a:t>2018/10/18</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08719BB-E4DD-4501-9949-6E8E42C2018C}" type="slidenum">
              <a:rPr lang="zh-TW" altLang="en-US" smtClean="0"/>
              <a:t>‹#›</a:t>
            </a:fld>
            <a:endParaRPr lang="zh-TW" altLang="en-US"/>
          </a:p>
        </p:txBody>
      </p:sp>
    </p:spTree>
    <p:extLst>
      <p:ext uri="{BB962C8B-B14F-4D97-AF65-F5344CB8AC3E}">
        <p14:creationId xmlns:p14="http://schemas.microsoft.com/office/powerpoint/2010/main" val="39287471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plusplus.com/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va.onlinejudge.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pe.cse.nsysu.edu.t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ites.google.com/site/itsancku/shou-y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facebook.com/NCTUPC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CE04D1-524C-474B-87CA-D9C7F08491B8}"/>
              </a:ext>
            </a:extLst>
          </p:cNvPr>
          <p:cNvSpPr>
            <a:spLocks noGrp="1"/>
          </p:cNvSpPr>
          <p:nvPr>
            <p:ph type="ctrTitle"/>
          </p:nvPr>
        </p:nvSpPr>
        <p:spPr/>
        <p:txBody>
          <a:bodyPr/>
          <a:lstStyle/>
          <a:p>
            <a:r>
              <a:rPr lang="en-US" altLang="zh-TW" dirty="0"/>
              <a:t>Homework 5</a:t>
            </a:r>
            <a:endParaRPr lang="zh-TW" altLang="en-US" dirty="0"/>
          </a:p>
        </p:txBody>
      </p:sp>
      <p:sp>
        <p:nvSpPr>
          <p:cNvPr id="3" name="副標題 2">
            <a:extLst>
              <a:ext uri="{FF2B5EF4-FFF2-40B4-BE49-F238E27FC236}">
                <a16:creationId xmlns:a16="http://schemas.microsoft.com/office/drawing/2014/main" id="{D4695C5F-CD95-4567-BB45-C1020016E0BD}"/>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60870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a:t>cstring</a:t>
            </a:r>
            <a:r>
              <a:rPr lang="zh-TW" altLang="en-US" dirty="0"/>
              <a:t> </a:t>
            </a:r>
            <a:r>
              <a:rPr lang="en-US" altLang="zh-TW" dirty="0"/>
              <a:t>(</a:t>
            </a:r>
            <a:r>
              <a:rPr lang="zh-TW" altLang="en-US" dirty="0"/>
              <a:t> </a:t>
            </a:r>
            <a:r>
              <a:rPr lang="en-US" altLang="zh-TW" dirty="0"/>
              <a:t>string.h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a:xfrm>
            <a:off x="845127" y="1828800"/>
            <a:ext cx="10515600" cy="4351337"/>
          </a:xfrm>
        </p:spPr>
        <p:txBody>
          <a:bodyPr>
            <a:normAutofit/>
          </a:bodyPr>
          <a:lstStyle/>
          <a:p>
            <a:r>
              <a:rPr lang="en-US" altLang="zh-TW" dirty="0"/>
              <a:t>strcat ( char str1[], char str2[] )</a:t>
            </a:r>
          </a:p>
          <a:p>
            <a:pPr lvl="1"/>
            <a:r>
              <a:rPr lang="en-US" altLang="zh-TW" dirty="0"/>
              <a:t> </a:t>
            </a:r>
            <a:r>
              <a:rPr lang="en-US" altLang="zh-TW" dirty="0">
                <a:solidFill>
                  <a:srgbClr val="C00000"/>
                </a:solidFill>
              </a:rPr>
              <a:t>str</a:t>
            </a:r>
            <a:r>
              <a:rPr lang="en-US" altLang="zh-TW" dirty="0"/>
              <a:t>ing con</a:t>
            </a:r>
            <a:r>
              <a:rPr lang="en-US" altLang="zh-TW" dirty="0">
                <a:solidFill>
                  <a:srgbClr val="C00000"/>
                </a:solidFill>
              </a:rPr>
              <a:t>cat</a:t>
            </a:r>
            <a:r>
              <a:rPr lang="en-US" altLang="zh-TW" dirty="0"/>
              <a:t>enate</a:t>
            </a:r>
          </a:p>
          <a:p>
            <a:pPr lvl="1"/>
            <a:r>
              <a:rPr lang="zh-TW" altLang="en-US" dirty="0"/>
              <a:t>將前面字串的最後接上後面的字串</a:t>
            </a:r>
            <a:endParaRPr lang="en-US" altLang="zh-TW" dirty="0"/>
          </a:p>
          <a:p>
            <a:pPr lvl="1"/>
            <a:r>
              <a:rPr lang="zh-TW" altLang="en-US" dirty="0"/>
              <a:t>會補上 </a:t>
            </a:r>
            <a:r>
              <a:rPr lang="en-US" altLang="zh-TW" dirty="0"/>
              <a:t>’\0’</a:t>
            </a:r>
            <a:r>
              <a:rPr lang="zh-TW" altLang="en-US" dirty="0"/>
              <a:t> 結尾符號</a:t>
            </a:r>
            <a:endParaRPr lang="en-US" altLang="zh-TW" dirty="0"/>
          </a:p>
          <a:p>
            <a:pPr lvl="1"/>
            <a:endParaRPr lang="en-US" altLang="zh-TW" dirty="0"/>
          </a:p>
          <a:p>
            <a:endParaRPr lang="en-US" altLang="zh-TW" dirty="0"/>
          </a:p>
          <a:p>
            <a:r>
              <a:rPr lang="zh-TW" altLang="en-US" dirty="0"/>
              <a:t> </a:t>
            </a:r>
            <a:r>
              <a:rPr lang="zh-TW" altLang="en-US" dirty="0">
                <a:solidFill>
                  <a:srgbClr val="C00000"/>
                </a:solidFill>
              </a:rPr>
              <a:t>注意：所有的函式都需要自行確保宣告空間充足，不然可能會造成使用超過範圍的記憶體而更動到其他數據</a:t>
            </a:r>
          </a:p>
        </p:txBody>
      </p:sp>
    </p:spTree>
    <p:extLst>
      <p:ext uri="{BB962C8B-B14F-4D97-AF65-F5344CB8AC3E}">
        <p14:creationId xmlns:p14="http://schemas.microsoft.com/office/powerpoint/2010/main" val="178595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a:t>cstring</a:t>
            </a:r>
            <a:r>
              <a:rPr lang="zh-TW" altLang="en-US" dirty="0"/>
              <a:t> </a:t>
            </a:r>
            <a:r>
              <a:rPr lang="en-US" altLang="zh-TW" dirty="0"/>
              <a:t>(</a:t>
            </a:r>
            <a:r>
              <a:rPr lang="zh-TW" altLang="en-US" dirty="0"/>
              <a:t> </a:t>
            </a:r>
            <a:r>
              <a:rPr lang="en-US" altLang="zh-TW" dirty="0"/>
              <a:t>string.h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a:xfrm>
            <a:off x="845127" y="1828800"/>
            <a:ext cx="10515600" cy="4351337"/>
          </a:xfrm>
        </p:spPr>
        <p:txBody>
          <a:bodyPr>
            <a:normAutofit/>
          </a:bodyPr>
          <a:lstStyle/>
          <a:p>
            <a:endParaRPr lang="zh-TW" altLang="en-US" dirty="0"/>
          </a:p>
        </p:txBody>
      </p:sp>
      <p:pic>
        <p:nvPicPr>
          <p:cNvPr id="4" name="圖片 3">
            <a:extLst>
              <a:ext uri="{FF2B5EF4-FFF2-40B4-BE49-F238E27FC236}">
                <a16:creationId xmlns:a16="http://schemas.microsoft.com/office/drawing/2014/main" id="{91EA20E9-E309-41CC-844C-9390BFC776D2}"/>
              </a:ext>
            </a:extLst>
          </p:cNvPr>
          <p:cNvPicPr>
            <a:picLocks noChangeAspect="1"/>
          </p:cNvPicPr>
          <p:nvPr/>
        </p:nvPicPr>
        <p:blipFill rotWithShape="1">
          <a:blip r:embed="rId2"/>
          <a:srcRect l="1377" b="5703"/>
          <a:stretch/>
        </p:blipFill>
        <p:spPr>
          <a:xfrm>
            <a:off x="967666" y="1721447"/>
            <a:ext cx="9542154" cy="4566041"/>
          </a:xfrm>
          <a:prstGeom prst="rect">
            <a:avLst/>
          </a:prstGeom>
        </p:spPr>
      </p:pic>
    </p:spTree>
    <p:extLst>
      <p:ext uri="{BB962C8B-B14F-4D97-AF65-F5344CB8AC3E}">
        <p14:creationId xmlns:p14="http://schemas.microsoft.com/office/powerpoint/2010/main" val="32072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C11846-EBC6-4035-B889-E4AD6A457FE4}"/>
              </a:ext>
            </a:extLst>
          </p:cNvPr>
          <p:cNvSpPr>
            <a:spLocks noGrp="1"/>
          </p:cNvSpPr>
          <p:nvPr>
            <p:ph type="title"/>
          </p:nvPr>
        </p:nvSpPr>
        <p:spPr/>
        <p:txBody>
          <a:bodyPr/>
          <a:lstStyle/>
          <a:p>
            <a:r>
              <a:rPr lang="zh-TW" altLang="en-US" dirty="0"/>
              <a:t>查詢函式庫功能</a:t>
            </a:r>
          </a:p>
        </p:txBody>
      </p:sp>
      <p:sp>
        <p:nvSpPr>
          <p:cNvPr id="3" name="內容版面配置區 2">
            <a:extLst>
              <a:ext uri="{FF2B5EF4-FFF2-40B4-BE49-F238E27FC236}">
                <a16:creationId xmlns:a16="http://schemas.microsoft.com/office/drawing/2014/main" id="{67C727CC-4F6C-405D-95F4-6BE19029C5ED}"/>
              </a:ext>
            </a:extLst>
          </p:cNvPr>
          <p:cNvSpPr>
            <a:spLocks noGrp="1"/>
          </p:cNvSpPr>
          <p:nvPr>
            <p:ph idx="1"/>
          </p:nvPr>
        </p:nvSpPr>
        <p:spPr/>
        <p:txBody>
          <a:bodyPr/>
          <a:lstStyle/>
          <a:p>
            <a:r>
              <a:rPr lang="zh-TW" altLang="en-US" dirty="0"/>
              <a:t>請善用</a:t>
            </a:r>
            <a:r>
              <a:rPr lang="en-US" altLang="zh-TW" dirty="0">
                <a:solidFill>
                  <a:srgbClr val="C00000"/>
                </a:solidFill>
              </a:rPr>
              <a:t>google</a:t>
            </a:r>
            <a:r>
              <a:rPr lang="zh-TW" altLang="en-US" dirty="0"/>
              <a:t> </a:t>
            </a:r>
            <a:endParaRPr lang="en-US" altLang="zh-TW" dirty="0"/>
          </a:p>
          <a:p>
            <a:endParaRPr lang="en-US" altLang="zh-TW" dirty="0"/>
          </a:p>
          <a:p>
            <a:r>
              <a:rPr lang="en-US" altLang="zh-TW" dirty="0">
                <a:hlinkClick r:id="rId2"/>
              </a:rPr>
              <a:t>C++</a:t>
            </a:r>
            <a:r>
              <a:rPr lang="zh-TW" altLang="en-US" dirty="0">
                <a:hlinkClick r:id="rId2"/>
              </a:rPr>
              <a:t> </a:t>
            </a:r>
            <a:r>
              <a:rPr lang="en-US" altLang="zh-TW" dirty="0">
                <a:hlinkClick r:id="rId2"/>
              </a:rPr>
              <a:t>Reference</a:t>
            </a:r>
            <a:r>
              <a:rPr lang="zh-TW" altLang="en-US" dirty="0"/>
              <a:t> </a:t>
            </a:r>
            <a:endParaRPr lang="en-US" altLang="zh-TW" dirty="0"/>
          </a:p>
          <a:p>
            <a:pPr lvl="1"/>
            <a:r>
              <a:rPr lang="en-US" altLang="zh-TW" dirty="0"/>
              <a:t>(</a:t>
            </a:r>
            <a:r>
              <a:rPr lang="zh-TW" altLang="en-US" dirty="0"/>
              <a:t>請找</a:t>
            </a:r>
            <a:r>
              <a:rPr lang="en-US" altLang="zh-TW" dirty="0"/>
              <a:t>C Library</a:t>
            </a:r>
            <a:r>
              <a:rPr lang="zh-TW" altLang="en-US" dirty="0"/>
              <a:t>的部分才能在</a:t>
            </a:r>
            <a:r>
              <a:rPr lang="en-US" altLang="zh-TW" dirty="0"/>
              <a:t>C</a:t>
            </a:r>
            <a:r>
              <a:rPr lang="zh-TW" altLang="en-US" dirty="0"/>
              <a:t>裡面使用，注意有些函式後面有標示</a:t>
            </a:r>
            <a:r>
              <a:rPr lang="en-US" altLang="zh-TW" dirty="0"/>
              <a:t>C++11</a:t>
            </a:r>
            <a:r>
              <a:rPr lang="zh-TW" altLang="en-US" dirty="0"/>
              <a:t>要看你電腦的</a:t>
            </a:r>
            <a:r>
              <a:rPr lang="en-US" altLang="zh-TW" dirty="0"/>
              <a:t>gcc</a:t>
            </a:r>
            <a:r>
              <a:rPr lang="zh-TW" altLang="en-US" dirty="0"/>
              <a:t>版本、有可能無法使用</a:t>
            </a:r>
            <a:r>
              <a:rPr lang="en-US" altLang="zh-TW" dirty="0"/>
              <a:t>)</a:t>
            </a:r>
          </a:p>
        </p:txBody>
      </p:sp>
    </p:spTree>
    <p:extLst>
      <p:ext uri="{BB962C8B-B14F-4D97-AF65-F5344CB8AC3E}">
        <p14:creationId xmlns:p14="http://schemas.microsoft.com/office/powerpoint/2010/main" val="216858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0F6B0B-AAEB-4EFA-BCCF-FC708DE69DB6}"/>
              </a:ext>
            </a:extLst>
          </p:cNvPr>
          <p:cNvSpPr>
            <a:spLocks noGrp="1"/>
          </p:cNvSpPr>
          <p:nvPr>
            <p:ph type="title"/>
          </p:nvPr>
        </p:nvSpPr>
        <p:spPr/>
        <p:txBody>
          <a:bodyPr/>
          <a:lstStyle/>
          <a:p>
            <a:r>
              <a:rPr lang="en-US" altLang="zh-TW" dirty="0"/>
              <a:t>C++ Reference</a:t>
            </a:r>
            <a:endParaRPr lang="zh-TW" altLang="en-US" dirty="0"/>
          </a:p>
        </p:txBody>
      </p:sp>
      <p:pic>
        <p:nvPicPr>
          <p:cNvPr id="4" name="內容版面配置區 3">
            <a:extLst>
              <a:ext uri="{FF2B5EF4-FFF2-40B4-BE49-F238E27FC236}">
                <a16:creationId xmlns:a16="http://schemas.microsoft.com/office/drawing/2014/main" id="{F7A4AB6C-9044-4EAD-863D-CA55DE7C9060}"/>
              </a:ext>
            </a:extLst>
          </p:cNvPr>
          <p:cNvPicPr>
            <a:picLocks noGrp="1" noChangeAspect="1"/>
          </p:cNvPicPr>
          <p:nvPr>
            <p:ph idx="1"/>
          </p:nvPr>
        </p:nvPicPr>
        <p:blipFill rotWithShape="1">
          <a:blip r:embed="rId2"/>
          <a:srcRect l="1163"/>
          <a:stretch/>
        </p:blipFill>
        <p:spPr>
          <a:xfrm>
            <a:off x="845127" y="1691322"/>
            <a:ext cx="4802820" cy="3821468"/>
          </a:xfrm>
          <a:prstGeom prst="rect">
            <a:avLst/>
          </a:prstGeom>
        </p:spPr>
      </p:pic>
      <p:pic>
        <p:nvPicPr>
          <p:cNvPr id="5" name="圖片 4">
            <a:extLst>
              <a:ext uri="{FF2B5EF4-FFF2-40B4-BE49-F238E27FC236}">
                <a16:creationId xmlns:a16="http://schemas.microsoft.com/office/drawing/2014/main" id="{2B94C229-913B-4281-BC54-0F15D2ADC20B}"/>
              </a:ext>
            </a:extLst>
          </p:cNvPr>
          <p:cNvPicPr>
            <a:picLocks noChangeAspect="1"/>
          </p:cNvPicPr>
          <p:nvPr/>
        </p:nvPicPr>
        <p:blipFill>
          <a:blip r:embed="rId3"/>
          <a:stretch>
            <a:fillRect/>
          </a:stretch>
        </p:blipFill>
        <p:spPr>
          <a:xfrm>
            <a:off x="5909710" y="1464815"/>
            <a:ext cx="5189253" cy="4785829"/>
          </a:xfrm>
          <a:prstGeom prst="rect">
            <a:avLst/>
          </a:prstGeom>
        </p:spPr>
      </p:pic>
      <p:sp>
        <p:nvSpPr>
          <p:cNvPr id="6" name="矩形 5">
            <a:extLst>
              <a:ext uri="{FF2B5EF4-FFF2-40B4-BE49-F238E27FC236}">
                <a16:creationId xmlns:a16="http://schemas.microsoft.com/office/drawing/2014/main" id="{186B905C-5636-4C27-AC00-53048BE033A6}"/>
              </a:ext>
            </a:extLst>
          </p:cNvPr>
          <p:cNvSpPr/>
          <p:nvPr/>
        </p:nvSpPr>
        <p:spPr>
          <a:xfrm>
            <a:off x="791859" y="3375732"/>
            <a:ext cx="495401" cy="104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箭號: 向右 6">
            <a:extLst>
              <a:ext uri="{FF2B5EF4-FFF2-40B4-BE49-F238E27FC236}">
                <a16:creationId xmlns:a16="http://schemas.microsoft.com/office/drawing/2014/main" id="{FA4E1A8C-8C43-4509-A741-87AF5616F410}"/>
              </a:ext>
            </a:extLst>
          </p:cNvPr>
          <p:cNvSpPr/>
          <p:nvPr/>
        </p:nvSpPr>
        <p:spPr>
          <a:xfrm>
            <a:off x="2357909" y="3244819"/>
            <a:ext cx="2635506" cy="261825"/>
          </a:xfrm>
          <a:prstGeom prst="rightArrow">
            <a:avLst>
              <a:gd name="adj1" fmla="val 39415"/>
              <a:gd name="adj2" fmla="val 186276"/>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0372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199F2-68DD-4A93-B990-2FBC2A896833}"/>
              </a:ext>
            </a:extLst>
          </p:cNvPr>
          <p:cNvSpPr>
            <a:spLocks noGrp="1"/>
          </p:cNvSpPr>
          <p:nvPr>
            <p:ph type="title"/>
          </p:nvPr>
        </p:nvSpPr>
        <p:spPr/>
        <p:txBody>
          <a:bodyPr/>
          <a:lstStyle/>
          <a:p>
            <a:r>
              <a:rPr lang="en-US" altLang="zh-TW" dirty="0"/>
              <a:t>while(scanf()==N)</a:t>
            </a:r>
            <a:endParaRPr lang="zh-TW" altLang="en-US" dirty="0"/>
          </a:p>
        </p:txBody>
      </p:sp>
      <p:sp>
        <p:nvSpPr>
          <p:cNvPr id="3" name="內容版面配置區 2">
            <a:extLst>
              <a:ext uri="{FF2B5EF4-FFF2-40B4-BE49-F238E27FC236}">
                <a16:creationId xmlns:a16="http://schemas.microsoft.com/office/drawing/2014/main" id="{F60E2191-AB0F-4718-AB55-7C7ECBB0E0B5}"/>
              </a:ext>
            </a:extLst>
          </p:cNvPr>
          <p:cNvSpPr>
            <a:spLocks noGrp="1"/>
          </p:cNvSpPr>
          <p:nvPr>
            <p:ph idx="1"/>
          </p:nvPr>
        </p:nvSpPr>
        <p:spPr/>
        <p:txBody>
          <a:bodyPr/>
          <a:lstStyle/>
          <a:p>
            <a:r>
              <a:rPr lang="en-US" altLang="zh-TW" dirty="0"/>
              <a:t>scanf()</a:t>
            </a:r>
            <a:r>
              <a:rPr lang="zh-TW" altLang="en-US" dirty="0"/>
              <a:t>也是一個函式、其實會有回傳値</a:t>
            </a:r>
            <a:endParaRPr lang="en-US" altLang="zh-TW" dirty="0"/>
          </a:p>
          <a:p>
            <a:r>
              <a:rPr lang="zh-TW" altLang="en-US" dirty="0"/>
              <a:t>他會回傳你正確輸入的參數數量</a:t>
            </a:r>
            <a:endParaRPr lang="en-US" altLang="zh-TW" dirty="0"/>
          </a:p>
          <a:p>
            <a:r>
              <a:rPr lang="zh-TW" altLang="en-US" dirty="0"/>
              <a:t>可以透過此特性，去寫在</a:t>
            </a:r>
            <a:r>
              <a:rPr lang="en-US" altLang="zh-TW" dirty="0"/>
              <a:t>while</a:t>
            </a:r>
            <a:r>
              <a:rPr lang="zh-TW" altLang="en-US" dirty="0"/>
              <a:t>裡面，變成有輸入才會繼續執行</a:t>
            </a:r>
            <a:endParaRPr lang="en-US" altLang="zh-TW" dirty="0"/>
          </a:p>
          <a:p>
            <a:r>
              <a:rPr lang="zh-TW" altLang="en-US" dirty="0"/>
              <a:t>在沒給定測式數量或結束條件的題目中通常會是以這種方法寫迴圈的</a:t>
            </a:r>
            <a:endParaRPr lang="en-US" altLang="zh-TW" dirty="0"/>
          </a:p>
          <a:p>
            <a:r>
              <a:rPr lang="zh-TW" altLang="en-US" dirty="0"/>
              <a:t>而測試時要結束時</a:t>
            </a:r>
            <a:endParaRPr lang="en-US" altLang="zh-TW" dirty="0"/>
          </a:p>
          <a:p>
            <a:r>
              <a:rPr lang="en-US" altLang="zh-TW" dirty="0"/>
              <a:t>windows</a:t>
            </a:r>
            <a:r>
              <a:rPr lang="zh-TW" altLang="en-US" dirty="0"/>
              <a:t>為</a:t>
            </a:r>
            <a:r>
              <a:rPr lang="en-US" altLang="zh-TW" dirty="0"/>
              <a:t>ctrl+c</a:t>
            </a:r>
          </a:p>
          <a:p>
            <a:r>
              <a:rPr lang="en-US" altLang="zh-TW" dirty="0"/>
              <a:t>mac</a:t>
            </a:r>
            <a:r>
              <a:rPr lang="zh-TW" altLang="en-US" dirty="0"/>
              <a:t>為</a:t>
            </a:r>
            <a:r>
              <a:rPr lang="en-US" altLang="zh-TW" dirty="0"/>
              <a:t>ctrl+d</a:t>
            </a:r>
          </a:p>
        </p:txBody>
      </p:sp>
      <p:pic>
        <p:nvPicPr>
          <p:cNvPr id="4" name="圖片 3">
            <a:extLst>
              <a:ext uri="{FF2B5EF4-FFF2-40B4-BE49-F238E27FC236}">
                <a16:creationId xmlns:a16="http://schemas.microsoft.com/office/drawing/2014/main" id="{9A8CAABD-B0A4-48C3-BFC1-997BD81AFA5C}"/>
              </a:ext>
            </a:extLst>
          </p:cNvPr>
          <p:cNvPicPr>
            <a:picLocks noChangeAspect="1"/>
          </p:cNvPicPr>
          <p:nvPr/>
        </p:nvPicPr>
        <p:blipFill rotWithShape="1">
          <a:blip r:embed="rId2"/>
          <a:srcRect t="1691"/>
          <a:stretch/>
        </p:blipFill>
        <p:spPr>
          <a:xfrm>
            <a:off x="4234649" y="4113479"/>
            <a:ext cx="7366753" cy="2066657"/>
          </a:xfrm>
          <a:prstGeom prst="rect">
            <a:avLst/>
          </a:prstGeom>
        </p:spPr>
      </p:pic>
    </p:spTree>
    <p:extLst>
      <p:ext uri="{BB962C8B-B14F-4D97-AF65-F5344CB8AC3E}">
        <p14:creationId xmlns:p14="http://schemas.microsoft.com/office/powerpoint/2010/main" val="38790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D7041B-8E7A-49A4-8AC4-A8BD0840E59B}"/>
              </a:ext>
            </a:extLst>
          </p:cNvPr>
          <p:cNvSpPr>
            <a:spLocks noGrp="1"/>
          </p:cNvSpPr>
          <p:nvPr>
            <p:ph type="title"/>
          </p:nvPr>
        </p:nvSpPr>
        <p:spPr/>
        <p:txBody>
          <a:bodyPr/>
          <a:lstStyle/>
          <a:p>
            <a:r>
              <a:rPr lang="en-US" altLang="zh-TW" dirty="0"/>
              <a:t>Homework 5 </a:t>
            </a:r>
            <a:r>
              <a:rPr lang="zh-TW" altLang="en-US" dirty="0"/>
              <a:t>題目</a:t>
            </a:r>
          </a:p>
        </p:txBody>
      </p:sp>
      <p:sp>
        <p:nvSpPr>
          <p:cNvPr id="3" name="文字版面配置區 2">
            <a:extLst>
              <a:ext uri="{FF2B5EF4-FFF2-40B4-BE49-F238E27FC236}">
                <a16:creationId xmlns:a16="http://schemas.microsoft.com/office/drawing/2014/main" id="{A62B6F48-059C-4556-A85F-B725949F139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5299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C6ACC8-1C09-4B14-8D60-EAFF5C32D112}"/>
              </a:ext>
            </a:extLst>
          </p:cNvPr>
          <p:cNvSpPr>
            <a:spLocks noGrp="1"/>
          </p:cNvSpPr>
          <p:nvPr>
            <p:ph type="title"/>
          </p:nvPr>
        </p:nvSpPr>
        <p:spPr/>
        <p:txBody>
          <a:bodyPr/>
          <a:lstStyle/>
          <a:p>
            <a:r>
              <a:rPr kumimoji="1" lang="en-US" altLang="zh-TW" dirty="0"/>
              <a:t>Question a</a:t>
            </a:r>
            <a:endParaRPr lang="zh-TW" altLang="en-US" dirty="0"/>
          </a:p>
        </p:txBody>
      </p:sp>
      <p:sp>
        <p:nvSpPr>
          <p:cNvPr id="3" name="內容版面配置區 2">
            <a:extLst>
              <a:ext uri="{FF2B5EF4-FFF2-40B4-BE49-F238E27FC236}">
                <a16:creationId xmlns:a16="http://schemas.microsoft.com/office/drawing/2014/main" id="{1C21BB7E-BDBE-4C09-AE01-7465B602E965}"/>
              </a:ext>
            </a:extLst>
          </p:cNvPr>
          <p:cNvSpPr>
            <a:spLocks noGrp="1"/>
          </p:cNvSpPr>
          <p:nvPr>
            <p:ph idx="1"/>
          </p:nvPr>
        </p:nvSpPr>
        <p:spPr/>
        <p:txBody>
          <a:bodyPr>
            <a:normAutofit fontScale="92500" lnSpcReduction="20000"/>
          </a:bodyPr>
          <a:lstStyle/>
          <a:p>
            <a:r>
              <a:rPr lang="zh-TW" altLang="en-US" dirty="0"/>
              <a:t>將兩個</a:t>
            </a:r>
            <a:r>
              <a:rPr lang="en-US" altLang="zh-TW" dirty="0"/>
              <a:t>2</a:t>
            </a:r>
            <a:r>
              <a:rPr lang="zh-TW" altLang="en-US" dirty="0"/>
              <a:t>維陣列相加、並展示其相加結果</a:t>
            </a:r>
            <a:endParaRPr lang="en-US" altLang="zh-TW" dirty="0"/>
          </a:p>
          <a:p>
            <a:endParaRPr lang="en-US" altLang="zh-TW" dirty="0"/>
          </a:p>
          <a:p>
            <a:r>
              <a:rPr lang="zh-TW" altLang="en-US" dirty="0"/>
              <a:t>先輸入陣列的大小 </a:t>
            </a:r>
            <a:r>
              <a:rPr lang="en-US" altLang="zh-TW" dirty="0"/>
              <a:t>(</a:t>
            </a:r>
            <a:r>
              <a:rPr lang="zh-TW" altLang="en-US" dirty="0"/>
              <a:t> </a:t>
            </a:r>
            <a:r>
              <a:rPr lang="en-US" altLang="zh-TW" dirty="0"/>
              <a:t>row</a:t>
            </a:r>
            <a:r>
              <a:rPr lang="zh-TW" altLang="en-US" dirty="0"/>
              <a:t> </a:t>
            </a:r>
            <a:r>
              <a:rPr lang="en-US" altLang="zh-TW" dirty="0"/>
              <a:t>&amp;</a:t>
            </a:r>
            <a:r>
              <a:rPr lang="zh-TW" altLang="en-US" dirty="0"/>
              <a:t> </a:t>
            </a:r>
            <a:r>
              <a:rPr lang="en-US" altLang="zh-TW" dirty="0"/>
              <a:t>column</a:t>
            </a:r>
            <a:r>
              <a:rPr lang="zh-TW" altLang="en-US" dirty="0"/>
              <a:t> </a:t>
            </a:r>
            <a:r>
              <a:rPr lang="en-US" altLang="zh-TW" dirty="0"/>
              <a:t>)(</a:t>
            </a:r>
            <a:r>
              <a:rPr lang="zh-TW" altLang="en-US" dirty="0"/>
              <a:t>長度最大值為</a:t>
            </a:r>
            <a:r>
              <a:rPr lang="en-US" altLang="zh-TW" dirty="0"/>
              <a:t>30)</a:t>
            </a:r>
            <a:r>
              <a:rPr lang="zh-TW" altLang="en-US" dirty="0"/>
              <a:t>、再個別輸入兩個陣列的値</a:t>
            </a:r>
            <a:endParaRPr lang="en-US" altLang="zh-TW" dirty="0"/>
          </a:p>
          <a:p>
            <a:endParaRPr lang="en-US" altLang="zh-TW" dirty="0"/>
          </a:p>
          <a:p>
            <a:r>
              <a:rPr lang="en-US" altLang="zh-TW" dirty="0"/>
              <a:t>Sample input:</a:t>
            </a:r>
          </a:p>
          <a:p>
            <a:pPr marL="0" indent="0">
              <a:buNone/>
            </a:pPr>
            <a:r>
              <a:rPr lang="en-US" altLang="zh-TW" sz="2200" dirty="0"/>
              <a:t>	2</a:t>
            </a:r>
            <a:r>
              <a:rPr lang="zh-TW" altLang="en-US" sz="2200" dirty="0"/>
              <a:t> </a:t>
            </a:r>
            <a:r>
              <a:rPr lang="en-US" altLang="zh-TW" sz="2200" dirty="0"/>
              <a:t>3</a:t>
            </a:r>
          </a:p>
          <a:p>
            <a:pPr marL="0" indent="0">
              <a:buNone/>
            </a:pPr>
            <a:r>
              <a:rPr lang="en-US" altLang="zh-TW" sz="2200" dirty="0"/>
              <a:t>	1</a:t>
            </a:r>
            <a:r>
              <a:rPr lang="zh-TW" altLang="en-US" sz="2200" dirty="0"/>
              <a:t> </a:t>
            </a:r>
            <a:r>
              <a:rPr lang="en-US" altLang="zh-TW" sz="2200" dirty="0"/>
              <a:t>2</a:t>
            </a:r>
            <a:r>
              <a:rPr lang="zh-TW" altLang="en-US" sz="2200" dirty="0"/>
              <a:t> </a:t>
            </a:r>
            <a:r>
              <a:rPr lang="en-US" altLang="zh-TW" sz="2200" dirty="0"/>
              <a:t>3</a:t>
            </a:r>
          </a:p>
          <a:p>
            <a:pPr marL="0" indent="0">
              <a:buNone/>
            </a:pPr>
            <a:r>
              <a:rPr lang="en-US" altLang="zh-TW" sz="2200" dirty="0"/>
              <a:t>	4</a:t>
            </a:r>
            <a:r>
              <a:rPr lang="zh-TW" altLang="en-US" sz="2200" dirty="0"/>
              <a:t> </a:t>
            </a:r>
            <a:r>
              <a:rPr lang="en-US" altLang="zh-TW" sz="2200" dirty="0"/>
              <a:t>5</a:t>
            </a:r>
            <a:r>
              <a:rPr lang="zh-TW" altLang="en-US" sz="2200" dirty="0"/>
              <a:t> </a:t>
            </a:r>
            <a:r>
              <a:rPr lang="en-US" altLang="zh-TW" sz="2200" dirty="0"/>
              <a:t>6</a:t>
            </a:r>
          </a:p>
          <a:p>
            <a:pPr marL="0" indent="0">
              <a:buNone/>
            </a:pPr>
            <a:r>
              <a:rPr lang="en-US" altLang="zh-TW" sz="2200" dirty="0"/>
              <a:t>	6</a:t>
            </a:r>
            <a:r>
              <a:rPr lang="zh-TW" altLang="en-US" sz="2200" dirty="0"/>
              <a:t> </a:t>
            </a:r>
            <a:r>
              <a:rPr lang="en-US" altLang="zh-TW" sz="2200" dirty="0"/>
              <a:t>5</a:t>
            </a:r>
            <a:r>
              <a:rPr lang="zh-TW" altLang="en-US" sz="2200" dirty="0"/>
              <a:t> </a:t>
            </a:r>
            <a:r>
              <a:rPr lang="en-US" altLang="zh-TW" sz="2200" dirty="0"/>
              <a:t>4</a:t>
            </a:r>
          </a:p>
          <a:p>
            <a:pPr marL="0" indent="0">
              <a:buNone/>
            </a:pPr>
            <a:r>
              <a:rPr lang="en-US" altLang="zh-TW" sz="2200" dirty="0"/>
              <a:t>	3</a:t>
            </a:r>
            <a:r>
              <a:rPr lang="zh-TW" altLang="en-US" sz="2200" dirty="0"/>
              <a:t> </a:t>
            </a:r>
            <a:r>
              <a:rPr lang="en-US" altLang="zh-TW" sz="2200" dirty="0"/>
              <a:t>2</a:t>
            </a:r>
            <a:r>
              <a:rPr lang="zh-TW" altLang="en-US" sz="2200" dirty="0"/>
              <a:t> </a:t>
            </a:r>
            <a:r>
              <a:rPr lang="en-US" altLang="zh-TW" sz="2200" dirty="0"/>
              <a:t>1</a:t>
            </a:r>
          </a:p>
          <a:p>
            <a:endParaRPr lang="zh-TW" altLang="en-US" dirty="0"/>
          </a:p>
        </p:txBody>
      </p:sp>
      <p:pic>
        <p:nvPicPr>
          <p:cNvPr id="4" name="圖片 3">
            <a:extLst>
              <a:ext uri="{FF2B5EF4-FFF2-40B4-BE49-F238E27FC236}">
                <a16:creationId xmlns:a16="http://schemas.microsoft.com/office/drawing/2014/main" id="{12A1E6FE-0910-429F-9903-5645EE92C862}"/>
              </a:ext>
            </a:extLst>
          </p:cNvPr>
          <p:cNvPicPr>
            <a:picLocks noChangeAspect="1"/>
          </p:cNvPicPr>
          <p:nvPr/>
        </p:nvPicPr>
        <p:blipFill rotWithShape="1">
          <a:blip r:embed="rId2"/>
          <a:srcRect b="20319"/>
          <a:stretch/>
        </p:blipFill>
        <p:spPr>
          <a:xfrm>
            <a:off x="4006518" y="3517566"/>
            <a:ext cx="5907149" cy="2714558"/>
          </a:xfrm>
          <a:prstGeom prst="rect">
            <a:avLst/>
          </a:prstGeom>
        </p:spPr>
      </p:pic>
      <p:sp>
        <p:nvSpPr>
          <p:cNvPr id="5" name="矩形 4">
            <a:extLst>
              <a:ext uri="{FF2B5EF4-FFF2-40B4-BE49-F238E27FC236}">
                <a16:creationId xmlns:a16="http://schemas.microsoft.com/office/drawing/2014/main" id="{E9054BF6-9F66-426D-BD5B-03EC1916151A}"/>
              </a:ext>
            </a:extLst>
          </p:cNvPr>
          <p:cNvSpPr/>
          <p:nvPr/>
        </p:nvSpPr>
        <p:spPr>
          <a:xfrm>
            <a:off x="4998128" y="5797121"/>
            <a:ext cx="656948" cy="23969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箭頭接點 6">
            <a:extLst>
              <a:ext uri="{FF2B5EF4-FFF2-40B4-BE49-F238E27FC236}">
                <a16:creationId xmlns:a16="http://schemas.microsoft.com/office/drawing/2014/main" id="{9002BD81-7B37-4ED4-85E3-2B5373F70B84}"/>
              </a:ext>
            </a:extLst>
          </p:cNvPr>
          <p:cNvCxnSpPr>
            <a:cxnSpLocks/>
            <a:stCxn id="5" idx="2"/>
            <a:endCxn id="9" idx="0"/>
          </p:cNvCxnSpPr>
          <p:nvPr/>
        </p:nvCxnSpPr>
        <p:spPr>
          <a:xfrm flipH="1">
            <a:off x="5319203" y="6036817"/>
            <a:ext cx="7399" cy="27751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C6B7935-98DE-4DF4-A9F9-A8B8936BC559}"/>
              </a:ext>
            </a:extLst>
          </p:cNvPr>
          <p:cNvSpPr txBox="1"/>
          <p:nvPr/>
        </p:nvSpPr>
        <p:spPr>
          <a:xfrm>
            <a:off x="4622306" y="6314328"/>
            <a:ext cx="1393794" cy="338554"/>
          </a:xfrm>
          <a:prstGeom prst="rect">
            <a:avLst/>
          </a:prstGeom>
          <a:noFill/>
        </p:spPr>
        <p:txBody>
          <a:bodyPr wrap="square" rtlCol="0">
            <a:spAutoFit/>
          </a:bodyPr>
          <a:lstStyle/>
          <a:p>
            <a:r>
              <a:rPr lang="en-US" altLang="zh-TW" sz="1600" dirty="0"/>
              <a:t>Use ‘\t’ here</a:t>
            </a:r>
            <a:endParaRPr lang="zh-TW" altLang="en-US" sz="1600" dirty="0"/>
          </a:p>
        </p:txBody>
      </p:sp>
    </p:spTree>
    <p:extLst>
      <p:ext uri="{BB962C8B-B14F-4D97-AF65-F5344CB8AC3E}">
        <p14:creationId xmlns:p14="http://schemas.microsoft.com/office/powerpoint/2010/main" val="214727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1F57E4-8264-4770-BA48-4BEBC33468CB}"/>
              </a:ext>
            </a:extLst>
          </p:cNvPr>
          <p:cNvSpPr>
            <a:spLocks noGrp="1"/>
          </p:cNvSpPr>
          <p:nvPr>
            <p:ph type="title"/>
          </p:nvPr>
        </p:nvSpPr>
        <p:spPr/>
        <p:txBody>
          <a:bodyPr/>
          <a:lstStyle/>
          <a:p>
            <a:r>
              <a:rPr kumimoji="1" lang="en-US" altLang="zh-TW" dirty="0"/>
              <a:t>Question b</a:t>
            </a:r>
            <a:endParaRPr lang="zh-TW" altLang="en-US" dirty="0"/>
          </a:p>
        </p:txBody>
      </p:sp>
      <p:sp>
        <p:nvSpPr>
          <p:cNvPr id="3" name="內容版面配置區 2">
            <a:extLst>
              <a:ext uri="{FF2B5EF4-FFF2-40B4-BE49-F238E27FC236}">
                <a16:creationId xmlns:a16="http://schemas.microsoft.com/office/drawing/2014/main" id="{238AA8A8-6E8D-4D2F-B184-F9285EC49F6D}"/>
              </a:ext>
            </a:extLst>
          </p:cNvPr>
          <p:cNvSpPr>
            <a:spLocks noGrp="1"/>
          </p:cNvSpPr>
          <p:nvPr>
            <p:ph idx="1"/>
          </p:nvPr>
        </p:nvSpPr>
        <p:spPr/>
        <p:txBody>
          <a:bodyPr>
            <a:normAutofit lnSpcReduction="10000"/>
          </a:bodyPr>
          <a:lstStyle/>
          <a:p>
            <a:r>
              <a:rPr lang="zh-TW" altLang="en-US" dirty="0"/>
              <a:t>輸出一 </a:t>
            </a:r>
            <a:r>
              <a:rPr lang="en-US" altLang="zh-TW" dirty="0"/>
              <a:t>row</a:t>
            </a:r>
            <a:r>
              <a:rPr lang="zh-TW" altLang="en-US" dirty="0"/>
              <a:t> 和 </a:t>
            </a:r>
            <a:r>
              <a:rPr lang="en-US" altLang="zh-TW" dirty="0"/>
              <a:t>column</a:t>
            </a:r>
            <a:r>
              <a:rPr lang="zh-TW" altLang="en-US" dirty="0"/>
              <a:t> 長度</a:t>
            </a:r>
            <a:r>
              <a:rPr lang="en-US" altLang="zh-TW" dirty="0"/>
              <a:t>(</a:t>
            </a:r>
            <a:r>
              <a:rPr lang="zh-TW" altLang="en-US" dirty="0"/>
              <a:t>長度</a:t>
            </a:r>
            <a:r>
              <a:rPr lang="en-US" altLang="zh-TW" dirty="0"/>
              <a:t>&lt;=30)</a:t>
            </a:r>
            <a:r>
              <a:rPr lang="zh-TW" altLang="en-US" dirty="0"/>
              <a:t>相同的陣列，各個</a:t>
            </a:r>
            <a:r>
              <a:rPr lang="en-US" altLang="zh-TW" dirty="0"/>
              <a:t> row </a:t>
            </a:r>
            <a:r>
              <a:rPr lang="zh-TW" altLang="en-US" dirty="0"/>
              <a:t>和 </a:t>
            </a:r>
            <a:r>
              <a:rPr lang="en-US" altLang="zh-TW" dirty="0"/>
              <a:t>column</a:t>
            </a:r>
            <a:r>
              <a:rPr lang="zh-TW" altLang="en-US" dirty="0"/>
              <a:t>的合</a:t>
            </a:r>
            <a:endParaRPr lang="en-US" altLang="zh-TW" dirty="0"/>
          </a:p>
          <a:p>
            <a:r>
              <a:rPr lang="zh-TW" altLang="en-US" dirty="0"/>
              <a:t>先輸入長度，再輸入陣列數值</a:t>
            </a:r>
            <a:endParaRPr lang="en-US" altLang="zh-TW" dirty="0"/>
          </a:p>
          <a:p>
            <a:endParaRPr lang="en-US" altLang="zh-TW" dirty="0"/>
          </a:p>
          <a:p>
            <a:r>
              <a:rPr lang="en-US" altLang="zh-TW" dirty="0"/>
              <a:t>Sample input:</a:t>
            </a:r>
          </a:p>
          <a:p>
            <a:pPr marL="0" indent="0">
              <a:buNone/>
            </a:pPr>
            <a:r>
              <a:rPr lang="en-US" altLang="zh-TW" dirty="0"/>
              <a:t>	3</a:t>
            </a:r>
          </a:p>
          <a:p>
            <a:pPr marL="0" indent="0">
              <a:buNone/>
            </a:pPr>
            <a:r>
              <a:rPr lang="en-US" altLang="zh-TW" dirty="0"/>
              <a:t>	1 2 3</a:t>
            </a:r>
          </a:p>
          <a:p>
            <a:pPr marL="0" indent="0">
              <a:buNone/>
            </a:pPr>
            <a:r>
              <a:rPr lang="en-US" altLang="zh-TW" dirty="0"/>
              <a:t>	4 5 6</a:t>
            </a:r>
          </a:p>
          <a:p>
            <a:pPr marL="0" indent="0">
              <a:buNone/>
            </a:pPr>
            <a:r>
              <a:rPr lang="en-US" altLang="zh-TW" dirty="0"/>
              <a:t>	7 8 9</a:t>
            </a:r>
          </a:p>
        </p:txBody>
      </p:sp>
      <p:pic>
        <p:nvPicPr>
          <p:cNvPr id="4" name="圖片 3">
            <a:extLst>
              <a:ext uri="{FF2B5EF4-FFF2-40B4-BE49-F238E27FC236}">
                <a16:creationId xmlns:a16="http://schemas.microsoft.com/office/drawing/2014/main" id="{6E809D0E-78A5-4393-99C1-1EDAF85329ED}"/>
              </a:ext>
            </a:extLst>
          </p:cNvPr>
          <p:cNvPicPr>
            <a:picLocks noChangeAspect="1"/>
          </p:cNvPicPr>
          <p:nvPr/>
        </p:nvPicPr>
        <p:blipFill rotWithShape="1">
          <a:blip r:embed="rId2"/>
          <a:srcRect b="24055"/>
          <a:stretch/>
        </p:blipFill>
        <p:spPr>
          <a:xfrm>
            <a:off x="3735457" y="3889058"/>
            <a:ext cx="7625270" cy="1987959"/>
          </a:xfrm>
          <a:prstGeom prst="rect">
            <a:avLst/>
          </a:prstGeom>
        </p:spPr>
      </p:pic>
    </p:spTree>
    <p:extLst>
      <p:ext uri="{BB962C8B-B14F-4D97-AF65-F5344CB8AC3E}">
        <p14:creationId xmlns:p14="http://schemas.microsoft.com/office/powerpoint/2010/main" val="73142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BC4F0-4C2A-438B-8495-D03E02093694}"/>
              </a:ext>
            </a:extLst>
          </p:cNvPr>
          <p:cNvSpPr>
            <a:spLocks noGrp="1"/>
          </p:cNvSpPr>
          <p:nvPr>
            <p:ph type="title"/>
          </p:nvPr>
        </p:nvSpPr>
        <p:spPr/>
        <p:txBody>
          <a:bodyPr/>
          <a:lstStyle/>
          <a:p>
            <a:r>
              <a:rPr kumimoji="1" lang="en-US" altLang="zh-TW" dirty="0"/>
              <a:t>Question c</a:t>
            </a:r>
            <a:endParaRPr lang="zh-TW" altLang="en-US" dirty="0"/>
          </a:p>
        </p:txBody>
      </p:sp>
      <p:sp>
        <p:nvSpPr>
          <p:cNvPr id="3" name="內容版面配置區 2">
            <a:extLst>
              <a:ext uri="{FF2B5EF4-FFF2-40B4-BE49-F238E27FC236}">
                <a16:creationId xmlns:a16="http://schemas.microsoft.com/office/drawing/2014/main" id="{AB090892-B2B0-4222-A426-0DDB043C0F6F}"/>
              </a:ext>
            </a:extLst>
          </p:cNvPr>
          <p:cNvSpPr>
            <a:spLocks noGrp="1"/>
          </p:cNvSpPr>
          <p:nvPr>
            <p:ph idx="1"/>
          </p:nvPr>
        </p:nvSpPr>
        <p:spPr/>
        <p:txBody>
          <a:bodyPr>
            <a:normAutofit lnSpcReduction="10000"/>
          </a:bodyPr>
          <a:lstStyle/>
          <a:p>
            <a:r>
              <a:rPr lang="zh-TW" altLang="en-US" dirty="0"/>
              <a:t>輸入一個字元</a:t>
            </a:r>
            <a:r>
              <a:rPr lang="en-US" altLang="zh-TW" dirty="0"/>
              <a:t>X</a:t>
            </a:r>
            <a:r>
              <a:rPr lang="zh-TW" altLang="en-US" dirty="0"/>
              <a:t>，並依下列敘述印出不同輸出</a:t>
            </a:r>
            <a:endParaRPr lang="en-US" altLang="zh-TW" dirty="0"/>
          </a:p>
          <a:p>
            <a:pPr lvl="1"/>
            <a:r>
              <a:rPr lang="zh-TW" altLang="en-US" dirty="0"/>
              <a:t>如果是數字、請輸出</a:t>
            </a:r>
            <a:r>
              <a:rPr lang="en-US" altLang="zh-TW" dirty="0"/>
              <a:t>”X is a number.”</a:t>
            </a:r>
          </a:p>
          <a:p>
            <a:pPr lvl="1"/>
            <a:r>
              <a:rPr lang="zh-TW" altLang="en-US" dirty="0"/>
              <a:t>如果是小寫字母、他的大寫為</a:t>
            </a:r>
            <a:r>
              <a:rPr lang="en-US" altLang="zh-TW" dirty="0"/>
              <a:t>X_</a:t>
            </a:r>
            <a:r>
              <a:rPr lang="zh-TW" altLang="en-US" dirty="0"/>
              <a:t>、請輸出</a:t>
            </a:r>
            <a:r>
              <a:rPr lang="en-US" altLang="zh-TW" dirty="0"/>
              <a:t>”X is a lowercase letter, and its uppercase is X_.”</a:t>
            </a:r>
          </a:p>
          <a:p>
            <a:pPr lvl="1"/>
            <a:r>
              <a:rPr lang="zh-TW" altLang="en-US" dirty="0"/>
              <a:t>如果是大寫字母、他的小寫為</a:t>
            </a:r>
            <a:r>
              <a:rPr lang="en-US" altLang="zh-TW" dirty="0"/>
              <a:t>X_</a:t>
            </a:r>
            <a:r>
              <a:rPr lang="zh-TW" altLang="en-US" dirty="0"/>
              <a:t>、請輸出</a:t>
            </a:r>
            <a:r>
              <a:rPr lang="en-US" altLang="zh-TW" dirty="0"/>
              <a:t>”X is a uppercase letter, and its lowercase is</a:t>
            </a:r>
            <a:r>
              <a:rPr lang="zh-TW" altLang="en-US" dirty="0"/>
              <a:t> </a:t>
            </a:r>
            <a:r>
              <a:rPr lang="en-US" altLang="zh-TW" dirty="0"/>
              <a:t>X_.”</a:t>
            </a:r>
          </a:p>
          <a:p>
            <a:pPr lvl="1"/>
            <a:r>
              <a:rPr lang="zh-TW" altLang="en-US" dirty="0"/>
              <a:t>不在上列敘述的請輸出 </a:t>
            </a:r>
            <a:r>
              <a:rPr lang="en-US" altLang="zh-TW" dirty="0"/>
              <a:t>”Illegal input!”</a:t>
            </a:r>
          </a:p>
          <a:p>
            <a:r>
              <a:rPr lang="en-US" altLang="zh-TW" dirty="0"/>
              <a:t>Sample input1 :</a:t>
            </a:r>
          </a:p>
          <a:p>
            <a:pPr marL="457200" lvl="1" indent="0">
              <a:buNone/>
            </a:pPr>
            <a:r>
              <a:rPr lang="en-US" altLang="zh-TW" sz="2000" dirty="0"/>
              <a:t>G</a:t>
            </a:r>
          </a:p>
          <a:p>
            <a:r>
              <a:rPr lang="en-US" altLang="zh-TW" dirty="0"/>
              <a:t>Sample input2 :</a:t>
            </a:r>
          </a:p>
          <a:p>
            <a:pPr marL="457200" lvl="1" indent="0">
              <a:buNone/>
            </a:pPr>
            <a:r>
              <a:rPr lang="en-US" altLang="zh-TW" sz="2000" dirty="0"/>
              <a:t>_</a:t>
            </a:r>
          </a:p>
        </p:txBody>
      </p:sp>
      <p:pic>
        <p:nvPicPr>
          <p:cNvPr id="4" name="圖片 3">
            <a:extLst>
              <a:ext uri="{FF2B5EF4-FFF2-40B4-BE49-F238E27FC236}">
                <a16:creationId xmlns:a16="http://schemas.microsoft.com/office/drawing/2014/main" id="{1BCA9B9D-E8CC-46C2-9D9C-C5761782E133}"/>
              </a:ext>
            </a:extLst>
          </p:cNvPr>
          <p:cNvPicPr>
            <a:picLocks noChangeAspect="1"/>
          </p:cNvPicPr>
          <p:nvPr/>
        </p:nvPicPr>
        <p:blipFill>
          <a:blip r:embed="rId2"/>
          <a:stretch>
            <a:fillRect/>
          </a:stretch>
        </p:blipFill>
        <p:spPr>
          <a:xfrm>
            <a:off x="3627914" y="4525113"/>
            <a:ext cx="7025397" cy="597301"/>
          </a:xfrm>
          <a:prstGeom prst="rect">
            <a:avLst/>
          </a:prstGeom>
        </p:spPr>
      </p:pic>
      <p:pic>
        <p:nvPicPr>
          <p:cNvPr id="5" name="圖片 4">
            <a:extLst>
              <a:ext uri="{FF2B5EF4-FFF2-40B4-BE49-F238E27FC236}">
                <a16:creationId xmlns:a16="http://schemas.microsoft.com/office/drawing/2014/main" id="{94E6E033-E2F1-4488-AADA-9DDA77B1D978}"/>
              </a:ext>
            </a:extLst>
          </p:cNvPr>
          <p:cNvPicPr>
            <a:picLocks noChangeAspect="1"/>
          </p:cNvPicPr>
          <p:nvPr/>
        </p:nvPicPr>
        <p:blipFill>
          <a:blip r:embed="rId3"/>
          <a:stretch>
            <a:fillRect/>
          </a:stretch>
        </p:blipFill>
        <p:spPr>
          <a:xfrm>
            <a:off x="3627914" y="5398492"/>
            <a:ext cx="3142598" cy="707948"/>
          </a:xfrm>
          <a:prstGeom prst="rect">
            <a:avLst/>
          </a:prstGeom>
        </p:spPr>
      </p:pic>
    </p:spTree>
    <p:extLst>
      <p:ext uri="{BB962C8B-B14F-4D97-AF65-F5344CB8AC3E}">
        <p14:creationId xmlns:p14="http://schemas.microsoft.com/office/powerpoint/2010/main" val="4929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6D102-7BCF-40D9-B639-0DE8605E52B4}"/>
              </a:ext>
            </a:extLst>
          </p:cNvPr>
          <p:cNvSpPr>
            <a:spLocks noGrp="1"/>
          </p:cNvSpPr>
          <p:nvPr>
            <p:ph type="title"/>
          </p:nvPr>
        </p:nvSpPr>
        <p:spPr/>
        <p:txBody>
          <a:bodyPr/>
          <a:lstStyle/>
          <a:p>
            <a:r>
              <a:rPr kumimoji="1" lang="en-US" altLang="zh-TW" dirty="0"/>
              <a:t>Question d</a:t>
            </a:r>
            <a:endParaRPr lang="zh-TW" altLang="en-US" dirty="0"/>
          </a:p>
        </p:txBody>
      </p:sp>
      <p:sp>
        <p:nvSpPr>
          <p:cNvPr id="3" name="內容版面配置區 2">
            <a:extLst>
              <a:ext uri="{FF2B5EF4-FFF2-40B4-BE49-F238E27FC236}">
                <a16:creationId xmlns:a16="http://schemas.microsoft.com/office/drawing/2014/main" id="{474150D3-48C3-43AC-980F-660FACDEC200}"/>
              </a:ext>
            </a:extLst>
          </p:cNvPr>
          <p:cNvSpPr>
            <a:spLocks noGrp="1"/>
          </p:cNvSpPr>
          <p:nvPr>
            <p:ph idx="1"/>
          </p:nvPr>
        </p:nvSpPr>
        <p:spPr/>
        <p:txBody>
          <a:bodyPr>
            <a:normAutofit fontScale="92500"/>
          </a:bodyPr>
          <a:lstStyle/>
          <a:p>
            <a:r>
              <a:rPr lang="zh-TW" altLang="en-US" dirty="0"/>
              <a:t>我們想要做一個簡單的加密系統，給定一個字串</a:t>
            </a:r>
            <a:r>
              <a:rPr lang="en-US" altLang="zh-TW" dirty="0"/>
              <a:t>(</a:t>
            </a:r>
            <a:r>
              <a:rPr lang="zh-TW" altLang="en-US" dirty="0"/>
              <a:t>長度不超過</a:t>
            </a:r>
            <a:r>
              <a:rPr lang="en-US" altLang="zh-TW" dirty="0"/>
              <a:t>30)</a:t>
            </a:r>
            <a:r>
              <a:rPr lang="zh-TW" altLang="en-US" dirty="0"/>
              <a:t>和一個整數，依照整數的奇偶去進行加密</a:t>
            </a:r>
            <a:endParaRPr lang="en-US" altLang="zh-TW" dirty="0"/>
          </a:p>
          <a:p>
            <a:r>
              <a:rPr lang="zh-TW" altLang="en-US" dirty="0"/>
              <a:t>若是奇數則輸出</a:t>
            </a:r>
            <a:r>
              <a:rPr lang="en-US" altLang="zh-TW" dirty="0"/>
              <a:t>”N</a:t>
            </a:r>
            <a:r>
              <a:rPr lang="zh-TW" altLang="en-US" dirty="0"/>
              <a:t> </a:t>
            </a:r>
            <a:r>
              <a:rPr lang="en-US" altLang="zh-TW" dirty="0"/>
              <a:t>is an odd number.”</a:t>
            </a:r>
            <a:r>
              <a:rPr lang="zh-TW" altLang="en-US" dirty="0"/>
              <a:t>並將所有奇數位的字元輸出為</a:t>
            </a:r>
            <a:r>
              <a:rPr lang="en-US" altLang="zh-TW" dirty="0"/>
              <a:t>’</a:t>
            </a:r>
            <a:r>
              <a:rPr lang="zh-TW" altLang="en-US" dirty="0"/>
              <a:t>*</a:t>
            </a:r>
            <a:r>
              <a:rPr lang="en-US" altLang="zh-TW" dirty="0"/>
              <a:t>’</a:t>
            </a:r>
          </a:p>
          <a:p>
            <a:r>
              <a:rPr lang="zh-TW" altLang="en-US" dirty="0"/>
              <a:t>若是偶數則輸出</a:t>
            </a:r>
            <a:r>
              <a:rPr lang="en-US" altLang="zh-TW" dirty="0"/>
              <a:t>”N is an even number.”</a:t>
            </a:r>
            <a:r>
              <a:rPr lang="zh-TW" altLang="en-US" dirty="0"/>
              <a:t>並將所有偶數位的字元輸出為</a:t>
            </a:r>
            <a:r>
              <a:rPr lang="en-US" altLang="zh-TW" dirty="0"/>
              <a:t>’</a:t>
            </a:r>
            <a:r>
              <a:rPr lang="zh-TW" altLang="en-US" dirty="0"/>
              <a:t>*</a:t>
            </a:r>
            <a:r>
              <a:rPr lang="en-US" altLang="zh-TW" dirty="0"/>
              <a:t>’</a:t>
            </a:r>
          </a:p>
          <a:p>
            <a:endParaRPr lang="en-US" altLang="zh-TW" dirty="0"/>
          </a:p>
          <a:p>
            <a:r>
              <a:rPr lang="zh-TW" altLang="en-US" dirty="0">
                <a:solidFill>
                  <a:srgbClr val="C00000"/>
                </a:solidFill>
              </a:rPr>
              <a:t>注意：整數有可能是負的</a:t>
            </a:r>
            <a:endParaRPr lang="en-US" altLang="zh-TW" dirty="0">
              <a:solidFill>
                <a:srgbClr val="C00000"/>
              </a:solidFill>
            </a:endParaRPr>
          </a:p>
          <a:p>
            <a:endParaRPr lang="en-US" altLang="zh-TW" dirty="0"/>
          </a:p>
          <a:p>
            <a:r>
              <a:rPr lang="en-US" altLang="zh-TW" dirty="0"/>
              <a:t>Sample</a:t>
            </a:r>
            <a:r>
              <a:rPr lang="zh-TW" altLang="en-US" dirty="0"/>
              <a:t> </a:t>
            </a:r>
            <a:r>
              <a:rPr lang="en-US" altLang="zh-TW" dirty="0"/>
              <a:t>input</a:t>
            </a:r>
            <a:r>
              <a:rPr lang="zh-TW" altLang="en-US" dirty="0"/>
              <a:t> </a:t>
            </a:r>
            <a:r>
              <a:rPr lang="en-US" altLang="zh-TW" dirty="0"/>
              <a:t>:</a:t>
            </a:r>
          </a:p>
          <a:p>
            <a:r>
              <a:rPr lang="en-US" altLang="zh-TW" dirty="0"/>
              <a:t>NCTU</a:t>
            </a:r>
            <a:r>
              <a:rPr lang="zh-TW" altLang="en-US" dirty="0"/>
              <a:t> </a:t>
            </a:r>
            <a:r>
              <a:rPr lang="en-US" altLang="zh-TW" dirty="0"/>
              <a:t>-1</a:t>
            </a:r>
            <a:endParaRPr lang="zh-TW" altLang="en-US" dirty="0"/>
          </a:p>
        </p:txBody>
      </p:sp>
      <p:pic>
        <p:nvPicPr>
          <p:cNvPr id="4" name="圖片 3">
            <a:extLst>
              <a:ext uri="{FF2B5EF4-FFF2-40B4-BE49-F238E27FC236}">
                <a16:creationId xmlns:a16="http://schemas.microsoft.com/office/drawing/2014/main" id="{A5A70D2D-391F-4B26-B429-C78AEAA58278}"/>
              </a:ext>
            </a:extLst>
          </p:cNvPr>
          <p:cNvPicPr>
            <a:picLocks noChangeAspect="1"/>
          </p:cNvPicPr>
          <p:nvPr/>
        </p:nvPicPr>
        <p:blipFill>
          <a:blip r:embed="rId2"/>
          <a:stretch>
            <a:fillRect/>
          </a:stretch>
        </p:blipFill>
        <p:spPr>
          <a:xfrm>
            <a:off x="3858273" y="4696410"/>
            <a:ext cx="4966132" cy="1421465"/>
          </a:xfrm>
          <a:prstGeom prst="rect">
            <a:avLst/>
          </a:prstGeom>
        </p:spPr>
      </p:pic>
    </p:spTree>
    <p:extLst>
      <p:ext uri="{BB962C8B-B14F-4D97-AF65-F5344CB8AC3E}">
        <p14:creationId xmlns:p14="http://schemas.microsoft.com/office/powerpoint/2010/main" val="27003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CE80AD-1878-4E53-B9D8-8658C8B9CCDF}"/>
              </a:ext>
            </a:extLst>
          </p:cNvPr>
          <p:cNvSpPr>
            <a:spLocks noGrp="1"/>
          </p:cNvSpPr>
          <p:nvPr>
            <p:ph type="title"/>
          </p:nvPr>
        </p:nvSpPr>
        <p:spPr/>
        <p:txBody>
          <a:bodyPr/>
          <a:lstStyle/>
          <a:p>
            <a:r>
              <a:rPr lang="zh-TW" altLang="en-US" dirty="0"/>
              <a:t>函式 </a:t>
            </a:r>
            <a:r>
              <a:rPr lang="en-US" altLang="zh-TW" dirty="0"/>
              <a:t>Functions</a:t>
            </a:r>
            <a:endParaRPr lang="zh-TW" altLang="en-US" dirty="0"/>
          </a:p>
        </p:txBody>
      </p:sp>
      <p:sp>
        <p:nvSpPr>
          <p:cNvPr id="3" name="文字版面配置區 2">
            <a:extLst>
              <a:ext uri="{FF2B5EF4-FFF2-40B4-BE49-F238E27FC236}">
                <a16:creationId xmlns:a16="http://schemas.microsoft.com/office/drawing/2014/main" id="{213AE0B1-5EFE-416F-97B3-22679868FAB1}"/>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98297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E013C-B366-4818-8916-A86D81DD5E28}"/>
              </a:ext>
            </a:extLst>
          </p:cNvPr>
          <p:cNvSpPr>
            <a:spLocks noGrp="1"/>
          </p:cNvSpPr>
          <p:nvPr>
            <p:ph type="title"/>
          </p:nvPr>
        </p:nvSpPr>
        <p:spPr/>
        <p:txBody>
          <a:bodyPr/>
          <a:lstStyle/>
          <a:p>
            <a:r>
              <a:rPr kumimoji="1" lang="en-US" altLang="zh-TW" dirty="0"/>
              <a:t>Question e</a:t>
            </a:r>
            <a:endParaRPr lang="zh-TW" altLang="en-US" dirty="0"/>
          </a:p>
        </p:txBody>
      </p:sp>
      <p:sp>
        <p:nvSpPr>
          <p:cNvPr id="3" name="內容版面配置區 2">
            <a:extLst>
              <a:ext uri="{FF2B5EF4-FFF2-40B4-BE49-F238E27FC236}">
                <a16:creationId xmlns:a16="http://schemas.microsoft.com/office/drawing/2014/main" id="{2A5CAE7F-9CFF-4555-A5B0-0FB8550AA731}"/>
              </a:ext>
            </a:extLst>
          </p:cNvPr>
          <p:cNvSpPr>
            <a:spLocks noGrp="1"/>
          </p:cNvSpPr>
          <p:nvPr>
            <p:ph idx="1"/>
          </p:nvPr>
        </p:nvSpPr>
        <p:spPr/>
        <p:txBody>
          <a:bodyPr>
            <a:normAutofit fontScale="85000" lnSpcReduction="20000"/>
          </a:bodyPr>
          <a:lstStyle/>
          <a:p>
            <a:r>
              <a:rPr lang="zh-TW" altLang="en-US" dirty="0"/>
              <a:t>我們想要將</a:t>
            </a:r>
            <a:r>
              <a:rPr lang="en-US" altLang="zh-TW" dirty="0"/>
              <a:t>N</a:t>
            </a:r>
            <a:r>
              <a:rPr lang="zh-TW" altLang="en-US" dirty="0"/>
              <a:t>個字串由後往前串接</a:t>
            </a:r>
            <a:r>
              <a:rPr lang="en-US" altLang="zh-TW" dirty="0"/>
              <a:t>(</a:t>
            </a:r>
            <a:r>
              <a:rPr lang="zh-TW" altLang="en-US" dirty="0"/>
              <a:t>總字串長度不超過</a:t>
            </a:r>
            <a:r>
              <a:rPr lang="en-US" altLang="zh-TW" dirty="0"/>
              <a:t>200)</a:t>
            </a:r>
          </a:p>
          <a:p>
            <a:r>
              <a:rPr lang="zh-TW" altLang="en-US" dirty="0"/>
              <a:t>輸入整數</a:t>
            </a:r>
            <a:r>
              <a:rPr lang="en-US" altLang="zh-TW" dirty="0"/>
              <a:t>N</a:t>
            </a:r>
            <a:r>
              <a:rPr lang="zh-TW" altLang="en-US" dirty="0"/>
              <a:t>後，若</a:t>
            </a:r>
            <a:r>
              <a:rPr lang="en-US" altLang="zh-TW" dirty="0"/>
              <a:t>N</a:t>
            </a:r>
            <a:r>
              <a:rPr lang="zh-TW" altLang="en-US" dirty="0"/>
              <a:t>為正整數則輸入接下來</a:t>
            </a:r>
            <a:r>
              <a:rPr lang="en-US" altLang="zh-TW" dirty="0"/>
              <a:t>N</a:t>
            </a:r>
            <a:r>
              <a:rPr lang="zh-TW" altLang="en-US" dirty="0"/>
              <a:t>個字串，最後輸出目標字串</a:t>
            </a:r>
            <a:endParaRPr lang="en-US" altLang="zh-TW" dirty="0"/>
          </a:p>
          <a:p>
            <a:r>
              <a:rPr lang="zh-TW" altLang="en-US" dirty="0"/>
              <a:t>測資一次有可能測試好幾次</a:t>
            </a:r>
            <a:endParaRPr lang="en-US" altLang="zh-TW" dirty="0"/>
          </a:p>
          <a:p>
            <a:r>
              <a:rPr lang="zh-TW" altLang="en-US" dirty="0">
                <a:solidFill>
                  <a:srgbClr val="C00000"/>
                </a:solidFill>
              </a:rPr>
              <a:t>注意：</a:t>
            </a:r>
            <a:r>
              <a:rPr lang="en-US" altLang="zh-TW" dirty="0">
                <a:solidFill>
                  <a:srgbClr val="C00000"/>
                </a:solidFill>
              </a:rPr>
              <a:t>N</a:t>
            </a:r>
            <a:r>
              <a:rPr lang="zh-TW" altLang="en-US" dirty="0">
                <a:solidFill>
                  <a:srgbClr val="C00000"/>
                </a:solidFill>
              </a:rPr>
              <a:t>可能不是正整數、如果非正整數時會視為</a:t>
            </a:r>
            <a:r>
              <a:rPr lang="en-US" altLang="zh-TW" dirty="0">
                <a:solidFill>
                  <a:srgbClr val="C00000"/>
                </a:solidFill>
              </a:rPr>
              <a:t>0</a:t>
            </a:r>
            <a:r>
              <a:rPr lang="zh-TW" altLang="en-US" dirty="0">
                <a:solidFill>
                  <a:srgbClr val="C00000"/>
                </a:solidFill>
              </a:rPr>
              <a:t>，不讀字串、直接繼續讀下一個測試</a:t>
            </a:r>
            <a:endParaRPr lang="en-US" altLang="zh-TW" dirty="0">
              <a:solidFill>
                <a:srgbClr val="C00000"/>
              </a:solidFill>
            </a:endParaRPr>
          </a:p>
          <a:p>
            <a:r>
              <a:rPr lang="en-US" altLang="zh-TW" dirty="0"/>
              <a:t>Sample</a:t>
            </a:r>
            <a:r>
              <a:rPr lang="zh-TW" altLang="en-US" dirty="0"/>
              <a:t> </a:t>
            </a:r>
            <a:r>
              <a:rPr lang="en-US" altLang="zh-TW" dirty="0"/>
              <a:t>Input</a:t>
            </a:r>
            <a:r>
              <a:rPr lang="zh-TW" altLang="en-US" dirty="0"/>
              <a:t> </a:t>
            </a:r>
            <a:r>
              <a:rPr lang="en-US" altLang="zh-TW" dirty="0"/>
              <a:t>:</a:t>
            </a:r>
          </a:p>
          <a:p>
            <a:pPr marL="457200" lvl="1" indent="0">
              <a:buNone/>
            </a:pPr>
            <a:r>
              <a:rPr lang="en-US" altLang="zh-TW" sz="1600" dirty="0"/>
              <a:t>3</a:t>
            </a:r>
          </a:p>
          <a:p>
            <a:pPr marL="457200" lvl="1" indent="0">
              <a:buNone/>
            </a:pPr>
            <a:r>
              <a:rPr lang="en-US" altLang="zh-TW" sz="1600" dirty="0"/>
              <a:t>A1</a:t>
            </a:r>
          </a:p>
          <a:p>
            <a:pPr marL="457200" lvl="1" indent="0">
              <a:buNone/>
            </a:pPr>
            <a:r>
              <a:rPr lang="en-US" altLang="zh-TW" sz="1600" dirty="0"/>
              <a:t>B2</a:t>
            </a:r>
          </a:p>
          <a:p>
            <a:pPr marL="457200" lvl="1" indent="0">
              <a:buNone/>
            </a:pPr>
            <a:r>
              <a:rPr lang="en-US" altLang="zh-TW" sz="1600" dirty="0"/>
              <a:t>C3</a:t>
            </a:r>
          </a:p>
          <a:p>
            <a:pPr marL="457200" lvl="1" indent="0">
              <a:buNone/>
            </a:pPr>
            <a:r>
              <a:rPr lang="en-US" altLang="zh-TW" sz="1600" dirty="0"/>
              <a:t>-1</a:t>
            </a:r>
          </a:p>
          <a:p>
            <a:pPr marL="457200" lvl="1" indent="0">
              <a:buNone/>
            </a:pPr>
            <a:r>
              <a:rPr lang="en-US" altLang="zh-TW" sz="1600" dirty="0"/>
              <a:t>4</a:t>
            </a:r>
          </a:p>
          <a:p>
            <a:pPr marL="457200" lvl="1" indent="0">
              <a:buNone/>
            </a:pPr>
            <a:r>
              <a:rPr lang="en-US" altLang="zh-TW" sz="1600" dirty="0"/>
              <a:t>str1</a:t>
            </a:r>
          </a:p>
          <a:p>
            <a:pPr marL="457200" lvl="1" indent="0">
              <a:buNone/>
            </a:pPr>
            <a:r>
              <a:rPr lang="en-US" altLang="zh-TW" sz="1600" dirty="0"/>
              <a:t>str2</a:t>
            </a:r>
          </a:p>
          <a:p>
            <a:pPr marL="457200" lvl="1" indent="0">
              <a:buNone/>
            </a:pPr>
            <a:r>
              <a:rPr lang="en-US" altLang="zh-TW" sz="1600" dirty="0"/>
              <a:t>str3</a:t>
            </a:r>
          </a:p>
          <a:p>
            <a:pPr marL="457200" lvl="1" indent="0">
              <a:buNone/>
            </a:pPr>
            <a:r>
              <a:rPr lang="en-US" altLang="zh-TW" sz="1600" dirty="0"/>
              <a:t>end</a:t>
            </a:r>
            <a:endParaRPr lang="en-US" altLang="zh-TW" sz="2100" dirty="0"/>
          </a:p>
        </p:txBody>
      </p:sp>
      <p:pic>
        <p:nvPicPr>
          <p:cNvPr id="5" name="圖片 4">
            <a:extLst>
              <a:ext uri="{FF2B5EF4-FFF2-40B4-BE49-F238E27FC236}">
                <a16:creationId xmlns:a16="http://schemas.microsoft.com/office/drawing/2014/main" id="{6D980948-7F7D-45ED-833C-4BF36ADDB00D}"/>
              </a:ext>
            </a:extLst>
          </p:cNvPr>
          <p:cNvPicPr>
            <a:picLocks noChangeAspect="1"/>
          </p:cNvPicPr>
          <p:nvPr/>
        </p:nvPicPr>
        <p:blipFill>
          <a:blip r:embed="rId2"/>
          <a:stretch>
            <a:fillRect/>
          </a:stretch>
        </p:blipFill>
        <p:spPr>
          <a:xfrm>
            <a:off x="3904694" y="3714609"/>
            <a:ext cx="1679359" cy="2603006"/>
          </a:xfrm>
          <a:prstGeom prst="rect">
            <a:avLst/>
          </a:prstGeom>
        </p:spPr>
      </p:pic>
    </p:spTree>
    <p:extLst>
      <p:ext uri="{BB962C8B-B14F-4D97-AF65-F5344CB8AC3E}">
        <p14:creationId xmlns:p14="http://schemas.microsoft.com/office/powerpoint/2010/main" val="212681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D216A-1C48-4CC9-A997-275F3E559FC5}"/>
              </a:ext>
            </a:extLst>
          </p:cNvPr>
          <p:cNvSpPr>
            <a:spLocks noGrp="1"/>
          </p:cNvSpPr>
          <p:nvPr>
            <p:ph type="title"/>
          </p:nvPr>
        </p:nvSpPr>
        <p:spPr/>
        <p:txBody>
          <a:bodyPr/>
          <a:lstStyle/>
          <a:p>
            <a:r>
              <a:rPr kumimoji="1" lang="en-US" altLang="zh-TW" dirty="0"/>
              <a:t>Bonus : Question f</a:t>
            </a:r>
            <a:endParaRPr lang="zh-TW" altLang="en-US" dirty="0"/>
          </a:p>
        </p:txBody>
      </p:sp>
      <p:sp>
        <p:nvSpPr>
          <p:cNvPr id="3" name="內容版面配置區 2">
            <a:extLst>
              <a:ext uri="{FF2B5EF4-FFF2-40B4-BE49-F238E27FC236}">
                <a16:creationId xmlns:a16="http://schemas.microsoft.com/office/drawing/2014/main" id="{47E7A6D6-9F89-41A4-9895-EF5151E2CCF4}"/>
              </a:ext>
            </a:extLst>
          </p:cNvPr>
          <p:cNvSpPr>
            <a:spLocks noGrp="1"/>
          </p:cNvSpPr>
          <p:nvPr>
            <p:ph idx="1"/>
          </p:nvPr>
        </p:nvSpPr>
        <p:spPr/>
        <p:txBody>
          <a:bodyPr>
            <a:normAutofit fontScale="92500"/>
          </a:bodyPr>
          <a:lstStyle/>
          <a:p>
            <a:r>
              <a:rPr lang="zh-TW" altLang="en-US" dirty="0"/>
              <a:t>我們想要知道第</a:t>
            </a:r>
            <a:r>
              <a:rPr lang="en-US" altLang="zh-TW" dirty="0"/>
              <a:t>N</a:t>
            </a:r>
            <a:r>
              <a:rPr lang="zh-TW" altLang="en-US" dirty="0"/>
              <a:t>個質數是什麼，但又想快速的求出好幾筆資料</a:t>
            </a:r>
            <a:endParaRPr lang="en-US" altLang="zh-TW" dirty="0"/>
          </a:p>
          <a:p>
            <a:endParaRPr lang="en-US" altLang="zh-TW" dirty="0"/>
          </a:p>
          <a:p>
            <a:r>
              <a:rPr lang="zh-TW" altLang="en-US" dirty="0"/>
              <a:t>輸入為</a:t>
            </a:r>
            <a:r>
              <a:rPr lang="en-US" altLang="zh-TW" dirty="0"/>
              <a:t>N</a:t>
            </a:r>
            <a:r>
              <a:rPr lang="zh-TW" altLang="en-US" dirty="0"/>
              <a:t>，輸出為第</a:t>
            </a:r>
            <a:r>
              <a:rPr lang="en-US" altLang="zh-TW" dirty="0"/>
              <a:t>N</a:t>
            </a:r>
            <a:r>
              <a:rPr lang="zh-TW" altLang="en-US" dirty="0"/>
              <a:t>個質數的數值</a:t>
            </a:r>
            <a:r>
              <a:rPr lang="en-US" altLang="zh-TW" dirty="0"/>
              <a:t>(</a:t>
            </a:r>
            <a:r>
              <a:rPr lang="zh-TW" altLang="en-US" dirty="0"/>
              <a:t>當作只有正整數輸入，</a:t>
            </a:r>
            <a:r>
              <a:rPr lang="en-US" altLang="zh-TW" dirty="0"/>
              <a:t>N&lt;=25000)</a:t>
            </a:r>
          </a:p>
          <a:p>
            <a:endParaRPr lang="en-US" altLang="zh-TW" dirty="0"/>
          </a:p>
          <a:p>
            <a:r>
              <a:rPr lang="zh-TW" altLang="en-US" dirty="0"/>
              <a:t>測試資料可能有非常非常多、要如何在時間內解出為這題問題核心</a:t>
            </a:r>
            <a:endParaRPr lang="en-US" altLang="zh-TW" dirty="0"/>
          </a:p>
          <a:p>
            <a:r>
              <a:rPr lang="en-US" altLang="zh-TW" dirty="0"/>
              <a:t>Sample</a:t>
            </a:r>
            <a:r>
              <a:rPr lang="zh-TW" altLang="en-US" dirty="0"/>
              <a:t> </a:t>
            </a:r>
            <a:r>
              <a:rPr lang="en-US" altLang="zh-TW" dirty="0"/>
              <a:t>input</a:t>
            </a:r>
            <a:r>
              <a:rPr lang="zh-TW" altLang="en-US" dirty="0"/>
              <a:t> </a:t>
            </a:r>
            <a:r>
              <a:rPr lang="en-US" altLang="zh-TW" dirty="0"/>
              <a:t>:</a:t>
            </a:r>
          </a:p>
          <a:p>
            <a:pPr marL="0" indent="0">
              <a:buNone/>
            </a:pPr>
            <a:r>
              <a:rPr lang="en-US" altLang="zh-TW" dirty="0"/>
              <a:t>	</a:t>
            </a:r>
            <a:r>
              <a:rPr lang="en-US" altLang="zh-TW" sz="2000" dirty="0"/>
              <a:t>1</a:t>
            </a:r>
          </a:p>
          <a:p>
            <a:pPr marL="0" indent="0">
              <a:buNone/>
            </a:pPr>
            <a:r>
              <a:rPr lang="en-US" altLang="zh-TW" sz="2000" dirty="0"/>
              <a:t>	2</a:t>
            </a:r>
          </a:p>
          <a:p>
            <a:pPr marL="0" indent="0">
              <a:buNone/>
            </a:pPr>
            <a:r>
              <a:rPr lang="en-US" altLang="zh-TW" sz="2000" dirty="0"/>
              <a:t>	3</a:t>
            </a:r>
          </a:p>
        </p:txBody>
      </p:sp>
      <p:pic>
        <p:nvPicPr>
          <p:cNvPr id="4" name="圖片 3">
            <a:extLst>
              <a:ext uri="{FF2B5EF4-FFF2-40B4-BE49-F238E27FC236}">
                <a16:creationId xmlns:a16="http://schemas.microsoft.com/office/drawing/2014/main" id="{85261828-78BD-4B38-821F-6936178EC6D0}"/>
              </a:ext>
            </a:extLst>
          </p:cNvPr>
          <p:cNvPicPr>
            <a:picLocks noChangeAspect="1"/>
          </p:cNvPicPr>
          <p:nvPr/>
        </p:nvPicPr>
        <p:blipFill rotWithShape="1">
          <a:blip r:embed="rId2"/>
          <a:srcRect l="1673"/>
          <a:stretch/>
        </p:blipFill>
        <p:spPr>
          <a:xfrm>
            <a:off x="4456590" y="4328103"/>
            <a:ext cx="1136341" cy="1852034"/>
          </a:xfrm>
          <a:prstGeom prst="rect">
            <a:avLst/>
          </a:prstGeom>
        </p:spPr>
      </p:pic>
    </p:spTree>
    <p:extLst>
      <p:ext uri="{BB962C8B-B14F-4D97-AF65-F5344CB8AC3E}">
        <p14:creationId xmlns:p14="http://schemas.microsoft.com/office/powerpoint/2010/main" val="271303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C76C0-6A1A-4C4C-AA7C-A78220A859B6}"/>
              </a:ext>
            </a:extLst>
          </p:cNvPr>
          <p:cNvSpPr>
            <a:spLocks noGrp="1"/>
          </p:cNvSpPr>
          <p:nvPr>
            <p:ph type="title"/>
          </p:nvPr>
        </p:nvSpPr>
        <p:spPr/>
        <p:txBody>
          <a:bodyPr/>
          <a:lstStyle/>
          <a:p>
            <a:r>
              <a:rPr lang="zh-TW" altLang="en-US" dirty="0"/>
              <a:t>線上練習、能力競賽</a:t>
            </a:r>
          </a:p>
        </p:txBody>
      </p:sp>
      <p:sp>
        <p:nvSpPr>
          <p:cNvPr id="3" name="文字版面配置區 2">
            <a:extLst>
              <a:ext uri="{FF2B5EF4-FFF2-40B4-BE49-F238E27FC236}">
                <a16:creationId xmlns:a16="http://schemas.microsoft.com/office/drawing/2014/main" id="{4F062457-4869-4761-8287-3806D8C3C454}"/>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6847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14F36-B334-44D2-824B-FA8E7186049F}"/>
              </a:ext>
            </a:extLst>
          </p:cNvPr>
          <p:cNvSpPr>
            <a:spLocks noGrp="1"/>
          </p:cNvSpPr>
          <p:nvPr>
            <p:ph type="title"/>
          </p:nvPr>
        </p:nvSpPr>
        <p:spPr/>
        <p:txBody>
          <a:bodyPr/>
          <a:lstStyle/>
          <a:p>
            <a:r>
              <a:rPr lang="en-US" altLang="zh-TW" dirty="0" err="1"/>
              <a:t>UVa</a:t>
            </a:r>
            <a:r>
              <a:rPr lang="en-US" altLang="zh-TW" dirty="0"/>
              <a:t> Online Judge</a:t>
            </a:r>
            <a:endParaRPr lang="zh-TW" altLang="en-US" dirty="0"/>
          </a:p>
        </p:txBody>
      </p:sp>
      <p:sp>
        <p:nvSpPr>
          <p:cNvPr id="3" name="內容版面配置區 2">
            <a:extLst>
              <a:ext uri="{FF2B5EF4-FFF2-40B4-BE49-F238E27FC236}">
                <a16:creationId xmlns:a16="http://schemas.microsoft.com/office/drawing/2014/main" id="{423FAC7A-1FF7-4F39-BB9D-5E1317752068}"/>
              </a:ext>
            </a:extLst>
          </p:cNvPr>
          <p:cNvSpPr>
            <a:spLocks noGrp="1"/>
          </p:cNvSpPr>
          <p:nvPr>
            <p:ph idx="1"/>
          </p:nvPr>
        </p:nvSpPr>
        <p:spPr>
          <a:xfrm>
            <a:off x="845127" y="1828800"/>
            <a:ext cx="10515600" cy="4351337"/>
          </a:xfrm>
        </p:spPr>
        <p:txBody>
          <a:bodyPr/>
          <a:lstStyle/>
          <a:p>
            <a:r>
              <a:rPr lang="en-US" altLang="zh-TW" dirty="0">
                <a:hlinkClick r:id="rId2"/>
              </a:rPr>
              <a:t>https://uva.onlinejudge.org</a:t>
            </a:r>
            <a:endParaRPr lang="en-US" altLang="zh-TW" dirty="0"/>
          </a:p>
          <a:p>
            <a:endParaRPr lang="zh-TW" altLang="en-US" dirty="0"/>
          </a:p>
        </p:txBody>
      </p:sp>
      <p:pic>
        <p:nvPicPr>
          <p:cNvPr id="5" name="圖片 4">
            <a:extLst>
              <a:ext uri="{FF2B5EF4-FFF2-40B4-BE49-F238E27FC236}">
                <a16:creationId xmlns:a16="http://schemas.microsoft.com/office/drawing/2014/main" id="{D016BCF2-E2B1-4056-BE54-2AF3EDDC84AF}"/>
              </a:ext>
            </a:extLst>
          </p:cNvPr>
          <p:cNvPicPr>
            <a:picLocks noChangeAspect="1"/>
          </p:cNvPicPr>
          <p:nvPr/>
        </p:nvPicPr>
        <p:blipFill>
          <a:blip r:embed="rId3"/>
          <a:stretch>
            <a:fillRect/>
          </a:stretch>
        </p:blipFill>
        <p:spPr>
          <a:xfrm>
            <a:off x="1791911" y="2417828"/>
            <a:ext cx="8340469" cy="4351336"/>
          </a:xfrm>
          <a:prstGeom prst="rect">
            <a:avLst/>
          </a:prstGeom>
        </p:spPr>
      </p:pic>
    </p:spTree>
    <p:extLst>
      <p:ext uri="{BB962C8B-B14F-4D97-AF65-F5344CB8AC3E}">
        <p14:creationId xmlns:p14="http://schemas.microsoft.com/office/powerpoint/2010/main" val="403566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662941-12D0-4961-AFD9-D7796F0C593E}"/>
              </a:ext>
            </a:extLst>
          </p:cNvPr>
          <p:cNvSpPr>
            <a:spLocks noGrp="1"/>
          </p:cNvSpPr>
          <p:nvPr>
            <p:ph type="title"/>
          </p:nvPr>
        </p:nvSpPr>
        <p:spPr/>
        <p:txBody>
          <a:bodyPr/>
          <a:lstStyle/>
          <a:p>
            <a:r>
              <a:rPr lang="en-US" altLang="zh-TW" dirty="0" err="1"/>
              <a:t>UVa</a:t>
            </a:r>
            <a:r>
              <a:rPr lang="en-US" altLang="zh-TW" dirty="0"/>
              <a:t> Online Judge</a:t>
            </a:r>
            <a:endParaRPr lang="zh-TW" altLang="en-US" dirty="0"/>
          </a:p>
        </p:txBody>
      </p:sp>
      <p:sp>
        <p:nvSpPr>
          <p:cNvPr id="3" name="內容版面配置區 2">
            <a:extLst>
              <a:ext uri="{FF2B5EF4-FFF2-40B4-BE49-F238E27FC236}">
                <a16:creationId xmlns:a16="http://schemas.microsoft.com/office/drawing/2014/main" id="{E58DA50F-892A-4D81-A41F-B314BF41D052}"/>
              </a:ext>
            </a:extLst>
          </p:cNvPr>
          <p:cNvSpPr>
            <a:spLocks noGrp="1"/>
          </p:cNvSpPr>
          <p:nvPr>
            <p:ph idx="1"/>
          </p:nvPr>
        </p:nvSpPr>
        <p:spPr/>
        <p:txBody>
          <a:bodyPr/>
          <a:lstStyle/>
          <a:p>
            <a:r>
              <a:rPr lang="en-US" altLang="zh-TW" dirty="0" err="1"/>
              <a:t>UVa</a:t>
            </a:r>
            <a:r>
              <a:rPr lang="zh-TW" altLang="en-US" dirty="0"/>
              <a:t>註冊登入後</a:t>
            </a:r>
            <a:endParaRPr lang="en-US" altLang="zh-TW" dirty="0"/>
          </a:p>
          <a:p>
            <a:endParaRPr lang="en-US" altLang="zh-TW" dirty="0"/>
          </a:p>
          <a:p>
            <a:r>
              <a:rPr lang="zh-TW" altLang="en-US" dirty="0"/>
              <a:t>於左端介面選單選</a:t>
            </a:r>
            <a:r>
              <a:rPr lang="en-US" altLang="zh-TW" dirty="0"/>
              <a:t/>
            </a:r>
            <a:br>
              <a:rPr lang="en-US" altLang="zh-TW" dirty="0"/>
            </a:br>
            <a:r>
              <a:rPr lang="zh-TW" altLang="en-US" dirty="0"/>
              <a:t>擇</a:t>
            </a:r>
            <a:r>
              <a:rPr lang="en-US" altLang="zh-TW" dirty="0"/>
              <a:t>Browse</a:t>
            </a:r>
            <a:r>
              <a:rPr lang="zh-TW" altLang="en-US" dirty="0"/>
              <a:t> </a:t>
            </a:r>
            <a:r>
              <a:rPr lang="en-US" altLang="zh-TW" dirty="0"/>
              <a:t>Problems</a:t>
            </a:r>
            <a:br>
              <a:rPr lang="en-US" altLang="zh-TW" dirty="0"/>
            </a:br>
            <a:r>
              <a:rPr lang="zh-TW" altLang="en-US" dirty="0"/>
              <a:t>觀看題庫</a:t>
            </a:r>
            <a:endParaRPr lang="en-US" altLang="zh-TW" dirty="0"/>
          </a:p>
          <a:p>
            <a:endParaRPr lang="en-US" altLang="zh-TW" dirty="0"/>
          </a:p>
          <a:p>
            <a:r>
              <a:rPr lang="zh-TW" altLang="en-US" dirty="0"/>
              <a:t>建議選擇上面兩個</a:t>
            </a:r>
            <a:r>
              <a:rPr lang="en-US" altLang="zh-TW" dirty="0"/>
              <a:t/>
            </a:r>
            <a:br>
              <a:rPr lang="en-US" altLang="zh-TW" dirty="0"/>
            </a:br>
            <a:r>
              <a:rPr lang="zh-TW" altLang="en-US" dirty="0"/>
              <a:t>資料夾裡面的題目</a:t>
            </a:r>
            <a:endParaRPr lang="en-US" altLang="zh-TW" dirty="0"/>
          </a:p>
          <a:p>
            <a:endParaRPr lang="en-US" altLang="zh-TW" dirty="0"/>
          </a:p>
        </p:txBody>
      </p:sp>
      <p:pic>
        <p:nvPicPr>
          <p:cNvPr id="4" name="圖片 3">
            <a:extLst>
              <a:ext uri="{FF2B5EF4-FFF2-40B4-BE49-F238E27FC236}">
                <a16:creationId xmlns:a16="http://schemas.microsoft.com/office/drawing/2014/main" id="{B869FD3A-20C3-480D-9FD3-8B4DB5BB279D}"/>
              </a:ext>
            </a:extLst>
          </p:cNvPr>
          <p:cNvPicPr>
            <a:picLocks noChangeAspect="1"/>
          </p:cNvPicPr>
          <p:nvPr/>
        </p:nvPicPr>
        <p:blipFill>
          <a:blip r:embed="rId2"/>
          <a:stretch>
            <a:fillRect/>
          </a:stretch>
        </p:blipFill>
        <p:spPr>
          <a:xfrm>
            <a:off x="4110364" y="1878609"/>
            <a:ext cx="1751251" cy="3659624"/>
          </a:xfrm>
          <a:prstGeom prst="rect">
            <a:avLst/>
          </a:prstGeom>
        </p:spPr>
      </p:pic>
      <p:pic>
        <p:nvPicPr>
          <p:cNvPr id="5" name="圖片 4">
            <a:extLst>
              <a:ext uri="{FF2B5EF4-FFF2-40B4-BE49-F238E27FC236}">
                <a16:creationId xmlns:a16="http://schemas.microsoft.com/office/drawing/2014/main" id="{32494EA7-80AF-460D-A817-06C590A523FD}"/>
              </a:ext>
            </a:extLst>
          </p:cNvPr>
          <p:cNvPicPr>
            <a:picLocks noChangeAspect="1"/>
          </p:cNvPicPr>
          <p:nvPr/>
        </p:nvPicPr>
        <p:blipFill>
          <a:blip r:embed="rId3"/>
          <a:stretch>
            <a:fillRect/>
          </a:stretch>
        </p:blipFill>
        <p:spPr>
          <a:xfrm>
            <a:off x="6001304" y="1807587"/>
            <a:ext cx="5956356" cy="3858389"/>
          </a:xfrm>
          <a:prstGeom prst="rect">
            <a:avLst/>
          </a:prstGeom>
        </p:spPr>
      </p:pic>
    </p:spTree>
    <p:extLst>
      <p:ext uri="{BB962C8B-B14F-4D97-AF65-F5344CB8AC3E}">
        <p14:creationId xmlns:p14="http://schemas.microsoft.com/office/powerpoint/2010/main" val="218624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431882-95D4-462F-AB98-3A5838C7C96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889806-CFF6-415E-BA18-C1404E36A540}"/>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56E9D454-2399-4023-BCE2-7F37A1C573FD}"/>
              </a:ext>
            </a:extLst>
          </p:cNvPr>
          <p:cNvPicPr>
            <a:picLocks noChangeAspect="1"/>
          </p:cNvPicPr>
          <p:nvPr/>
        </p:nvPicPr>
        <p:blipFill>
          <a:blip r:embed="rId2"/>
          <a:stretch>
            <a:fillRect/>
          </a:stretch>
        </p:blipFill>
        <p:spPr>
          <a:xfrm>
            <a:off x="1691143" y="0"/>
            <a:ext cx="8809714" cy="6858000"/>
          </a:xfrm>
          <a:prstGeom prst="rect">
            <a:avLst/>
          </a:prstGeom>
        </p:spPr>
      </p:pic>
    </p:spTree>
    <p:extLst>
      <p:ext uri="{BB962C8B-B14F-4D97-AF65-F5344CB8AC3E}">
        <p14:creationId xmlns:p14="http://schemas.microsoft.com/office/powerpoint/2010/main" val="477797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5BFE0-83B8-47C1-9C10-38E244D6925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C1E1B7A-A25C-469E-8091-05E4D8A2AEB1}"/>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1DBA486F-D0CF-40BE-9A76-823D4CF55976}"/>
              </a:ext>
            </a:extLst>
          </p:cNvPr>
          <p:cNvPicPr>
            <a:picLocks noChangeAspect="1"/>
          </p:cNvPicPr>
          <p:nvPr/>
        </p:nvPicPr>
        <p:blipFill>
          <a:blip r:embed="rId2"/>
          <a:stretch>
            <a:fillRect/>
          </a:stretch>
        </p:blipFill>
        <p:spPr>
          <a:xfrm>
            <a:off x="845127" y="0"/>
            <a:ext cx="10152614" cy="6858000"/>
          </a:xfrm>
          <a:prstGeom prst="rect">
            <a:avLst/>
          </a:prstGeom>
        </p:spPr>
      </p:pic>
    </p:spTree>
    <p:extLst>
      <p:ext uri="{BB962C8B-B14F-4D97-AF65-F5344CB8AC3E}">
        <p14:creationId xmlns:p14="http://schemas.microsoft.com/office/powerpoint/2010/main" val="2049087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9A0D84-05D7-488C-88D6-60D53C4D93A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B63219E-B898-4EFF-AFA4-610D7DFA7545}"/>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7C0FD62A-5F30-40C6-88CD-950CCA7D30BE}"/>
              </a:ext>
            </a:extLst>
          </p:cNvPr>
          <p:cNvPicPr>
            <a:picLocks noChangeAspect="1"/>
          </p:cNvPicPr>
          <p:nvPr/>
        </p:nvPicPr>
        <p:blipFill>
          <a:blip r:embed="rId2"/>
          <a:stretch>
            <a:fillRect/>
          </a:stretch>
        </p:blipFill>
        <p:spPr>
          <a:xfrm>
            <a:off x="1639688" y="0"/>
            <a:ext cx="8912623" cy="6858000"/>
          </a:xfrm>
          <a:prstGeom prst="rect">
            <a:avLst/>
          </a:prstGeom>
        </p:spPr>
      </p:pic>
    </p:spTree>
    <p:extLst>
      <p:ext uri="{BB962C8B-B14F-4D97-AF65-F5344CB8AC3E}">
        <p14:creationId xmlns:p14="http://schemas.microsoft.com/office/powerpoint/2010/main" val="356187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6F64B-2EFC-4370-A3A9-3B7771526FAE}"/>
              </a:ext>
            </a:extLst>
          </p:cNvPr>
          <p:cNvSpPr>
            <a:spLocks noGrp="1"/>
          </p:cNvSpPr>
          <p:nvPr>
            <p:ph type="title"/>
          </p:nvPr>
        </p:nvSpPr>
        <p:spPr/>
        <p:txBody>
          <a:bodyPr/>
          <a:lstStyle/>
          <a:p>
            <a:r>
              <a:rPr lang="en-US" altLang="zh-TW" dirty="0" err="1"/>
              <a:t>UVa</a:t>
            </a:r>
            <a:r>
              <a:rPr lang="en-US" altLang="zh-TW" dirty="0"/>
              <a:t> Online Judge</a:t>
            </a:r>
            <a:endParaRPr lang="zh-TW" altLang="en-US" dirty="0"/>
          </a:p>
        </p:txBody>
      </p:sp>
      <p:sp>
        <p:nvSpPr>
          <p:cNvPr id="3" name="內容版面配置區 2">
            <a:extLst>
              <a:ext uri="{FF2B5EF4-FFF2-40B4-BE49-F238E27FC236}">
                <a16:creationId xmlns:a16="http://schemas.microsoft.com/office/drawing/2014/main" id="{2D2FF811-1E31-4623-81EF-09AF07ED1D1F}"/>
              </a:ext>
            </a:extLst>
          </p:cNvPr>
          <p:cNvSpPr>
            <a:spLocks noGrp="1"/>
          </p:cNvSpPr>
          <p:nvPr>
            <p:ph idx="1"/>
          </p:nvPr>
        </p:nvSpPr>
        <p:spPr/>
        <p:txBody>
          <a:bodyPr>
            <a:normAutofit/>
          </a:bodyPr>
          <a:lstStyle/>
          <a:p>
            <a:r>
              <a:rPr lang="zh-TW" altLang="en-US" dirty="0"/>
              <a:t>如果在其他地方看到</a:t>
            </a:r>
            <a:r>
              <a:rPr lang="en-US" altLang="zh-TW" dirty="0" err="1"/>
              <a:t>Uva</a:t>
            </a:r>
            <a:r>
              <a:rPr lang="zh-TW" altLang="en-US" dirty="0"/>
              <a:t>題目的話繳交有可以透過</a:t>
            </a:r>
            <a:r>
              <a:rPr lang="en-US" altLang="zh-TW" dirty="0"/>
              <a:t>Quick</a:t>
            </a:r>
            <a:r>
              <a:rPr lang="zh-TW" altLang="en-US" dirty="0"/>
              <a:t> </a:t>
            </a:r>
            <a:r>
              <a:rPr lang="en-US" altLang="zh-TW" dirty="0"/>
              <a:t>Submit</a:t>
            </a:r>
            <a:r>
              <a:rPr lang="zh-TW" altLang="en-US" dirty="0"/>
              <a:t>繳交 </a:t>
            </a:r>
            <a:r>
              <a:rPr lang="en-US" altLang="zh-TW" dirty="0"/>
              <a:t>(</a:t>
            </a:r>
            <a:r>
              <a:rPr lang="zh-TW" altLang="en-US" dirty="0"/>
              <a:t>要自己打題號</a:t>
            </a:r>
            <a:r>
              <a:rPr lang="en-US" altLang="zh-TW" dirty="0"/>
              <a:t>)</a:t>
            </a:r>
          </a:p>
          <a:p>
            <a:endParaRPr lang="en-US" altLang="zh-TW" dirty="0"/>
          </a:p>
          <a:p>
            <a:r>
              <a:rPr lang="zh-TW" altLang="en-US" dirty="0"/>
              <a:t>繳交完成後進入左邊選單的</a:t>
            </a:r>
            <a:r>
              <a:rPr lang="en-US" altLang="zh-TW" dirty="0"/>
              <a:t>My</a:t>
            </a:r>
            <a:r>
              <a:rPr lang="zh-TW" altLang="en-US" dirty="0"/>
              <a:t> </a:t>
            </a:r>
            <a:r>
              <a:rPr lang="en-US" altLang="zh-TW" dirty="0"/>
              <a:t>Submissions</a:t>
            </a:r>
            <a:r>
              <a:rPr lang="zh-TW" altLang="en-US" dirty="0"/>
              <a:t>看結果</a:t>
            </a:r>
            <a:endParaRPr lang="en-US" altLang="zh-TW" dirty="0"/>
          </a:p>
        </p:txBody>
      </p:sp>
      <p:pic>
        <p:nvPicPr>
          <p:cNvPr id="4" name="圖片 3">
            <a:extLst>
              <a:ext uri="{FF2B5EF4-FFF2-40B4-BE49-F238E27FC236}">
                <a16:creationId xmlns:a16="http://schemas.microsoft.com/office/drawing/2014/main" id="{E3D415E3-BCA4-4256-A094-81687F75689E}"/>
              </a:ext>
            </a:extLst>
          </p:cNvPr>
          <p:cNvPicPr>
            <a:picLocks noChangeAspect="1"/>
          </p:cNvPicPr>
          <p:nvPr/>
        </p:nvPicPr>
        <p:blipFill>
          <a:blip r:embed="rId2"/>
          <a:stretch>
            <a:fillRect/>
          </a:stretch>
        </p:blipFill>
        <p:spPr>
          <a:xfrm>
            <a:off x="9037470" y="2310208"/>
            <a:ext cx="2229506" cy="4459012"/>
          </a:xfrm>
          <a:prstGeom prst="rect">
            <a:avLst/>
          </a:prstGeom>
        </p:spPr>
      </p:pic>
    </p:spTree>
    <p:extLst>
      <p:ext uri="{BB962C8B-B14F-4D97-AF65-F5344CB8AC3E}">
        <p14:creationId xmlns:p14="http://schemas.microsoft.com/office/powerpoint/2010/main" val="1464970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6F64B-2EFC-4370-A3A9-3B7771526FAE}"/>
              </a:ext>
            </a:extLst>
          </p:cNvPr>
          <p:cNvSpPr>
            <a:spLocks noGrp="1"/>
          </p:cNvSpPr>
          <p:nvPr>
            <p:ph type="title"/>
          </p:nvPr>
        </p:nvSpPr>
        <p:spPr/>
        <p:txBody>
          <a:bodyPr/>
          <a:lstStyle/>
          <a:p>
            <a:r>
              <a:rPr lang="en-US" altLang="zh-TW" dirty="0" err="1"/>
              <a:t>UVa</a:t>
            </a:r>
            <a:r>
              <a:rPr lang="en-US" altLang="zh-TW" dirty="0"/>
              <a:t> Online Judge</a:t>
            </a:r>
            <a:endParaRPr lang="zh-TW" altLang="en-US" dirty="0"/>
          </a:p>
        </p:txBody>
      </p:sp>
      <p:sp>
        <p:nvSpPr>
          <p:cNvPr id="3" name="內容版面配置區 2">
            <a:extLst>
              <a:ext uri="{FF2B5EF4-FFF2-40B4-BE49-F238E27FC236}">
                <a16:creationId xmlns:a16="http://schemas.microsoft.com/office/drawing/2014/main" id="{2D2FF811-1E31-4623-81EF-09AF07ED1D1F}"/>
              </a:ext>
            </a:extLst>
          </p:cNvPr>
          <p:cNvSpPr>
            <a:spLocks noGrp="1"/>
          </p:cNvSpPr>
          <p:nvPr>
            <p:ph idx="1"/>
          </p:nvPr>
        </p:nvSpPr>
        <p:spPr/>
        <p:txBody>
          <a:bodyPr>
            <a:normAutofit fontScale="92500" lnSpcReduction="20000"/>
          </a:bodyPr>
          <a:lstStyle/>
          <a:p>
            <a:r>
              <a:rPr lang="zh-TW" altLang="en-US" sz="3000" dirty="0"/>
              <a:t>狀態</a:t>
            </a:r>
            <a:r>
              <a:rPr lang="en-US" altLang="zh-TW" sz="3000" dirty="0"/>
              <a:t>:</a:t>
            </a:r>
          </a:p>
          <a:p>
            <a:pPr lvl="1"/>
            <a:r>
              <a:rPr lang="en-US" altLang="zh-TW" sz="2600" dirty="0"/>
              <a:t>In Queue (QU)</a:t>
            </a:r>
          </a:p>
          <a:p>
            <a:pPr lvl="1"/>
            <a:r>
              <a:rPr lang="en-US" altLang="zh-TW" sz="2600" dirty="0"/>
              <a:t>Accepted (AC)</a:t>
            </a:r>
          </a:p>
          <a:p>
            <a:pPr lvl="1"/>
            <a:r>
              <a:rPr lang="en-US" altLang="zh-TW" sz="2600" dirty="0"/>
              <a:t>Presentation Error (PE)</a:t>
            </a:r>
          </a:p>
          <a:p>
            <a:pPr lvl="1"/>
            <a:r>
              <a:rPr lang="en-US" altLang="zh-TW" sz="2600" dirty="0"/>
              <a:t>Wrong Answer (WA)</a:t>
            </a:r>
          </a:p>
          <a:p>
            <a:pPr lvl="1"/>
            <a:r>
              <a:rPr lang="en-US" altLang="zh-TW" sz="2600" dirty="0"/>
              <a:t>Compile Error (CE)</a:t>
            </a:r>
          </a:p>
          <a:p>
            <a:pPr lvl="1"/>
            <a:r>
              <a:rPr lang="en-US" altLang="zh-TW" sz="2600" dirty="0"/>
              <a:t>Runtime Error (RE)</a:t>
            </a:r>
          </a:p>
          <a:p>
            <a:pPr lvl="1"/>
            <a:r>
              <a:rPr lang="en-US" altLang="zh-TW" sz="2600" dirty="0"/>
              <a:t>Time Limit Exceeded (TL</a:t>
            </a:r>
            <a:r>
              <a:rPr lang="zh-TW" altLang="en-US" sz="2600" dirty="0"/>
              <a:t> </a:t>
            </a:r>
            <a:r>
              <a:rPr lang="en-US" altLang="zh-TW" sz="2600" dirty="0"/>
              <a:t>/</a:t>
            </a:r>
            <a:r>
              <a:rPr lang="zh-TW" altLang="en-US" sz="2600" dirty="0"/>
              <a:t> </a:t>
            </a:r>
            <a:r>
              <a:rPr lang="en-US" altLang="zh-TW" sz="2600" dirty="0"/>
              <a:t>TLE)</a:t>
            </a:r>
          </a:p>
          <a:p>
            <a:pPr lvl="1"/>
            <a:r>
              <a:rPr lang="en-US" altLang="zh-TW" sz="2600" dirty="0"/>
              <a:t>Memory Limit Exceeded (ML</a:t>
            </a:r>
            <a:r>
              <a:rPr lang="zh-TW" altLang="en-US" sz="2600" dirty="0"/>
              <a:t> </a:t>
            </a:r>
            <a:r>
              <a:rPr lang="en-US" altLang="zh-TW" sz="2600" dirty="0"/>
              <a:t>/</a:t>
            </a:r>
            <a:r>
              <a:rPr lang="zh-TW" altLang="en-US" sz="2600" dirty="0"/>
              <a:t> </a:t>
            </a:r>
            <a:r>
              <a:rPr lang="en-US" altLang="zh-TW" sz="2600" dirty="0"/>
              <a:t>MLE)</a:t>
            </a:r>
          </a:p>
          <a:p>
            <a:pPr lvl="1"/>
            <a:endParaRPr lang="en-US" altLang="zh-TW" dirty="0"/>
          </a:p>
          <a:p>
            <a:pPr lvl="1"/>
            <a:r>
              <a:rPr lang="en-US" altLang="zh-TW" sz="1700" dirty="0">
                <a:solidFill>
                  <a:schemeClr val="tx1">
                    <a:lumMod val="50000"/>
                    <a:lumOff val="50000"/>
                  </a:schemeClr>
                </a:solidFill>
              </a:rPr>
              <a:t>Output Limit Exceeded (OL)</a:t>
            </a:r>
          </a:p>
          <a:p>
            <a:pPr lvl="1"/>
            <a:r>
              <a:rPr lang="en-US" altLang="zh-TW" sz="1700" dirty="0">
                <a:solidFill>
                  <a:schemeClr val="tx1">
                    <a:lumMod val="50000"/>
                    <a:lumOff val="50000"/>
                  </a:schemeClr>
                </a:solidFill>
              </a:rPr>
              <a:t>Submission Error (SE)</a:t>
            </a:r>
          </a:p>
          <a:p>
            <a:pPr lvl="1"/>
            <a:r>
              <a:rPr lang="en-US" altLang="zh-TW" sz="1700" dirty="0">
                <a:solidFill>
                  <a:schemeClr val="tx1">
                    <a:lumMod val="50000"/>
                    <a:lumOff val="50000"/>
                  </a:schemeClr>
                </a:solidFill>
              </a:rPr>
              <a:t>Restricted Function (RF)</a:t>
            </a:r>
          </a:p>
          <a:p>
            <a:pPr lvl="1"/>
            <a:r>
              <a:rPr lang="en-US" altLang="zh-TW" sz="1700" dirty="0">
                <a:solidFill>
                  <a:schemeClr val="tx1">
                    <a:lumMod val="50000"/>
                    <a:lumOff val="50000"/>
                  </a:schemeClr>
                </a:solidFill>
              </a:rPr>
              <a:t>Can't Be Judged (CJ)</a:t>
            </a:r>
          </a:p>
        </p:txBody>
      </p:sp>
    </p:spTree>
    <p:extLst>
      <p:ext uri="{BB962C8B-B14F-4D97-AF65-F5344CB8AC3E}">
        <p14:creationId xmlns:p14="http://schemas.microsoft.com/office/powerpoint/2010/main" val="197947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A02D-BCB4-4EAF-902A-328D526DFEFA}"/>
              </a:ext>
            </a:extLst>
          </p:cNvPr>
          <p:cNvSpPr>
            <a:spLocks noGrp="1"/>
          </p:cNvSpPr>
          <p:nvPr>
            <p:ph type="title"/>
          </p:nvPr>
        </p:nvSpPr>
        <p:spPr/>
        <p:txBody>
          <a:bodyPr/>
          <a:lstStyle/>
          <a:p>
            <a:r>
              <a:rPr lang="en-US" altLang="zh-TW" dirty="0"/>
              <a:t>Functions </a:t>
            </a:r>
            <a:r>
              <a:rPr lang="zh-TW" altLang="en-US" dirty="0"/>
              <a:t>宣告</a:t>
            </a:r>
          </a:p>
        </p:txBody>
      </p:sp>
      <p:sp>
        <p:nvSpPr>
          <p:cNvPr id="3" name="內容版面配置區 2">
            <a:extLst>
              <a:ext uri="{FF2B5EF4-FFF2-40B4-BE49-F238E27FC236}">
                <a16:creationId xmlns:a16="http://schemas.microsoft.com/office/drawing/2014/main" id="{2CFF47B8-09F1-4E4F-9A63-DADA8B38A3A2}"/>
              </a:ext>
            </a:extLst>
          </p:cNvPr>
          <p:cNvSpPr>
            <a:spLocks noGrp="1"/>
          </p:cNvSpPr>
          <p:nvPr>
            <p:ph idx="1"/>
          </p:nvPr>
        </p:nvSpPr>
        <p:spPr/>
        <p:txBody>
          <a:bodyPr>
            <a:normAutofit/>
          </a:bodyPr>
          <a:lstStyle/>
          <a:p>
            <a:pPr marL="0" indent="0">
              <a:buNone/>
            </a:pPr>
            <a:endParaRPr lang="en-US" altLang="zh-TW" dirty="0"/>
          </a:p>
          <a:p>
            <a:pPr marL="0" indent="0">
              <a:buNone/>
            </a:pPr>
            <a:r>
              <a:rPr lang="zh-TW" altLang="en-US" dirty="0"/>
              <a:t>回傳類別 </a:t>
            </a:r>
            <a:r>
              <a:rPr lang="en-US" altLang="zh-TW" dirty="0"/>
              <a:t>function</a:t>
            </a:r>
            <a:r>
              <a:rPr lang="zh-TW" altLang="en-US" dirty="0"/>
              <a:t>名稱 </a:t>
            </a:r>
            <a:r>
              <a:rPr lang="en-US" altLang="zh-TW" dirty="0"/>
              <a:t>(</a:t>
            </a:r>
            <a:r>
              <a:rPr lang="zh-TW" altLang="en-US" dirty="0"/>
              <a:t> 參數 </a:t>
            </a:r>
            <a:r>
              <a:rPr lang="en-US" altLang="zh-TW" dirty="0"/>
              <a:t>)</a:t>
            </a:r>
          </a:p>
          <a:p>
            <a:pPr marL="0" indent="0">
              <a:buNone/>
            </a:pPr>
            <a:r>
              <a:rPr lang="en-US" altLang="zh-TW" dirty="0"/>
              <a:t>{</a:t>
            </a:r>
          </a:p>
          <a:p>
            <a:pPr marL="0" indent="0">
              <a:buNone/>
            </a:pPr>
            <a:r>
              <a:rPr lang="en-US" altLang="zh-TW" dirty="0"/>
              <a:t>    (</a:t>
            </a:r>
            <a:r>
              <a:rPr lang="zh-TW" altLang="en-US" dirty="0"/>
              <a:t>宣告、計算等</a:t>
            </a:r>
            <a:r>
              <a:rPr lang="en-US" altLang="zh-TW" dirty="0"/>
              <a:t>)</a:t>
            </a:r>
          </a:p>
          <a:p>
            <a:pPr marL="0" indent="0">
              <a:buNone/>
            </a:pPr>
            <a:r>
              <a:rPr lang="zh-TW" altLang="en-US" dirty="0"/>
              <a:t>    </a:t>
            </a:r>
            <a:r>
              <a:rPr lang="en-US" altLang="zh-TW" dirty="0"/>
              <a:t>return </a:t>
            </a:r>
            <a:r>
              <a:rPr lang="zh-TW" altLang="en-US" dirty="0"/>
              <a:t>回傳值</a:t>
            </a:r>
            <a:r>
              <a:rPr lang="en-US" altLang="zh-TW" dirty="0"/>
              <a:t>;</a:t>
            </a:r>
          </a:p>
          <a:p>
            <a:pPr marL="0" indent="0">
              <a:buNone/>
            </a:pPr>
            <a:r>
              <a:rPr lang="en-US" altLang="zh-TW" dirty="0"/>
              <a:t>}</a:t>
            </a:r>
          </a:p>
          <a:p>
            <a:pPr marL="0" indent="0">
              <a:buNone/>
            </a:pPr>
            <a:endParaRPr lang="en-US" altLang="zh-TW" dirty="0"/>
          </a:p>
          <a:p>
            <a:r>
              <a:rPr lang="zh-TW" altLang="en-US" dirty="0"/>
              <a:t>回傳類別為</a:t>
            </a:r>
            <a:r>
              <a:rPr lang="en-US" altLang="zh-TW" dirty="0"/>
              <a:t>void</a:t>
            </a:r>
            <a:r>
              <a:rPr lang="zh-TW" altLang="en-US" dirty="0"/>
              <a:t>不回傳值，但依舊可以使用</a:t>
            </a:r>
            <a:r>
              <a:rPr lang="en-US" altLang="zh-TW" dirty="0"/>
              <a:t>return;</a:t>
            </a:r>
            <a:r>
              <a:rPr lang="zh-TW" altLang="en-US" dirty="0"/>
              <a:t>來離開</a:t>
            </a:r>
            <a:r>
              <a:rPr lang="en-US" altLang="zh-TW" dirty="0"/>
              <a:t>function</a:t>
            </a:r>
            <a:endParaRPr lang="zh-TW" altLang="en-US" dirty="0"/>
          </a:p>
        </p:txBody>
      </p:sp>
      <p:pic>
        <p:nvPicPr>
          <p:cNvPr id="7" name="圖片 6">
            <a:extLst>
              <a:ext uri="{FF2B5EF4-FFF2-40B4-BE49-F238E27FC236}">
                <a16:creationId xmlns:a16="http://schemas.microsoft.com/office/drawing/2014/main" id="{72052F23-8B79-478B-8FAE-0E27B712AE8E}"/>
              </a:ext>
            </a:extLst>
          </p:cNvPr>
          <p:cNvPicPr>
            <a:picLocks noChangeAspect="1"/>
          </p:cNvPicPr>
          <p:nvPr/>
        </p:nvPicPr>
        <p:blipFill>
          <a:blip r:embed="rId2"/>
          <a:stretch>
            <a:fillRect/>
          </a:stretch>
        </p:blipFill>
        <p:spPr>
          <a:xfrm>
            <a:off x="6096000" y="2303200"/>
            <a:ext cx="5238750" cy="1257300"/>
          </a:xfrm>
          <a:prstGeom prst="rect">
            <a:avLst/>
          </a:prstGeom>
        </p:spPr>
      </p:pic>
    </p:spTree>
    <p:extLst>
      <p:ext uri="{BB962C8B-B14F-4D97-AF65-F5344CB8AC3E}">
        <p14:creationId xmlns:p14="http://schemas.microsoft.com/office/powerpoint/2010/main" val="1580544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9ED23A-EC78-425D-8470-8A9A644E8F50}"/>
              </a:ext>
            </a:extLst>
          </p:cNvPr>
          <p:cNvSpPr>
            <a:spLocks noGrp="1"/>
          </p:cNvSpPr>
          <p:nvPr>
            <p:ph type="title"/>
          </p:nvPr>
        </p:nvSpPr>
        <p:spPr/>
        <p:txBody>
          <a:bodyPr/>
          <a:lstStyle/>
          <a:p>
            <a:r>
              <a:rPr lang="en-US" altLang="zh-TW" dirty="0" err="1"/>
              <a:t>UVa</a:t>
            </a:r>
            <a:r>
              <a:rPr lang="en-US" altLang="zh-TW" dirty="0"/>
              <a:t> Online Judge</a:t>
            </a:r>
            <a:endParaRPr lang="zh-TW" altLang="en-US" dirty="0"/>
          </a:p>
        </p:txBody>
      </p:sp>
      <p:sp>
        <p:nvSpPr>
          <p:cNvPr id="3" name="內容版面配置區 2">
            <a:extLst>
              <a:ext uri="{FF2B5EF4-FFF2-40B4-BE49-F238E27FC236}">
                <a16:creationId xmlns:a16="http://schemas.microsoft.com/office/drawing/2014/main" id="{582D965B-E5E8-423B-849B-1B87BCF7AF0E}"/>
              </a:ext>
            </a:extLst>
          </p:cNvPr>
          <p:cNvSpPr>
            <a:spLocks noGrp="1"/>
          </p:cNvSpPr>
          <p:nvPr>
            <p:ph idx="1"/>
          </p:nvPr>
        </p:nvSpPr>
        <p:spPr/>
        <p:txBody>
          <a:bodyPr/>
          <a:lstStyle/>
          <a:p>
            <a:r>
              <a:rPr lang="en-US" altLang="zh-TW" dirty="0" err="1"/>
              <a:t>UVa</a:t>
            </a:r>
            <a:r>
              <a:rPr lang="zh-TW" altLang="en-US" dirty="0"/>
              <a:t> </a:t>
            </a:r>
            <a:r>
              <a:rPr lang="en-US" altLang="zh-TW" dirty="0"/>
              <a:t>10008</a:t>
            </a:r>
          </a:p>
          <a:p>
            <a:r>
              <a:rPr lang="en-US" altLang="zh-TW" dirty="0" err="1"/>
              <a:t>UVa</a:t>
            </a:r>
            <a:r>
              <a:rPr lang="zh-TW" altLang="en-US" dirty="0"/>
              <a:t> </a:t>
            </a:r>
            <a:r>
              <a:rPr lang="en-US" altLang="zh-TW" dirty="0"/>
              <a:t>10035</a:t>
            </a:r>
          </a:p>
          <a:p>
            <a:r>
              <a:rPr lang="en-US" altLang="zh-TW" dirty="0" err="1"/>
              <a:t>UVa</a:t>
            </a:r>
            <a:r>
              <a:rPr lang="zh-TW" altLang="en-US" dirty="0"/>
              <a:t> </a:t>
            </a:r>
            <a:r>
              <a:rPr lang="en-US" altLang="zh-TW" dirty="0"/>
              <a:t>10038</a:t>
            </a:r>
          </a:p>
          <a:p>
            <a:r>
              <a:rPr lang="en-US" altLang="zh-TW" dirty="0" err="1"/>
              <a:t>UVa</a:t>
            </a:r>
            <a:r>
              <a:rPr lang="zh-TW" altLang="en-US" dirty="0"/>
              <a:t> </a:t>
            </a:r>
            <a:r>
              <a:rPr lang="en-US" altLang="zh-TW" dirty="0"/>
              <a:t>10055</a:t>
            </a:r>
          </a:p>
          <a:p>
            <a:r>
              <a:rPr lang="en-US" altLang="zh-TW" dirty="0" err="1"/>
              <a:t>UVa</a:t>
            </a:r>
            <a:r>
              <a:rPr lang="zh-TW" altLang="en-US" dirty="0"/>
              <a:t> </a:t>
            </a:r>
            <a:r>
              <a:rPr lang="en-US" altLang="zh-TW" dirty="0"/>
              <a:t>10071</a:t>
            </a:r>
          </a:p>
          <a:p>
            <a:r>
              <a:rPr lang="en-US" altLang="zh-TW" dirty="0" err="1"/>
              <a:t>UVa</a:t>
            </a:r>
            <a:r>
              <a:rPr lang="zh-TW" altLang="en-US" dirty="0"/>
              <a:t> </a:t>
            </a:r>
            <a:r>
              <a:rPr lang="en-US" altLang="zh-TW" dirty="0"/>
              <a:t>10082</a:t>
            </a:r>
          </a:p>
        </p:txBody>
      </p:sp>
    </p:spTree>
    <p:extLst>
      <p:ext uri="{BB962C8B-B14F-4D97-AF65-F5344CB8AC3E}">
        <p14:creationId xmlns:p14="http://schemas.microsoft.com/office/powerpoint/2010/main" val="3225692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1D0EE8-8657-45DD-BD11-0EBA3445A357}"/>
              </a:ext>
            </a:extLst>
          </p:cNvPr>
          <p:cNvSpPr>
            <a:spLocks noGrp="1"/>
          </p:cNvSpPr>
          <p:nvPr>
            <p:ph type="title"/>
          </p:nvPr>
        </p:nvSpPr>
        <p:spPr/>
        <p:txBody>
          <a:bodyPr/>
          <a:lstStyle/>
          <a:p>
            <a:r>
              <a:rPr lang="zh-TW" altLang="en-US" dirty="0"/>
              <a:t>其他線上解題</a:t>
            </a:r>
          </a:p>
        </p:txBody>
      </p:sp>
      <p:sp>
        <p:nvSpPr>
          <p:cNvPr id="3" name="內容版面配置區 2">
            <a:extLst>
              <a:ext uri="{FF2B5EF4-FFF2-40B4-BE49-F238E27FC236}">
                <a16:creationId xmlns:a16="http://schemas.microsoft.com/office/drawing/2014/main" id="{3E39FA1F-9886-4E8A-91FF-1A823F0035F5}"/>
              </a:ext>
            </a:extLst>
          </p:cNvPr>
          <p:cNvSpPr>
            <a:spLocks noGrp="1"/>
          </p:cNvSpPr>
          <p:nvPr>
            <p:ph idx="1"/>
          </p:nvPr>
        </p:nvSpPr>
        <p:spPr/>
        <p:txBody>
          <a:bodyPr/>
          <a:lstStyle/>
          <a:p>
            <a:r>
              <a:rPr lang="en-US" altLang="zh-TW" dirty="0" err="1"/>
              <a:t>TopCoder</a:t>
            </a:r>
            <a:endParaRPr lang="en-US" altLang="zh-TW" dirty="0"/>
          </a:p>
          <a:p>
            <a:r>
              <a:rPr lang="en-US" altLang="zh-TW" dirty="0" err="1"/>
              <a:t>Codeforces</a:t>
            </a:r>
            <a:endParaRPr lang="en-US" altLang="zh-TW" dirty="0"/>
          </a:p>
          <a:p>
            <a:endParaRPr lang="en-US" altLang="zh-TW" dirty="0"/>
          </a:p>
          <a:p>
            <a:r>
              <a:rPr lang="en-US" altLang="zh-TW" dirty="0"/>
              <a:t>Virtual Judge</a:t>
            </a:r>
            <a:endParaRPr lang="zh-TW" altLang="en-US" dirty="0"/>
          </a:p>
        </p:txBody>
      </p:sp>
      <p:pic>
        <p:nvPicPr>
          <p:cNvPr id="4" name="圖片 3">
            <a:extLst>
              <a:ext uri="{FF2B5EF4-FFF2-40B4-BE49-F238E27FC236}">
                <a16:creationId xmlns:a16="http://schemas.microsoft.com/office/drawing/2014/main" id="{F2AA3D5B-7DB3-4B20-965C-AAC66CC4B4E5}"/>
              </a:ext>
            </a:extLst>
          </p:cNvPr>
          <p:cNvPicPr>
            <a:picLocks noChangeAspect="1"/>
          </p:cNvPicPr>
          <p:nvPr/>
        </p:nvPicPr>
        <p:blipFill>
          <a:blip r:embed="rId2"/>
          <a:stretch>
            <a:fillRect/>
          </a:stretch>
        </p:blipFill>
        <p:spPr>
          <a:xfrm>
            <a:off x="3758740" y="1600110"/>
            <a:ext cx="2453013" cy="560137"/>
          </a:xfrm>
          <a:prstGeom prst="rect">
            <a:avLst/>
          </a:prstGeom>
        </p:spPr>
      </p:pic>
      <p:pic>
        <p:nvPicPr>
          <p:cNvPr id="5" name="圖片 4">
            <a:extLst>
              <a:ext uri="{FF2B5EF4-FFF2-40B4-BE49-F238E27FC236}">
                <a16:creationId xmlns:a16="http://schemas.microsoft.com/office/drawing/2014/main" id="{410D121F-07C6-4F3D-92B6-B57CBE514C65}"/>
              </a:ext>
            </a:extLst>
          </p:cNvPr>
          <p:cNvPicPr>
            <a:picLocks noChangeAspect="1"/>
          </p:cNvPicPr>
          <p:nvPr/>
        </p:nvPicPr>
        <p:blipFill>
          <a:blip r:embed="rId3"/>
          <a:stretch>
            <a:fillRect/>
          </a:stretch>
        </p:blipFill>
        <p:spPr>
          <a:xfrm>
            <a:off x="3554554" y="2287694"/>
            <a:ext cx="2890747" cy="581168"/>
          </a:xfrm>
          <a:prstGeom prst="rect">
            <a:avLst/>
          </a:prstGeom>
        </p:spPr>
      </p:pic>
      <p:pic>
        <p:nvPicPr>
          <p:cNvPr id="7" name="圖片 6">
            <a:extLst>
              <a:ext uri="{FF2B5EF4-FFF2-40B4-BE49-F238E27FC236}">
                <a16:creationId xmlns:a16="http://schemas.microsoft.com/office/drawing/2014/main" id="{0C002228-4C29-43E3-8150-4FBF0C16C3A2}"/>
              </a:ext>
            </a:extLst>
          </p:cNvPr>
          <p:cNvPicPr>
            <a:picLocks noChangeAspect="1"/>
          </p:cNvPicPr>
          <p:nvPr/>
        </p:nvPicPr>
        <p:blipFill>
          <a:blip r:embed="rId4"/>
          <a:stretch>
            <a:fillRect/>
          </a:stretch>
        </p:blipFill>
        <p:spPr>
          <a:xfrm>
            <a:off x="3708315" y="2981252"/>
            <a:ext cx="4819371" cy="3657779"/>
          </a:xfrm>
          <a:prstGeom prst="rect">
            <a:avLst/>
          </a:prstGeom>
        </p:spPr>
      </p:pic>
    </p:spTree>
    <p:extLst>
      <p:ext uri="{BB962C8B-B14F-4D97-AF65-F5344CB8AC3E}">
        <p14:creationId xmlns:p14="http://schemas.microsoft.com/office/powerpoint/2010/main" val="9595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E4098-ABC7-4A1F-8964-C3437DC3E3F3}"/>
              </a:ext>
            </a:extLst>
          </p:cNvPr>
          <p:cNvSpPr>
            <a:spLocks noGrp="1"/>
          </p:cNvSpPr>
          <p:nvPr>
            <p:ph type="title"/>
          </p:nvPr>
        </p:nvSpPr>
        <p:spPr/>
        <p:txBody>
          <a:bodyPr/>
          <a:lstStyle/>
          <a:p>
            <a:r>
              <a:rPr lang="zh-TW" altLang="en-US" dirty="0"/>
              <a:t>大學程式能力檢定 </a:t>
            </a:r>
            <a:r>
              <a:rPr lang="en-US" altLang="zh-TW" dirty="0"/>
              <a:t>CPE</a:t>
            </a:r>
            <a:endParaRPr lang="zh-TW" altLang="en-US" dirty="0"/>
          </a:p>
        </p:txBody>
      </p:sp>
      <p:sp>
        <p:nvSpPr>
          <p:cNvPr id="3" name="內容版面配置區 2">
            <a:extLst>
              <a:ext uri="{FF2B5EF4-FFF2-40B4-BE49-F238E27FC236}">
                <a16:creationId xmlns:a16="http://schemas.microsoft.com/office/drawing/2014/main" id="{84A39538-9192-47F6-B3D0-AFA29A0F1FC4}"/>
              </a:ext>
            </a:extLst>
          </p:cNvPr>
          <p:cNvSpPr>
            <a:spLocks noGrp="1"/>
          </p:cNvSpPr>
          <p:nvPr>
            <p:ph idx="1"/>
          </p:nvPr>
        </p:nvSpPr>
        <p:spPr/>
        <p:txBody>
          <a:bodyPr/>
          <a:lstStyle/>
          <a:p>
            <a:endParaRPr lang="en-US" altLang="zh-TW" dirty="0">
              <a:hlinkClick r:id="rId2"/>
            </a:endParaRPr>
          </a:p>
          <a:p>
            <a:endParaRPr lang="en-US" altLang="zh-TW" dirty="0">
              <a:hlinkClick r:id="rId2"/>
            </a:endParaRPr>
          </a:p>
          <a:p>
            <a:endParaRPr lang="en-US" altLang="zh-TW" dirty="0">
              <a:hlinkClick r:id="rId2"/>
            </a:endParaRPr>
          </a:p>
          <a:p>
            <a:r>
              <a:rPr lang="en-US" altLang="zh-TW" dirty="0">
                <a:hlinkClick r:id="rId2"/>
              </a:rPr>
              <a:t>https://cpe.cse.nsysu.edu.tw</a:t>
            </a:r>
            <a:endParaRPr lang="en-US" altLang="zh-TW" dirty="0"/>
          </a:p>
          <a:p>
            <a:r>
              <a:rPr lang="zh-TW" altLang="en-US" dirty="0"/>
              <a:t>每年</a:t>
            </a:r>
            <a:r>
              <a:rPr lang="en-US" altLang="zh-TW" dirty="0"/>
              <a:t>4</a:t>
            </a:r>
            <a:r>
              <a:rPr lang="zh-TW" altLang="en-US" dirty="0"/>
              <a:t>次</a:t>
            </a:r>
            <a:endParaRPr lang="en-US" altLang="zh-TW" dirty="0"/>
          </a:p>
          <a:p>
            <a:r>
              <a:rPr lang="zh-TW" altLang="en-US" dirty="0"/>
              <a:t>約在</a:t>
            </a:r>
            <a:r>
              <a:rPr lang="en-US" altLang="zh-TW" dirty="0"/>
              <a:t>3</a:t>
            </a:r>
            <a:r>
              <a:rPr lang="zh-TW" altLang="en-US" dirty="0"/>
              <a:t>、</a:t>
            </a:r>
            <a:r>
              <a:rPr lang="en-US" altLang="zh-TW" dirty="0"/>
              <a:t>5</a:t>
            </a:r>
            <a:r>
              <a:rPr lang="zh-TW" altLang="en-US" dirty="0"/>
              <a:t>、</a:t>
            </a:r>
            <a:r>
              <a:rPr lang="en-US" altLang="zh-TW" dirty="0"/>
              <a:t>9</a:t>
            </a:r>
            <a:r>
              <a:rPr lang="zh-TW" altLang="en-US" dirty="0"/>
              <a:t>、</a:t>
            </a:r>
            <a:r>
              <a:rPr lang="en-US" altLang="zh-TW" dirty="0"/>
              <a:t>12</a:t>
            </a:r>
            <a:r>
              <a:rPr lang="zh-TW" altLang="en-US" dirty="0"/>
              <a:t>月的時候舉行</a:t>
            </a:r>
            <a:endParaRPr lang="en-US" altLang="zh-TW" dirty="0"/>
          </a:p>
          <a:p>
            <a:r>
              <a:rPr lang="zh-TW" altLang="en-US" dirty="0"/>
              <a:t>要報名費</a:t>
            </a:r>
            <a:endParaRPr lang="en-US" altLang="zh-TW" dirty="0"/>
          </a:p>
          <a:p>
            <a:r>
              <a:rPr lang="zh-TW" altLang="en-US" dirty="0"/>
              <a:t>每次</a:t>
            </a:r>
            <a:r>
              <a:rPr lang="en-US" altLang="zh-TW" dirty="0"/>
              <a:t>7</a:t>
            </a:r>
            <a:r>
              <a:rPr lang="zh-TW" altLang="en-US" dirty="0"/>
              <a:t>題、題目似乎會從</a:t>
            </a:r>
            <a:r>
              <a:rPr lang="en-US" altLang="zh-TW" dirty="0" err="1"/>
              <a:t>Uva</a:t>
            </a:r>
            <a:r>
              <a:rPr lang="zh-TW" altLang="en-US" dirty="0"/>
              <a:t>出</a:t>
            </a:r>
            <a:r>
              <a:rPr lang="en-US" altLang="zh-TW" dirty="0"/>
              <a:t>(</a:t>
            </a:r>
            <a:r>
              <a:rPr lang="zh-TW" altLang="en-US" dirty="0"/>
              <a:t>歷屆考題上有題號</a:t>
            </a:r>
            <a:r>
              <a:rPr lang="en-US" altLang="zh-TW" dirty="0"/>
              <a:t>)</a:t>
            </a:r>
            <a:endParaRPr lang="zh-TW" altLang="en-US" dirty="0"/>
          </a:p>
        </p:txBody>
      </p:sp>
      <p:pic>
        <p:nvPicPr>
          <p:cNvPr id="4" name="圖片 3">
            <a:extLst>
              <a:ext uri="{FF2B5EF4-FFF2-40B4-BE49-F238E27FC236}">
                <a16:creationId xmlns:a16="http://schemas.microsoft.com/office/drawing/2014/main" id="{71A13EB9-D9C5-49A5-AC4B-6F585DE40140}"/>
              </a:ext>
            </a:extLst>
          </p:cNvPr>
          <p:cNvPicPr>
            <a:picLocks noChangeAspect="1"/>
          </p:cNvPicPr>
          <p:nvPr/>
        </p:nvPicPr>
        <p:blipFill>
          <a:blip r:embed="rId3"/>
          <a:stretch>
            <a:fillRect/>
          </a:stretch>
        </p:blipFill>
        <p:spPr>
          <a:xfrm>
            <a:off x="1152146" y="1854942"/>
            <a:ext cx="9901561" cy="1231282"/>
          </a:xfrm>
          <a:prstGeom prst="rect">
            <a:avLst/>
          </a:prstGeom>
        </p:spPr>
      </p:pic>
    </p:spTree>
    <p:extLst>
      <p:ext uri="{BB962C8B-B14F-4D97-AF65-F5344CB8AC3E}">
        <p14:creationId xmlns:p14="http://schemas.microsoft.com/office/powerpoint/2010/main" val="3110933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D99245-3449-489E-8626-9B92344C0666}"/>
              </a:ext>
            </a:extLst>
          </p:cNvPr>
          <p:cNvSpPr>
            <a:spLocks noGrp="1"/>
          </p:cNvSpPr>
          <p:nvPr>
            <p:ph type="title"/>
          </p:nvPr>
        </p:nvSpPr>
        <p:spPr/>
        <p:txBody>
          <a:bodyPr/>
          <a:lstStyle/>
          <a:p>
            <a:r>
              <a:rPr lang="zh-TW" altLang="en-US" dirty="0"/>
              <a:t>大學程式能力檢定 </a:t>
            </a:r>
            <a:r>
              <a:rPr lang="en-US" altLang="zh-TW" dirty="0"/>
              <a:t>CPE</a:t>
            </a:r>
            <a:endParaRPr lang="zh-TW" altLang="en-US" dirty="0"/>
          </a:p>
        </p:txBody>
      </p:sp>
      <p:sp>
        <p:nvSpPr>
          <p:cNvPr id="3" name="內容版面配置區 2">
            <a:extLst>
              <a:ext uri="{FF2B5EF4-FFF2-40B4-BE49-F238E27FC236}">
                <a16:creationId xmlns:a16="http://schemas.microsoft.com/office/drawing/2014/main" id="{72220371-5CCC-4BA9-88A8-7D1596179D61}"/>
              </a:ext>
            </a:extLst>
          </p:cNvPr>
          <p:cNvSpPr>
            <a:spLocks noGrp="1"/>
          </p:cNvSpPr>
          <p:nvPr>
            <p:ph idx="1"/>
          </p:nvPr>
        </p:nvSpPr>
        <p:spPr/>
        <p:txBody>
          <a:bodyPr/>
          <a:lstStyle/>
          <a:p>
            <a:r>
              <a:rPr lang="zh-TW" altLang="en-US" dirty="0"/>
              <a:t>報名採取場地先搶先贏制</a:t>
            </a:r>
            <a:endParaRPr lang="en-US" altLang="zh-TW" dirty="0"/>
          </a:p>
          <a:p>
            <a:r>
              <a:rPr lang="zh-TW" altLang="en-US" dirty="0"/>
              <a:t>交大應該都有開放的報名場地、不然需要去其他學校</a:t>
            </a:r>
            <a:endParaRPr lang="en-US" altLang="zh-TW" dirty="0"/>
          </a:p>
          <a:p>
            <a:r>
              <a:rPr lang="zh-TW" altLang="en-US" dirty="0"/>
              <a:t>想參加的同學要自己注意時間</a:t>
            </a:r>
          </a:p>
        </p:txBody>
      </p:sp>
      <p:pic>
        <p:nvPicPr>
          <p:cNvPr id="4" name="圖片 3">
            <a:extLst>
              <a:ext uri="{FF2B5EF4-FFF2-40B4-BE49-F238E27FC236}">
                <a16:creationId xmlns:a16="http://schemas.microsoft.com/office/drawing/2014/main" id="{51AAED4D-726B-47AE-AD65-EE4429FE8CCE}"/>
              </a:ext>
            </a:extLst>
          </p:cNvPr>
          <p:cNvPicPr>
            <a:picLocks noChangeAspect="1"/>
          </p:cNvPicPr>
          <p:nvPr/>
        </p:nvPicPr>
        <p:blipFill>
          <a:blip r:embed="rId2"/>
          <a:stretch>
            <a:fillRect/>
          </a:stretch>
        </p:blipFill>
        <p:spPr>
          <a:xfrm>
            <a:off x="612560" y="3349537"/>
            <a:ext cx="10805133" cy="3508463"/>
          </a:xfrm>
          <a:prstGeom prst="rect">
            <a:avLst/>
          </a:prstGeom>
        </p:spPr>
      </p:pic>
    </p:spTree>
    <p:extLst>
      <p:ext uri="{BB962C8B-B14F-4D97-AF65-F5344CB8AC3E}">
        <p14:creationId xmlns:p14="http://schemas.microsoft.com/office/powerpoint/2010/main" val="3191934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834631-521B-45AD-B5DD-6B9B5B8333C6}"/>
              </a:ext>
            </a:extLst>
          </p:cNvPr>
          <p:cNvSpPr>
            <a:spLocks noGrp="1"/>
          </p:cNvSpPr>
          <p:nvPr>
            <p:ph type="title"/>
          </p:nvPr>
        </p:nvSpPr>
        <p:spPr/>
        <p:txBody>
          <a:bodyPr/>
          <a:lstStyle/>
          <a:p>
            <a:r>
              <a:rPr lang="en-US" altLang="zh-TW" dirty="0"/>
              <a:t>ITSA</a:t>
            </a:r>
            <a:r>
              <a:rPr lang="zh-TW" altLang="en-US" dirty="0"/>
              <a:t> </a:t>
            </a:r>
            <a:r>
              <a:rPr lang="en-US" altLang="zh-TW" dirty="0"/>
              <a:t>&amp;</a:t>
            </a:r>
            <a:r>
              <a:rPr lang="zh-TW" altLang="en-US" dirty="0"/>
              <a:t> </a:t>
            </a:r>
            <a:r>
              <a:rPr lang="en-US" altLang="zh-TW" dirty="0"/>
              <a:t>PTC</a:t>
            </a:r>
            <a:endParaRPr lang="zh-TW" altLang="en-US" dirty="0"/>
          </a:p>
        </p:txBody>
      </p:sp>
      <p:sp>
        <p:nvSpPr>
          <p:cNvPr id="3" name="內容版面配置區 2">
            <a:extLst>
              <a:ext uri="{FF2B5EF4-FFF2-40B4-BE49-F238E27FC236}">
                <a16:creationId xmlns:a16="http://schemas.microsoft.com/office/drawing/2014/main" id="{D9449E40-3375-4A3F-B891-52A4E6645497}"/>
              </a:ext>
            </a:extLst>
          </p:cNvPr>
          <p:cNvSpPr>
            <a:spLocks noGrp="1"/>
          </p:cNvSpPr>
          <p:nvPr>
            <p:ph idx="1"/>
          </p:nvPr>
        </p:nvSpPr>
        <p:spPr/>
        <p:txBody>
          <a:bodyPr/>
          <a:lstStyle/>
          <a:p>
            <a:r>
              <a:rPr lang="en-US" altLang="zh-TW" dirty="0">
                <a:hlinkClick r:id="rId2"/>
              </a:rPr>
              <a:t>https://sites.google.com/site/itsancku/shou-ye</a:t>
            </a:r>
            <a:endParaRPr lang="en-US" altLang="zh-TW" dirty="0"/>
          </a:p>
          <a:p>
            <a:r>
              <a:rPr lang="zh-TW" altLang="en-US" dirty="0"/>
              <a:t>可以組隊也可以個人參加 </a:t>
            </a:r>
            <a:r>
              <a:rPr lang="en-US" altLang="zh-TW" dirty="0"/>
              <a:t>(1~3</a:t>
            </a:r>
            <a:r>
              <a:rPr lang="zh-TW" altLang="en-US" dirty="0"/>
              <a:t>人</a:t>
            </a:r>
            <a:r>
              <a:rPr lang="en-US" altLang="zh-TW" dirty="0"/>
              <a:t>)</a:t>
            </a:r>
          </a:p>
          <a:p>
            <a:r>
              <a:rPr lang="zh-TW" altLang="en-US" dirty="0"/>
              <a:t>每個月一次</a:t>
            </a:r>
            <a:endParaRPr lang="en-US" altLang="zh-TW" dirty="0"/>
          </a:p>
          <a:p>
            <a:r>
              <a:rPr lang="zh-TW" altLang="en-US" dirty="0"/>
              <a:t>不用報名費</a:t>
            </a:r>
            <a:endParaRPr lang="en-US" altLang="zh-TW" dirty="0"/>
          </a:p>
          <a:p>
            <a:r>
              <a:rPr lang="zh-TW" altLang="en-US" dirty="0"/>
              <a:t>線上競賽</a:t>
            </a:r>
            <a:endParaRPr lang="en-US" altLang="zh-TW" dirty="0"/>
          </a:p>
          <a:p>
            <a:r>
              <a:rPr lang="zh-TW" altLang="en-US" dirty="0"/>
              <a:t>隊伍名稱只有限字數、所以會出現各種奇葩隊伍名稱</a:t>
            </a:r>
            <a:r>
              <a:rPr lang="en-US" altLang="zh-TW" dirty="0"/>
              <a:t>(?)</a:t>
            </a:r>
          </a:p>
        </p:txBody>
      </p:sp>
      <p:pic>
        <p:nvPicPr>
          <p:cNvPr id="5" name="圖片 4">
            <a:extLst>
              <a:ext uri="{FF2B5EF4-FFF2-40B4-BE49-F238E27FC236}">
                <a16:creationId xmlns:a16="http://schemas.microsoft.com/office/drawing/2014/main" id="{FAFB8A86-161A-4064-9137-D51F63CCD038}"/>
              </a:ext>
            </a:extLst>
          </p:cNvPr>
          <p:cNvPicPr>
            <a:picLocks noChangeAspect="1"/>
          </p:cNvPicPr>
          <p:nvPr/>
        </p:nvPicPr>
        <p:blipFill>
          <a:blip r:embed="rId3"/>
          <a:stretch>
            <a:fillRect/>
          </a:stretch>
        </p:blipFill>
        <p:spPr>
          <a:xfrm>
            <a:off x="2952750" y="4964283"/>
            <a:ext cx="6286500" cy="800100"/>
          </a:xfrm>
          <a:prstGeom prst="rect">
            <a:avLst/>
          </a:prstGeom>
        </p:spPr>
      </p:pic>
    </p:spTree>
    <p:extLst>
      <p:ext uri="{BB962C8B-B14F-4D97-AF65-F5344CB8AC3E}">
        <p14:creationId xmlns:p14="http://schemas.microsoft.com/office/powerpoint/2010/main" val="753354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7E0C1-D51F-4FBD-A01A-C01D0481AED1}"/>
              </a:ext>
            </a:extLst>
          </p:cNvPr>
          <p:cNvSpPr>
            <a:spLocks noGrp="1"/>
          </p:cNvSpPr>
          <p:nvPr>
            <p:ph type="title"/>
          </p:nvPr>
        </p:nvSpPr>
        <p:spPr/>
        <p:txBody>
          <a:bodyPr/>
          <a:lstStyle/>
          <a:p>
            <a:r>
              <a:rPr lang="zh-TW" altLang="en-US" dirty="0"/>
              <a:t>程式競賽相關</a:t>
            </a:r>
          </a:p>
        </p:txBody>
      </p:sp>
      <p:sp>
        <p:nvSpPr>
          <p:cNvPr id="3" name="內容版面配置區 2">
            <a:extLst>
              <a:ext uri="{FF2B5EF4-FFF2-40B4-BE49-F238E27FC236}">
                <a16:creationId xmlns:a16="http://schemas.microsoft.com/office/drawing/2014/main" id="{482B2BE4-E79A-4C04-85A4-CEA5407C7BF7}"/>
              </a:ext>
            </a:extLst>
          </p:cNvPr>
          <p:cNvSpPr>
            <a:spLocks noGrp="1"/>
          </p:cNvSpPr>
          <p:nvPr>
            <p:ph idx="1"/>
          </p:nvPr>
        </p:nvSpPr>
        <p:spPr/>
        <p:txBody>
          <a:bodyPr/>
          <a:lstStyle/>
          <a:p>
            <a:r>
              <a:rPr lang="zh-TW" altLang="en-US" dirty="0"/>
              <a:t>較大型比賽都要由指導教授報名</a:t>
            </a:r>
            <a:endParaRPr lang="en-US" altLang="zh-TW" dirty="0"/>
          </a:p>
          <a:p>
            <a:r>
              <a:rPr lang="zh-TW" altLang="en-US" dirty="0"/>
              <a:t>程式競賽相關請去找社團不要找助教、助教沒辦法幫你</a:t>
            </a:r>
            <a:endParaRPr lang="en-US" altLang="zh-TW" dirty="0"/>
          </a:p>
          <a:p>
            <a:r>
              <a:rPr lang="zh-TW" altLang="en-US" dirty="0"/>
              <a:t>交大有程式競賽的社團</a:t>
            </a:r>
            <a:endParaRPr lang="en-US" altLang="zh-TW" dirty="0"/>
          </a:p>
          <a:p>
            <a:r>
              <a:rPr lang="en-US" altLang="zh-TW" u="sng" dirty="0">
                <a:hlinkClick r:id="rId2"/>
              </a:rPr>
              <a:t>NCTU PCCA</a:t>
            </a:r>
            <a:endParaRPr lang="en-US" altLang="zh-TW" u="sng" dirty="0"/>
          </a:p>
          <a:p>
            <a:endParaRPr lang="en-US" altLang="zh-TW" u="sng" dirty="0"/>
          </a:p>
          <a:p>
            <a:r>
              <a:rPr lang="en-US" altLang="zh-TW" dirty="0"/>
              <a:t>ITSA</a:t>
            </a:r>
            <a:r>
              <a:rPr lang="zh-TW" altLang="en-US" dirty="0"/>
              <a:t>桂冠賽、</a:t>
            </a:r>
            <a:r>
              <a:rPr lang="en-US" altLang="zh-TW" dirty="0"/>
              <a:t>TOPC</a:t>
            </a:r>
            <a:r>
              <a:rPr lang="zh-TW" altLang="en-US" dirty="0"/>
              <a:t>、</a:t>
            </a:r>
            <a:r>
              <a:rPr lang="en-US" altLang="zh-TW" dirty="0"/>
              <a:t>NCPC</a:t>
            </a:r>
            <a:r>
              <a:rPr lang="zh-TW" altLang="en-US" dirty="0"/>
              <a:t>、</a:t>
            </a:r>
            <a:r>
              <a:rPr lang="en-US" altLang="zh-TW" dirty="0"/>
              <a:t>ACM-ICPC</a:t>
            </a:r>
            <a:r>
              <a:rPr lang="zh-TW" altLang="en-US" dirty="0"/>
              <a:t>等等大型競賽</a:t>
            </a:r>
          </a:p>
        </p:txBody>
      </p:sp>
    </p:spTree>
    <p:extLst>
      <p:ext uri="{BB962C8B-B14F-4D97-AF65-F5344CB8AC3E}">
        <p14:creationId xmlns:p14="http://schemas.microsoft.com/office/powerpoint/2010/main" val="205591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2D785-70A8-4C76-82C3-230EAC32E471}"/>
              </a:ext>
            </a:extLst>
          </p:cNvPr>
          <p:cNvSpPr>
            <a:spLocks noGrp="1"/>
          </p:cNvSpPr>
          <p:nvPr>
            <p:ph type="title"/>
          </p:nvPr>
        </p:nvSpPr>
        <p:spPr/>
        <p:txBody>
          <a:bodyPr/>
          <a:lstStyle/>
          <a:p>
            <a:r>
              <a:rPr lang="en-US" altLang="zh-TW" dirty="0"/>
              <a:t>Function </a:t>
            </a:r>
            <a:r>
              <a:rPr lang="zh-TW" altLang="en-US" dirty="0"/>
              <a:t>呼叫</a:t>
            </a:r>
          </a:p>
        </p:txBody>
      </p:sp>
      <p:sp>
        <p:nvSpPr>
          <p:cNvPr id="3" name="內容版面配置區 2">
            <a:extLst>
              <a:ext uri="{FF2B5EF4-FFF2-40B4-BE49-F238E27FC236}">
                <a16:creationId xmlns:a16="http://schemas.microsoft.com/office/drawing/2014/main" id="{47ABD7A6-67B0-42EE-ACE0-5D490211BE4F}"/>
              </a:ext>
            </a:extLst>
          </p:cNvPr>
          <p:cNvSpPr>
            <a:spLocks noGrp="1"/>
          </p:cNvSpPr>
          <p:nvPr>
            <p:ph idx="1"/>
          </p:nvPr>
        </p:nvSpPr>
        <p:spPr/>
        <p:txBody>
          <a:bodyPr/>
          <a:lstStyle/>
          <a:p>
            <a:r>
              <a:rPr lang="en-US" altLang="zh-TW" dirty="0"/>
              <a:t>Function</a:t>
            </a:r>
            <a:r>
              <a:rPr lang="zh-TW" altLang="en-US" dirty="0"/>
              <a:t>名稱 </a:t>
            </a:r>
            <a:r>
              <a:rPr lang="en-US" altLang="zh-TW" dirty="0"/>
              <a:t>(</a:t>
            </a:r>
            <a:r>
              <a:rPr lang="zh-TW" altLang="en-US" dirty="0"/>
              <a:t> 參數 </a:t>
            </a:r>
            <a:r>
              <a:rPr lang="en-US" altLang="zh-TW" dirty="0"/>
              <a:t>)</a:t>
            </a:r>
          </a:p>
          <a:p>
            <a:endParaRPr lang="en-US" altLang="zh-TW" dirty="0"/>
          </a:p>
          <a:p>
            <a:endParaRPr lang="en-US" altLang="zh-TW" dirty="0"/>
          </a:p>
          <a:p>
            <a:endParaRPr lang="en-US" altLang="zh-TW" dirty="0"/>
          </a:p>
          <a:p>
            <a:r>
              <a:rPr lang="zh-TW" altLang="en-US" dirty="0"/>
              <a:t>宣告時有給定參數，在呼叫時就必須給予他對應的參數，不然會造成</a:t>
            </a:r>
            <a:r>
              <a:rPr lang="en-US" altLang="zh-TW" dirty="0"/>
              <a:t>compile error</a:t>
            </a:r>
            <a:r>
              <a:rPr lang="zh-TW" altLang="en-US" dirty="0"/>
              <a:t>無法正確編譯。</a:t>
            </a:r>
          </a:p>
        </p:txBody>
      </p:sp>
      <p:pic>
        <p:nvPicPr>
          <p:cNvPr id="4" name="圖片 3">
            <a:extLst>
              <a:ext uri="{FF2B5EF4-FFF2-40B4-BE49-F238E27FC236}">
                <a16:creationId xmlns:a16="http://schemas.microsoft.com/office/drawing/2014/main" id="{E89F95DC-1965-4687-9085-FE4FCF437668}"/>
              </a:ext>
            </a:extLst>
          </p:cNvPr>
          <p:cNvPicPr>
            <a:picLocks noChangeAspect="1"/>
          </p:cNvPicPr>
          <p:nvPr/>
        </p:nvPicPr>
        <p:blipFill>
          <a:blip r:embed="rId2"/>
          <a:stretch>
            <a:fillRect/>
          </a:stretch>
        </p:blipFill>
        <p:spPr>
          <a:xfrm>
            <a:off x="6096000" y="1828800"/>
            <a:ext cx="2804902" cy="425388"/>
          </a:xfrm>
          <a:prstGeom prst="rect">
            <a:avLst/>
          </a:prstGeom>
        </p:spPr>
      </p:pic>
    </p:spTree>
    <p:extLst>
      <p:ext uri="{BB962C8B-B14F-4D97-AF65-F5344CB8AC3E}">
        <p14:creationId xmlns:p14="http://schemas.microsoft.com/office/powerpoint/2010/main" val="75369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D8330-001F-4FA4-90C6-E54F6B8B75CF}"/>
              </a:ext>
            </a:extLst>
          </p:cNvPr>
          <p:cNvSpPr>
            <a:spLocks noGrp="1"/>
          </p:cNvSpPr>
          <p:nvPr>
            <p:ph type="title"/>
          </p:nvPr>
        </p:nvSpPr>
        <p:spPr/>
        <p:txBody>
          <a:bodyPr/>
          <a:lstStyle/>
          <a:p>
            <a:r>
              <a:rPr lang="zh-TW" altLang="en-US" dirty="0"/>
              <a:t>函式庫介紹</a:t>
            </a:r>
          </a:p>
        </p:txBody>
      </p:sp>
      <p:sp>
        <p:nvSpPr>
          <p:cNvPr id="3" name="文字版面配置區 2">
            <a:extLst>
              <a:ext uri="{FF2B5EF4-FFF2-40B4-BE49-F238E27FC236}">
                <a16:creationId xmlns:a16="http://schemas.microsoft.com/office/drawing/2014/main" id="{CDC667CD-FEEC-475B-8F30-0ED8260EE3C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7339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5F8857-5852-4DA2-8640-4D758984FC8C}"/>
              </a:ext>
            </a:extLst>
          </p:cNvPr>
          <p:cNvSpPr>
            <a:spLocks noGrp="1"/>
          </p:cNvSpPr>
          <p:nvPr>
            <p:ph type="title"/>
          </p:nvPr>
        </p:nvSpPr>
        <p:spPr/>
        <p:txBody>
          <a:bodyPr/>
          <a:lstStyle/>
          <a:p>
            <a:r>
              <a:rPr lang="en-US" altLang="zh-TW" dirty="0"/>
              <a:t>cctype</a:t>
            </a:r>
            <a:r>
              <a:rPr lang="zh-TW" altLang="en-US" dirty="0"/>
              <a:t> </a:t>
            </a:r>
            <a:r>
              <a:rPr lang="en-US" altLang="zh-TW" dirty="0"/>
              <a:t>(ctype.h)</a:t>
            </a:r>
            <a:r>
              <a:rPr lang="zh-TW" altLang="en-US" dirty="0"/>
              <a:t> 函式庫</a:t>
            </a:r>
          </a:p>
        </p:txBody>
      </p:sp>
      <p:sp>
        <p:nvSpPr>
          <p:cNvPr id="3" name="內容版面配置區 2">
            <a:extLst>
              <a:ext uri="{FF2B5EF4-FFF2-40B4-BE49-F238E27FC236}">
                <a16:creationId xmlns:a16="http://schemas.microsoft.com/office/drawing/2014/main" id="{85D591E8-26F2-46C6-8CB4-C38E80266785}"/>
              </a:ext>
            </a:extLst>
          </p:cNvPr>
          <p:cNvSpPr>
            <a:spLocks noGrp="1"/>
          </p:cNvSpPr>
          <p:nvPr>
            <p:ph idx="1"/>
          </p:nvPr>
        </p:nvSpPr>
        <p:spPr/>
        <p:txBody>
          <a:bodyPr>
            <a:normAutofit lnSpcReduction="10000"/>
          </a:bodyPr>
          <a:lstStyle/>
          <a:p>
            <a:r>
              <a:rPr lang="zh-TW" altLang="en-US" dirty="0"/>
              <a:t>需要在程式前加上 </a:t>
            </a:r>
            <a:r>
              <a:rPr lang="en-US" altLang="zh-TW" dirty="0"/>
              <a:t>#include &lt;ctype.h&gt;</a:t>
            </a:r>
          </a:p>
          <a:p>
            <a:endParaRPr lang="en-US" altLang="zh-TW" dirty="0"/>
          </a:p>
          <a:p>
            <a:r>
              <a:rPr lang="zh-TW" altLang="en-US" dirty="0"/>
              <a:t>判斷字元用的函式庫</a:t>
            </a:r>
            <a:endParaRPr lang="en-US" altLang="zh-TW" dirty="0"/>
          </a:p>
          <a:p>
            <a:pPr lvl="1"/>
            <a:r>
              <a:rPr lang="en-US" altLang="zh-TW" dirty="0"/>
              <a:t>char c=“”;</a:t>
            </a:r>
          </a:p>
          <a:p>
            <a:pPr lvl="1"/>
            <a:r>
              <a:rPr lang="en-US" altLang="zh-TW" dirty="0"/>
              <a:t>isalnum(c ) 		</a:t>
            </a:r>
            <a:r>
              <a:rPr lang="zh-TW" altLang="en-US" dirty="0"/>
              <a:t>判斷字元</a:t>
            </a:r>
            <a:r>
              <a:rPr lang="en-US" altLang="zh-TW" dirty="0"/>
              <a:t>c</a:t>
            </a:r>
            <a:r>
              <a:rPr lang="zh-TW" altLang="en-US" dirty="0"/>
              <a:t>是不是英文字母</a:t>
            </a:r>
            <a:r>
              <a:rPr lang="en-US" altLang="zh-TW" dirty="0"/>
              <a:t>(alpha)</a:t>
            </a:r>
            <a:r>
              <a:rPr lang="zh-TW" altLang="en-US" dirty="0"/>
              <a:t>或數字</a:t>
            </a:r>
            <a:r>
              <a:rPr lang="en-US" altLang="zh-TW" dirty="0"/>
              <a:t>(number)</a:t>
            </a:r>
          </a:p>
          <a:p>
            <a:pPr lvl="1"/>
            <a:r>
              <a:rPr lang="en-US" altLang="zh-TW" dirty="0"/>
              <a:t>isalpha(</a:t>
            </a:r>
            <a:r>
              <a:rPr lang="zh-TW" altLang="en-US" dirty="0"/>
              <a:t> </a:t>
            </a:r>
            <a:r>
              <a:rPr lang="en-US" altLang="zh-TW" dirty="0"/>
              <a:t>c</a:t>
            </a:r>
            <a:r>
              <a:rPr lang="zh-TW" altLang="en-US" dirty="0"/>
              <a:t> </a:t>
            </a:r>
            <a:r>
              <a:rPr lang="en-US" altLang="zh-TW" dirty="0"/>
              <a:t>)		</a:t>
            </a:r>
            <a:r>
              <a:rPr lang="zh-TW" altLang="en-US" dirty="0"/>
              <a:t>判斷字元</a:t>
            </a:r>
            <a:r>
              <a:rPr lang="en-US" altLang="zh-TW" dirty="0"/>
              <a:t>c</a:t>
            </a:r>
            <a:r>
              <a:rPr lang="zh-TW" altLang="en-US" dirty="0"/>
              <a:t>是不是英文字母</a:t>
            </a:r>
            <a:endParaRPr lang="en-US" altLang="zh-TW" dirty="0"/>
          </a:p>
          <a:p>
            <a:pPr lvl="1"/>
            <a:r>
              <a:rPr lang="en-US" altLang="zh-TW" dirty="0"/>
              <a:t>isdigit (</a:t>
            </a:r>
            <a:r>
              <a:rPr lang="zh-TW" altLang="en-US" dirty="0"/>
              <a:t> </a:t>
            </a:r>
            <a:r>
              <a:rPr lang="en-US" altLang="zh-TW" dirty="0"/>
              <a:t>c )		</a:t>
            </a:r>
            <a:r>
              <a:rPr lang="zh-TW" altLang="en-US" dirty="0"/>
              <a:t>判斷字元</a:t>
            </a:r>
            <a:r>
              <a:rPr lang="en-US" altLang="zh-TW" dirty="0"/>
              <a:t>c</a:t>
            </a:r>
            <a:r>
              <a:rPr lang="zh-TW" altLang="en-US" dirty="0"/>
              <a:t>是不是</a:t>
            </a:r>
            <a:r>
              <a:rPr lang="en-US" altLang="zh-TW" dirty="0"/>
              <a:t>10</a:t>
            </a:r>
            <a:r>
              <a:rPr lang="zh-TW" altLang="en-US" dirty="0"/>
              <a:t>進位的數字</a:t>
            </a:r>
            <a:endParaRPr lang="en-US" altLang="zh-TW" dirty="0"/>
          </a:p>
          <a:p>
            <a:pPr lvl="1"/>
            <a:r>
              <a:rPr lang="en-US" altLang="zh-TW" dirty="0"/>
              <a:t>islower</a:t>
            </a:r>
            <a:r>
              <a:rPr lang="zh-TW" altLang="en-US" dirty="0"/>
              <a:t> </a:t>
            </a:r>
            <a:r>
              <a:rPr lang="en-US" altLang="zh-TW" dirty="0"/>
              <a:t>(</a:t>
            </a:r>
            <a:r>
              <a:rPr lang="zh-TW" altLang="en-US" dirty="0"/>
              <a:t> </a:t>
            </a:r>
            <a:r>
              <a:rPr lang="en-US" altLang="zh-TW" dirty="0"/>
              <a:t>c )		</a:t>
            </a:r>
            <a:r>
              <a:rPr lang="zh-TW" altLang="en-US" dirty="0"/>
              <a:t>判斷字元</a:t>
            </a:r>
            <a:r>
              <a:rPr lang="en-US" altLang="zh-TW" dirty="0"/>
              <a:t>c</a:t>
            </a:r>
            <a:r>
              <a:rPr lang="zh-TW" altLang="en-US" dirty="0"/>
              <a:t>是不是小寫字母</a:t>
            </a:r>
            <a:endParaRPr lang="en-US" altLang="zh-TW" dirty="0"/>
          </a:p>
          <a:p>
            <a:pPr lvl="1"/>
            <a:r>
              <a:rPr lang="en-US" altLang="zh-TW" dirty="0"/>
              <a:t>isupper ( c )		</a:t>
            </a:r>
            <a:r>
              <a:rPr lang="zh-TW" altLang="en-US" dirty="0"/>
              <a:t>判斷字元</a:t>
            </a:r>
            <a:r>
              <a:rPr lang="en-US" altLang="zh-TW" dirty="0"/>
              <a:t>c</a:t>
            </a:r>
            <a:r>
              <a:rPr lang="zh-TW" altLang="en-US" dirty="0"/>
              <a:t>是不是大寫字母</a:t>
            </a:r>
            <a:endParaRPr lang="en-US" altLang="zh-TW" dirty="0"/>
          </a:p>
          <a:p>
            <a:pPr lvl="1"/>
            <a:r>
              <a:rPr lang="en-US" altLang="zh-TW" dirty="0"/>
              <a:t>tolower</a:t>
            </a:r>
            <a:r>
              <a:rPr lang="zh-TW" altLang="en-US" dirty="0"/>
              <a:t> </a:t>
            </a:r>
            <a:r>
              <a:rPr lang="en-US" altLang="zh-TW" dirty="0"/>
              <a:t>(</a:t>
            </a:r>
            <a:r>
              <a:rPr lang="zh-TW" altLang="en-US" dirty="0"/>
              <a:t> </a:t>
            </a:r>
            <a:r>
              <a:rPr lang="en-US" altLang="zh-TW" dirty="0"/>
              <a:t>c )		</a:t>
            </a:r>
            <a:r>
              <a:rPr lang="zh-TW" altLang="en-US" dirty="0"/>
              <a:t>回傳</a:t>
            </a:r>
            <a:r>
              <a:rPr lang="en-US" altLang="zh-TW" dirty="0"/>
              <a:t>c</a:t>
            </a:r>
            <a:r>
              <a:rPr lang="zh-TW" altLang="en-US" dirty="0"/>
              <a:t>的小寫字母、若不是字母則回傳原本的</a:t>
            </a:r>
            <a:endParaRPr lang="en-US" altLang="zh-TW" dirty="0"/>
          </a:p>
          <a:p>
            <a:pPr lvl="1"/>
            <a:r>
              <a:rPr lang="en-US" altLang="zh-TW" dirty="0"/>
              <a:t>toupper ( c )		</a:t>
            </a:r>
            <a:r>
              <a:rPr lang="zh-TW" altLang="en-US" dirty="0"/>
              <a:t>回傳</a:t>
            </a:r>
            <a:r>
              <a:rPr lang="en-US" altLang="zh-TW" dirty="0"/>
              <a:t>c</a:t>
            </a:r>
            <a:r>
              <a:rPr lang="zh-TW" altLang="en-US" dirty="0"/>
              <a:t>的大寫字母、若不是字母則回傳原本的</a:t>
            </a:r>
            <a:endParaRPr lang="en-US" altLang="zh-TW" dirty="0"/>
          </a:p>
        </p:txBody>
      </p:sp>
    </p:spTree>
    <p:extLst>
      <p:ext uri="{BB962C8B-B14F-4D97-AF65-F5344CB8AC3E}">
        <p14:creationId xmlns:p14="http://schemas.microsoft.com/office/powerpoint/2010/main" val="14702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5AAEFB-05B1-4282-A0AA-C8A4FA00F586}"/>
              </a:ext>
            </a:extLst>
          </p:cNvPr>
          <p:cNvSpPr>
            <a:spLocks noGrp="1"/>
          </p:cNvSpPr>
          <p:nvPr>
            <p:ph type="title"/>
          </p:nvPr>
        </p:nvSpPr>
        <p:spPr/>
        <p:txBody>
          <a:bodyPr/>
          <a:lstStyle/>
          <a:p>
            <a:r>
              <a:rPr lang="en-US" altLang="zh-TW" dirty="0"/>
              <a:t>cctype</a:t>
            </a:r>
            <a:r>
              <a:rPr lang="zh-TW" altLang="en-US" dirty="0"/>
              <a:t> </a:t>
            </a:r>
            <a:r>
              <a:rPr lang="en-US" altLang="zh-TW" dirty="0"/>
              <a:t>(ctype.h)</a:t>
            </a:r>
            <a:r>
              <a:rPr lang="zh-TW" altLang="en-US" dirty="0"/>
              <a:t> 函式庫</a:t>
            </a:r>
          </a:p>
        </p:txBody>
      </p:sp>
      <p:pic>
        <p:nvPicPr>
          <p:cNvPr id="7" name="內容版面配置區 6">
            <a:extLst>
              <a:ext uri="{FF2B5EF4-FFF2-40B4-BE49-F238E27FC236}">
                <a16:creationId xmlns:a16="http://schemas.microsoft.com/office/drawing/2014/main" id="{F865E911-BB41-4EB1-A480-EF3CD82BB326}"/>
              </a:ext>
            </a:extLst>
          </p:cNvPr>
          <p:cNvPicPr>
            <a:picLocks noGrp="1" noChangeAspect="1"/>
          </p:cNvPicPr>
          <p:nvPr>
            <p:ph idx="1"/>
          </p:nvPr>
        </p:nvPicPr>
        <p:blipFill>
          <a:blip r:embed="rId2"/>
          <a:stretch>
            <a:fillRect/>
          </a:stretch>
        </p:blipFill>
        <p:spPr>
          <a:xfrm>
            <a:off x="3095903" y="1828800"/>
            <a:ext cx="6012893" cy="4351338"/>
          </a:xfrm>
          <a:prstGeom prst="rect">
            <a:avLst/>
          </a:prstGeom>
        </p:spPr>
      </p:pic>
    </p:spTree>
    <p:extLst>
      <p:ext uri="{BB962C8B-B14F-4D97-AF65-F5344CB8AC3E}">
        <p14:creationId xmlns:p14="http://schemas.microsoft.com/office/powerpoint/2010/main" val="162865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6B977E-A722-4094-87A0-021A90EF4DFB}"/>
              </a:ext>
            </a:extLst>
          </p:cNvPr>
          <p:cNvSpPr>
            <a:spLocks noGrp="1"/>
          </p:cNvSpPr>
          <p:nvPr>
            <p:ph type="title"/>
          </p:nvPr>
        </p:nvSpPr>
        <p:spPr/>
        <p:txBody>
          <a:bodyPr/>
          <a:lstStyle/>
          <a:p>
            <a:r>
              <a:rPr lang="en-US" altLang="zh-TW" dirty="0"/>
              <a:t>cstring</a:t>
            </a:r>
            <a:r>
              <a:rPr lang="zh-TW" altLang="en-US" dirty="0"/>
              <a:t> </a:t>
            </a:r>
            <a:r>
              <a:rPr lang="en-US" altLang="zh-TW" dirty="0"/>
              <a:t>(</a:t>
            </a:r>
            <a:r>
              <a:rPr lang="zh-TW" altLang="en-US" dirty="0"/>
              <a:t> </a:t>
            </a:r>
            <a:r>
              <a:rPr lang="en-US" altLang="zh-TW" dirty="0"/>
              <a:t>string.h ) </a:t>
            </a:r>
            <a:r>
              <a:rPr lang="zh-TW" altLang="en-US" dirty="0"/>
              <a:t>函式庫</a:t>
            </a:r>
          </a:p>
        </p:txBody>
      </p:sp>
      <p:sp>
        <p:nvSpPr>
          <p:cNvPr id="3" name="內容版面配置區 2">
            <a:extLst>
              <a:ext uri="{FF2B5EF4-FFF2-40B4-BE49-F238E27FC236}">
                <a16:creationId xmlns:a16="http://schemas.microsoft.com/office/drawing/2014/main" id="{A55F4619-E2AF-4AEE-8A7C-851C8185B397}"/>
              </a:ext>
            </a:extLst>
          </p:cNvPr>
          <p:cNvSpPr>
            <a:spLocks noGrp="1"/>
          </p:cNvSpPr>
          <p:nvPr>
            <p:ph idx="1"/>
          </p:nvPr>
        </p:nvSpPr>
        <p:spPr/>
        <p:txBody>
          <a:bodyPr>
            <a:normAutofit lnSpcReduction="10000"/>
          </a:bodyPr>
          <a:lstStyle/>
          <a:p>
            <a:r>
              <a:rPr lang="zh-TW" altLang="en-US" dirty="0"/>
              <a:t>需要在程式前加上 </a:t>
            </a:r>
            <a:r>
              <a:rPr lang="en-US" altLang="zh-TW" dirty="0"/>
              <a:t>#include &lt;string.h&gt;</a:t>
            </a:r>
          </a:p>
          <a:p>
            <a:endParaRPr lang="en-US" altLang="zh-TW" dirty="0"/>
          </a:p>
          <a:p>
            <a:r>
              <a:rPr lang="zh-TW" altLang="en-US" dirty="0"/>
              <a:t>字串結尾符號 </a:t>
            </a:r>
            <a:r>
              <a:rPr lang="en-US" altLang="zh-TW" dirty="0">
                <a:solidFill>
                  <a:srgbClr val="FF0000"/>
                </a:solidFill>
              </a:rPr>
              <a:t>‘\0’</a:t>
            </a:r>
            <a:r>
              <a:rPr lang="zh-TW" altLang="en-US" dirty="0"/>
              <a:t> 很重要 </a:t>
            </a:r>
            <a:r>
              <a:rPr lang="en-US" altLang="zh-TW" dirty="0"/>
              <a:t>(</a:t>
            </a:r>
            <a:r>
              <a:rPr lang="zh-TW" altLang="en-US" dirty="0"/>
              <a:t>此函式庫以這個判斷結束的</a:t>
            </a:r>
            <a:r>
              <a:rPr lang="en-US" altLang="zh-TW" dirty="0"/>
              <a:t>)</a:t>
            </a:r>
          </a:p>
          <a:p>
            <a:endParaRPr lang="en-US" altLang="zh-TW" dirty="0"/>
          </a:p>
          <a:p>
            <a:endParaRPr lang="en-US" altLang="zh-TW" dirty="0"/>
          </a:p>
          <a:p>
            <a:pPr marL="0" indent="0">
              <a:buNone/>
            </a:pPr>
            <a:endParaRPr lang="en-US" altLang="zh-TW" dirty="0"/>
          </a:p>
          <a:p>
            <a:r>
              <a:rPr lang="zh-TW" altLang="en-US" dirty="0"/>
              <a:t>如果手動一個一個輸入各自數值、請自己記得在字串最後面補上符號</a:t>
            </a:r>
            <a:endParaRPr lang="en-US" altLang="zh-TW" dirty="0"/>
          </a:p>
          <a:p>
            <a:pPr marL="0" indent="0" algn="ctr">
              <a:buNone/>
            </a:pPr>
            <a:r>
              <a:rPr lang="en-US" altLang="zh-TW" dirty="0"/>
              <a:t>char str[10] = {'C',' ','p','r','o','g','r','a', 'm', </a:t>
            </a:r>
            <a:r>
              <a:rPr lang="en-US" altLang="zh-TW" dirty="0">
                <a:solidFill>
                  <a:srgbClr val="FF0000"/>
                </a:solidFill>
              </a:rPr>
              <a:t>'\0'</a:t>
            </a:r>
            <a:r>
              <a:rPr lang="en-US" altLang="zh-TW" dirty="0"/>
              <a:t>}; </a:t>
            </a:r>
          </a:p>
        </p:txBody>
      </p:sp>
      <p:pic>
        <p:nvPicPr>
          <p:cNvPr id="4" name="內容版面配置區 11">
            <a:extLst>
              <a:ext uri="{FF2B5EF4-FFF2-40B4-BE49-F238E27FC236}">
                <a16:creationId xmlns:a16="http://schemas.microsoft.com/office/drawing/2014/main" id="{64699244-50A5-D14F-9CB4-94D9C0309C4F}"/>
              </a:ext>
            </a:extLst>
          </p:cNvPr>
          <p:cNvPicPr>
            <a:picLocks noGrp="1" noChangeAspect="1"/>
          </p:cNvPicPr>
          <p:nvPr/>
        </p:nvPicPr>
        <p:blipFill>
          <a:blip r:embed="rId2"/>
          <a:stretch>
            <a:fillRect/>
          </a:stretch>
        </p:blipFill>
        <p:spPr>
          <a:xfrm>
            <a:off x="2467993" y="3265704"/>
            <a:ext cx="6285391" cy="960558"/>
          </a:xfrm>
          <a:prstGeom prst="rect">
            <a:avLst/>
          </a:prstGeom>
        </p:spPr>
      </p:pic>
      <p:sp>
        <p:nvSpPr>
          <p:cNvPr id="5" name="矩形 4">
            <a:extLst>
              <a:ext uri="{FF2B5EF4-FFF2-40B4-BE49-F238E27FC236}">
                <a16:creationId xmlns:a16="http://schemas.microsoft.com/office/drawing/2014/main" id="{C377B74C-A1E4-431E-8069-85048B171424}"/>
              </a:ext>
            </a:extLst>
          </p:cNvPr>
          <p:cNvSpPr/>
          <p:nvPr/>
        </p:nvSpPr>
        <p:spPr>
          <a:xfrm>
            <a:off x="8114190" y="3266983"/>
            <a:ext cx="612560" cy="6391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7858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78CA8-1653-4BFB-952B-02A62EF255A8}"/>
              </a:ext>
            </a:extLst>
          </p:cNvPr>
          <p:cNvSpPr>
            <a:spLocks noGrp="1"/>
          </p:cNvSpPr>
          <p:nvPr>
            <p:ph type="title"/>
          </p:nvPr>
        </p:nvSpPr>
        <p:spPr/>
        <p:txBody>
          <a:bodyPr/>
          <a:lstStyle/>
          <a:p>
            <a:r>
              <a:rPr lang="en-US" altLang="zh-TW" dirty="0"/>
              <a:t>cstring</a:t>
            </a:r>
            <a:r>
              <a:rPr lang="zh-TW" altLang="en-US" dirty="0"/>
              <a:t> </a:t>
            </a:r>
            <a:r>
              <a:rPr lang="en-US" altLang="zh-TW" dirty="0"/>
              <a:t>(</a:t>
            </a:r>
            <a:r>
              <a:rPr lang="zh-TW" altLang="en-US" dirty="0"/>
              <a:t> </a:t>
            </a:r>
            <a:r>
              <a:rPr lang="en-US" altLang="zh-TW" dirty="0"/>
              <a:t>string.h ) </a:t>
            </a:r>
            <a:r>
              <a:rPr lang="zh-TW" altLang="en-US" dirty="0"/>
              <a:t>函式庫</a:t>
            </a:r>
          </a:p>
        </p:txBody>
      </p:sp>
      <p:sp>
        <p:nvSpPr>
          <p:cNvPr id="3" name="內容版面配置區 2">
            <a:extLst>
              <a:ext uri="{FF2B5EF4-FFF2-40B4-BE49-F238E27FC236}">
                <a16:creationId xmlns:a16="http://schemas.microsoft.com/office/drawing/2014/main" id="{311A5916-B9EA-4370-A867-6A96BA267B63}"/>
              </a:ext>
            </a:extLst>
          </p:cNvPr>
          <p:cNvSpPr>
            <a:spLocks noGrp="1"/>
          </p:cNvSpPr>
          <p:nvPr>
            <p:ph idx="1"/>
          </p:nvPr>
        </p:nvSpPr>
        <p:spPr/>
        <p:txBody>
          <a:bodyPr>
            <a:normAutofit fontScale="92500" lnSpcReduction="10000"/>
          </a:bodyPr>
          <a:lstStyle/>
          <a:p>
            <a:r>
              <a:rPr lang="en-US" altLang="zh-TW" dirty="0"/>
              <a:t>strlen ( char str[]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len</a:t>
            </a:r>
            <a:r>
              <a:rPr lang="en-US" altLang="zh-TW" dirty="0"/>
              <a:t>gth</a:t>
            </a:r>
          </a:p>
          <a:p>
            <a:pPr lvl="1"/>
            <a:r>
              <a:rPr lang="zh-TW" altLang="en-US" dirty="0"/>
              <a:t>回傳字串</a:t>
            </a:r>
            <a:r>
              <a:rPr lang="en-US" altLang="zh-TW" dirty="0"/>
              <a:t>str</a:t>
            </a:r>
            <a:r>
              <a:rPr lang="zh-TW" altLang="en-US" dirty="0"/>
              <a:t>有幾個元素 </a:t>
            </a:r>
            <a:r>
              <a:rPr lang="en-US" altLang="zh-TW" dirty="0"/>
              <a:t>(</a:t>
            </a:r>
            <a:r>
              <a:rPr lang="zh-TW" altLang="en-US" dirty="0"/>
              <a:t> 到</a:t>
            </a:r>
            <a:r>
              <a:rPr lang="en-US" altLang="zh-TW" dirty="0"/>
              <a:t>’\0’</a:t>
            </a:r>
            <a:r>
              <a:rPr lang="zh-TW" altLang="en-US" dirty="0"/>
              <a:t>為止 </a:t>
            </a:r>
            <a:r>
              <a:rPr lang="en-US" altLang="zh-TW" dirty="0"/>
              <a:t>)</a:t>
            </a:r>
          </a:p>
          <a:p>
            <a:pPr lvl="1"/>
            <a:endParaRPr lang="en-US" altLang="zh-TW" dirty="0"/>
          </a:p>
          <a:p>
            <a:r>
              <a:rPr lang="en-US" altLang="zh-TW" dirty="0"/>
              <a:t>strcmp ( char str1[], char str2[]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c</a:t>
            </a:r>
            <a:r>
              <a:rPr lang="en-US" altLang="zh-TW" dirty="0"/>
              <a:t>o</a:t>
            </a:r>
            <a:r>
              <a:rPr lang="en-US" altLang="zh-TW" dirty="0">
                <a:solidFill>
                  <a:srgbClr val="C00000"/>
                </a:solidFill>
              </a:rPr>
              <a:t>mp</a:t>
            </a:r>
            <a:r>
              <a:rPr lang="en-US" altLang="zh-TW" dirty="0"/>
              <a:t>are</a:t>
            </a:r>
          </a:p>
          <a:p>
            <a:pPr lvl="1"/>
            <a:r>
              <a:rPr lang="zh-TW" altLang="en-US" dirty="0"/>
              <a:t>以字典序比較兩個字串，若前面的字串比較前會回傳</a:t>
            </a:r>
            <a:r>
              <a:rPr lang="en-US" altLang="zh-TW" dirty="0"/>
              <a:t>&lt;0</a:t>
            </a:r>
            <a:r>
              <a:rPr lang="zh-TW" altLang="en-US" dirty="0"/>
              <a:t>的値，後面的比較前則會回傳</a:t>
            </a:r>
            <a:r>
              <a:rPr lang="en-US" altLang="zh-TW" dirty="0"/>
              <a:t>&gt;0</a:t>
            </a:r>
            <a:r>
              <a:rPr lang="zh-TW" altLang="en-US" dirty="0"/>
              <a:t>的値，兩者完全一樣會回傳</a:t>
            </a:r>
            <a:r>
              <a:rPr lang="en-US" altLang="zh-TW" dirty="0"/>
              <a:t>0</a:t>
            </a:r>
          </a:p>
          <a:p>
            <a:pPr lvl="1"/>
            <a:endParaRPr lang="en-US" altLang="zh-TW" dirty="0"/>
          </a:p>
          <a:p>
            <a:r>
              <a:rPr lang="en-US" altLang="zh-TW" dirty="0"/>
              <a:t>strcpy ( char str1[], char str2[] )</a:t>
            </a:r>
          </a:p>
          <a:p>
            <a:pPr lvl="1"/>
            <a:r>
              <a:rPr lang="en-US" altLang="zh-TW" dirty="0"/>
              <a:t> </a:t>
            </a:r>
            <a:r>
              <a:rPr lang="en-US" altLang="zh-TW" dirty="0">
                <a:solidFill>
                  <a:srgbClr val="C00000"/>
                </a:solidFill>
              </a:rPr>
              <a:t>str</a:t>
            </a:r>
            <a:r>
              <a:rPr lang="en-US" altLang="zh-TW" dirty="0"/>
              <a:t>ing </a:t>
            </a:r>
            <a:r>
              <a:rPr lang="en-US" altLang="zh-TW" dirty="0">
                <a:solidFill>
                  <a:srgbClr val="C00000"/>
                </a:solidFill>
              </a:rPr>
              <a:t>c</a:t>
            </a:r>
            <a:r>
              <a:rPr lang="en-US" altLang="zh-TW" dirty="0"/>
              <a:t>o</a:t>
            </a:r>
            <a:r>
              <a:rPr lang="en-US" altLang="zh-TW" dirty="0">
                <a:solidFill>
                  <a:srgbClr val="C00000"/>
                </a:solidFill>
              </a:rPr>
              <a:t>py</a:t>
            </a:r>
          </a:p>
          <a:p>
            <a:pPr lvl="1"/>
            <a:r>
              <a:rPr lang="zh-TW" altLang="en-US" dirty="0"/>
              <a:t>將後面字串的値複製給前面字串</a:t>
            </a:r>
            <a:r>
              <a:rPr lang="en-US" altLang="zh-TW" dirty="0"/>
              <a:t>(</a:t>
            </a:r>
            <a:r>
              <a:rPr lang="zh-TW" altLang="en-US" dirty="0"/>
              <a:t> 前面字串裡面原有的會被覆蓋掉 </a:t>
            </a:r>
            <a:r>
              <a:rPr lang="en-US" altLang="zh-TW" dirty="0"/>
              <a:t>)</a:t>
            </a:r>
          </a:p>
        </p:txBody>
      </p:sp>
    </p:spTree>
    <p:extLst>
      <p:ext uri="{BB962C8B-B14F-4D97-AF65-F5344CB8AC3E}">
        <p14:creationId xmlns:p14="http://schemas.microsoft.com/office/powerpoint/2010/main" val="380804199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Calibri Light"/>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2355</TotalTime>
  <Words>1278</Words>
  <Application>Microsoft Office PowerPoint</Application>
  <PresentationFormat>寬螢幕</PresentationFormat>
  <Paragraphs>209</Paragraphs>
  <Slides>35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35</vt:i4>
      </vt:variant>
    </vt:vector>
  </HeadingPairs>
  <TitlesOfParts>
    <vt:vector size="40" baseType="lpstr">
      <vt:lpstr>微軟正黑體</vt:lpstr>
      <vt:lpstr>Calibri</vt:lpstr>
      <vt:lpstr>Calibri Light</vt:lpstr>
      <vt:lpstr>Wingdings 2</vt:lpstr>
      <vt:lpstr>HDOfficeLightV0</vt:lpstr>
      <vt:lpstr>Homework 5</vt:lpstr>
      <vt:lpstr>函式 Functions</vt:lpstr>
      <vt:lpstr>Functions 宣告</vt:lpstr>
      <vt:lpstr>Function 呼叫</vt:lpstr>
      <vt:lpstr>函式庫介紹</vt:lpstr>
      <vt:lpstr>cctype (ctype.h) 函式庫</vt:lpstr>
      <vt:lpstr>cctype (ctype.h) 函式庫</vt:lpstr>
      <vt:lpstr>cstring ( string.h ) 函式庫</vt:lpstr>
      <vt:lpstr>cstring ( string.h ) 函式庫</vt:lpstr>
      <vt:lpstr>cstring ( string.h ) 函式庫</vt:lpstr>
      <vt:lpstr>cstring ( string.h ) 函式庫</vt:lpstr>
      <vt:lpstr>查詢函式庫功能</vt:lpstr>
      <vt:lpstr>C++ Reference</vt:lpstr>
      <vt:lpstr>while(scanf()==N)</vt:lpstr>
      <vt:lpstr>Homework 5 題目</vt:lpstr>
      <vt:lpstr>Question a</vt:lpstr>
      <vt:lpstr>Question b</vt:lpstr>
      <vt:lpstr>Question c</vt:lpstr>
      <vt:lpstr>Question d</vt:lpstr>
      <vt:lpstr>Question e</vt:lpstr>
      <vt:lpstr>Bonus : Question f</vt:lpstr>
      <vt:lpstr>線上練習、能力競賽</vt:lpstr>
      <vt:lpstr>UVa Online Judge</vt:lpstr>
      <vt:lpstr>UVa Online Judge</vt:lpstr>
      <vt:lpstr>PowerPoint 簡報</vt:lpstr>
      <vt:lpstr>PowerPoint 簡報</vt:lpstr>
      <vt:lpstr>PowerPoint 簡報</vt:lpstr>
      <vt:lpstr>UVa Online Judge</vt:lpstr>
      <vt:lpstr>UVa Online Judge</vt:lpstr>
      <vt:lpstr>UVa Online Judge</vt:lpstr>
      <vt:lpstr>其他線上解題</vt:lpstr>
      <vt:lpstr>大學程式能力檢定 CPE</vt:lpstr>
      <vt:lpstr>大學程式能力檢定 CPE</vt:lpstr>
      <vt:lpstr>ITSA &amp; PTC</vt:lpstr>
      <vt:lpstr>程式競賽相關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烤魚 碳</dc:creator>
  <cp:lastModifiedBy>劉炳瓚</cp:lastModifiedBy>
  <cp:revision>142</cp:revision>
  <dcterms:created xsi:type="dcterms:W3CDTF">2018-10-13T20:03:26Z</dcterms:created>
  <dcterms:modified xsi:type="dcterms:W3CDTF">2018-10-18T11:34:28Z</dcterms:modified>
</cp:coreProperties>
</file>