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7" r:id="rId9"/>
    <p:sldId id="269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7CFBF-6239-EB0F-D100-CAA8BB0ADBC6}" v="13" dt="2022-04-26T17:49:03.241"/>
    <p1510:client id="{5E81F8BE-51EF-4249-92E2-00E69C1F97AE}" v="400" dt="2022-04-26T17:48:01.943"/>
    <p1510:client id="{76C83487-1B1D-46F3-BF65-AE4F168B29C8}" v="1406" dt="2022-04-26T17:52:34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6F7A7-16E9-4DFA-92AC-D3188E746A8A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5CFE8-DE46-4722-8817-488EACF32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7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Mo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5CFE8-DE46-4722-8817-488EACF32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7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Mo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5CFE8-DE46-4722-8817-488EACF32E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5CFE8-DE46-4722-8817-488EACF32E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846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5CFE8-DE46-4722-8817-488EACF32E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46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Leonhard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5CFE8-DE46-4722-8817-488EACF32EF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01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Thomas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5CFE8-DE46-4722-8817-488EACF32EF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60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Thomas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5CFE8-DE46-4722-8817-488EACF32E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48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Leonhard</a:t>
            </a:r>
          </a:p>
          <a:p>
            <a:r>
              <a:rPr lang="en-US" err="1">
                <a:cs typeface="Calibri"/>
              </a:rPr>
              <a:t>Durchschnittliche</a:t>
            </a:r>
            <a:r>
              <a:rPr lang="en-US">
                <a:cs typeface="Calibri"/>
              </a:rPr>
              <a:t> Kosten </a:t>
            </a:r>
            <a:r>
              <a:rPr lang="en-US" err="1">
                <a:cs typeface="Calibri"/>
              </a:rPr>
              <a:t>europaweites</a:t>
            </a:r>
            <a:r>
              <a:rPr lang="en-US">
                <a:cs typeface="Calibri"/>
              </a:rPr>
              <a:t> Datacenter</a:t>
            </a:r>
          </a:p>
          <a:p>
            <a:r>
              <a:rPr lang="en-US">
                <a:cs typeface="Calibri"/>
              </a:rPr>
              <a:t>Random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5CFE8-DE46-4722-8817-488EACF32E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13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Thomas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5CFE8-DE46-4722-8817-488EACF32EF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66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1BE4D-BCD6-4765-952A-F98506B88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C1DF4A-5A80-40A0-BA0C-111EB9ED1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8A0A9-E5DA-4F11-A87D-C4E5B0DC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0915-0FBB-4979-B66C-31B7E0E8D39C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D16545-2870-4ED7-9AE1-414A3FA9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DEEE30-01E7-40F8-8719-8190E1B1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1C21-27B0-4617-B047-70D96665F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6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91226-83F7-4EC4-A873-380AFE5E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D5C445-279E-4849-A3A7-C9B61D04F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D6F44-AAB0-4AC7-B4B1-07179128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0915-0FBB-4979-B66C-31B7E0E8D39C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5A4ECF-763D-4B37-9DCA-7659D717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0D6FC2-803A-4792-92DE-B3948983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1C21-27B0-4617-B047-70D96665F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9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95CD7E-BD6E-40B6-98D3-3CBC6FA47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63C1B5-3FD1-48E2-9D8E-CC23F0087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9AF5F1-E7FF-4D0A-B57E-B3C49E0B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0915-0FBB-4979-B66C-31B7E0E8D39C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55DBA6-B12B-4B0E-A017-EE87F688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34AD3F-3261-457E-B9A3-C44321DF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1C21-27B0-4617-B047-70D96665F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13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B845D-AD25-4403-BA9D-10B2E906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7207A5-D57A-4B85-93A8-EDB6D427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370EA2-3C29-46BC-80FA-CE97738E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0915-0FBB-4979-B66C-31B7E0E8D39C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F8123-73C9-4B60-BF37-62D43457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F40F00-8F73-4FD4-938D-5F2E4D32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1C21-27B0-4617-B047-70D96665F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03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1E853-E72A-4370-8E1E-3D0646A3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E0BDD9-9E62-4F4B-98D1-D23D54DD0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FF9A3-0938-49F5-9FD8-D209C74F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0915-0FBB-4979-B66C-31B7E0E8D39C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2C1FB-3084-4CAA-A6ED-D63AAB53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7FCBB-3C29-420B-B302-339B1A7C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1C21-27B0-4617-B047-70D96665F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37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50895-5B1D-47A6-9B1C-7379E101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171D27-AB3E-40D2-844C-A34DD4213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2CD0D1-33AB-43F7-8D65-08B8DE99B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239645-F461-43D3-AB44-5B81948B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0915-0FBB-4979-B66C-31B7E0E8D39C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02DF72-FC54-4601-841E-1D42258E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C766D4-8F6C-423C-8BBE-92DF749B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1C21-27B0-4617-B047-70D96665F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83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0BA2FE-8CA8-4F39-82F7-2C2B7A49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832AD7-AED6-4E9B-8A12-EA6DACE79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72EBDF-F02D-46F3-A2F0-C62138992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13F993-091C-4EF4-80BF-F02A2CD8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843CAE-99EA-4450-83E5-C7BBF86A6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A99A07-22BA-4655-AEF6-F30CE468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0915-0FBB-4979-B66C-31B7E0E8D39C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F15287-7AF6-4432-9836-704D9835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5E4CE2-A12B-4068-B658-DA8F3490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1C21-27B0-4617-B047-70D96665F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96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F2C69-2558-4007-86A3-3117A36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281870-CD9C-4607-91A2-BACAB639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0915-0FBB-4979-B66C-31B7E0E8D39C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999643-C183-4F8F-A8B6-89F11651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CD5FA2-B320-422B-B545-21AE0987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1C21-27B0-4617-B047-70D96665F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04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9562BE-D213-4CFF-9715-40DF685F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0915-0FBB-4979-B66C-31B7E0E8D39C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371DD1-EA21-4867-BA02-2101FD76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633E73-BA06-4ECF-A8C3-F87CC410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1C21-27B0-4617-B047-70D96665F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94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9B2E0-E3BF-471E-8118-4082343D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62D562-596B-4278-8ECC-2FD127770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729EEF-5E03-4502-B69A-1142BD366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DD1944-F4BC-4F46-B505-EFF4F0E9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0915-0FBB-4979-B66C-31B7E0E8D39C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BD83B0-267A-4A5F-B11F-7DD8B40C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B15B31-F941-42C8-B0D6-C9C52528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1C21-27B0-4617-B047-70D96665F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04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2A73F-D303-4B24-9480-643AEEAD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128953-91CF-424D-81C7-8FA4F3A13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34D91F-D290-4239-A92E-CD28984BC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CEE817-1D74-4361-952D-26248BDF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0915-0FBB-4979-B66C-31B7E0E8D39C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F78BF4-8872-4409-B55D-BF8085FA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D5F0ED-6E83-4169-AA93-0D48A10A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31C21-27B0-4617-B047-70D96665F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33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EC98AE-03E3-4E26-BEB7-4B03B7F8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3C951C-4A78-4847-A5CE-C3F65454C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52EB69-FDA8-4192-BBDB-239ACA9A6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50915-0FBB-4979-B66C-31B7E0E8D39C}" type="datetimeFigureOut">
              <a:rPr lang="en-GB" smtClean="0"/>
              <a:t>26/04/2022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5F948-B5D3-4848-B7A8-C41686830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EE366B-63F5-45D9-BA85-B1DCB9901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31C21-27B0-4617-B047-70D96665F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72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RC8bfOBo_w?feature=oembed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0D788-D36F-429F-A207-D777D4721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de-AT" sz="4800"/>
              <a:t>Grüner-Pass</a:t>
            </a:r>
            <a:endParaRPr lang="en-GB" sz="48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329651-346B-4BDA-A263-2C78D60E1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de-AT" sz="2000"/>
              <a:t>Panic Leonhard, Wintereder Max, Sageder Moritz, Furjan Thomas</a:t>
            </a:r>
            <a:endParaRPr lang="en-GB" sz="200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D348-18E4-4531-8C36-66F65C40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CA" err="1"/>
              <a:t>Kosten</a:t>
            </a:r>
            <a:endParaRPr lang="LID4096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2C43-1E7E-40D4-B744-E9D6574C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e-DE" sz="2400"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Kosten:</a:t>
            </a:r>
          </a:p>
          <a:p>
            <a:pPr lvl="1"/>
            <a:r>
              <a:rPr lang="de-DE" sz="2000"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Europaweites Datacenter bauen: ~10-25 Millionen Euro</a:t>
            </a:r>
          </a:p>
          <a:p>
            <a:pPr lvl="1"/>
            <a:r>
              <a:rPr lang="de-DE" sz="2000"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Umstellung aller Länder auf das neue System: 100000 – 1000000 € pro Land</a:t>
            </a:r>
          </a:p>
          <a:p>
            <a:pPr lvl="1"/>
            <a:r>
              <a:rPr lang="de-DE" sz="2000"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Maintenance: 4046€ - 6100€ Tag</a:t>
            </a:r>
          </a:p>
          <a:p>
            <a:pPr lvl="1"/>
            <a:endParaRPr lang="de-DE" sz="200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5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D348-18E4-4531-8C36-66F65C40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CA" err="1"/>
              <a:t>Datenschutz</a:t>
            </a:r>
            <a:endParaRPr lang="LID4096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2C43-1E7E-40D4-B744-E9D6574C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lvl="1"/>
            <a:r>
              <a:rPr lang="de-DE" sz="2000"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QR-Code ist sehr groß/lang</a:t>
            </a:r>
          </a:p>
          <a:p>
            <a:pPr lvl="1"/>
            <a:r>
              <a:rPr lang="de-DE" sz="2000"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QR-Code wird zufällig Generiert</a:t>
            </a:r>
          </a:p>
          <a:p>
            <a:pPr lvl="1"/>
            <a:r>
              <a:rPr lang="de-DE" sz="2000"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Validierungsabfragen Pro Gerät Limitiert</a:t>
            </a:r>
          </a:p>
          <a:p>
            <a:pPr marL="457200" lvl="1" indent="0">
              <a:buNone/>
            </a:pPr>
            <a:endParaRPr lang="de-DE" sz="200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6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8F981-D44D-485A-A349-CD9057A0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1655286"/>
            <a:ext cx="4609057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Funktionsweise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736024522">
            <a:extLst>
              <a:ext uri="{FF2B5EF4-FFF2-40B4-BE49-F238E27FC236}">
                <a16:creationId xmlns:a16="http://schemas.microsoft.com/office/drawing/2014/main" id="{19A37032-F8F0-4E0E-88BA-11DAB3110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242" y="1655560"/>
            <a:ext cx="4438044" cy="3483864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550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CFB68-D3FE-480C-A289-C70BB481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de-AT"/>
              <a:t>QR-Code</a:t>
            </a:r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15FF1-DA6E-45AB-A1C2-3F82BE52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5282"/>
            <a:ext cx="3603171" cy="3639684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"</a:t>
            </a:r>
            <a:r>
              <a:rPr lang="en-GB" sz="1000" err="1">
                <a:solidFill>
                  <a:schemeClr val="bg1"/>
                </a:solidFill>
              </a:rPr>
              <a:t>ver</a:t>
            </a:r>
            <a:r>
              <a:rPr lang="en-GB" sz="1000">
                <a:solidFill>
                  <a:schemeClr val="bg1"/>
                </a:solidFill>
              </a:rPr>
              <a:t>": "1.2.1",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"</a:t>
            </a:r>
            <a:r>
              <a:rPr lang="en-GB" sz="1000" err="1">
                <a:solidFill>
                  <a:schemeClr val="bg1"/>
                </a:solidFill>
              </a:rPr>
              <a:t>nam</a:t>
            </a:r>
            <a:r>
              <a:rPr lang="en-GB" sz="1000">
                <a:solidFill>
                  <a:schemeClr val="bg1"/>
                </a:solidFill>
              </a:rPr>
              <a:t>":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    "</a:t>
            </a:r>
            <a:r>
              <a:rPr lang="en-GB" sz="1000" err="1">
                <a:solidFill>
                  <a:schemeClr val="bg1"/>
                </a:solidFill>
              </a:rPr>
              <a:t>fn</a:t>
            </a:r>
            <a:r>
              <a:rPr lang="en-GB" sz="1000">
                <a:solidFill>
                  <a:schemeClr val="bg1"/>
                </a:solidFill>
              </a:rPr>
              <a:t>": "</a:t>
            </a:r>
            <a:r>
              <a:rPr lang="en-GB" sz="1000" err="1">
                <a:solidFill>
                  <a:schemeClr val="bg1"/>
                </a:solidFill>
              </a:rPr>
              <a:t>Musterfrau</a:t>
            </a:r>
            <a:r>
              <a:rPr lang="en-GB" sz="1000">
                <a:solidFill>
                  <a:schemeClr val="bg1"/>
                </a:solidFill>
              </a:rPr>
              <a:t>-G\u00f6\u00dfinger",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    "</a:t>
            </a:r>
            <a:r>
              <a:rPr lang="en-GB" sz="1000" err="1">
                <a:solidFill>
                  <a:schemeClr val="bg1"/>
                </a:solidFill>
              </a:rPr>
              <a:t>gn</a:t>
            </a:r>
            <a:r>
              <a:rPr lang="en-GB" sz="1000">
                <a:solidFill>
                  <a:schemeClr val="bg1"/>
                </a:solidFill>
              </a:rPr>
              <a:t>": "Gabriele",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    "</a:t>
            </a:r>
            <a:r>
              <a:rPr lang="en-GB" sz="1000" err="1">
                <a:solidFill>
                  <a:schemeClr val="bg1"/>
                </a:solidFill>
              </a:rPr>
              <a:t>fnt</a:t>
            </a:r>
            <a:r>
              <a:rPr lang="en-GB" sz="1000">
                <a:solidFill>
                  <a:schemeClr val="bg1"/>
                </a:solidFill>
              </a:rPr>
              <a:t>": "MUSTERFRAU&lt;GOESSINGER",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    "</a:t>
            </a:r>
            <a:r>
              <a:rPr lang="en-GB" sz="1000" err="1">
                <a:solidFill>
                  <a:schemeClr val="bg1"/>
                </a:solidFill>
              </a:rPr>
              <a:t>gnt</a:t>
            </a:r>
            <a:r>
              <a:rPr lang="en-GB" sz="1000">
                <a:solidFill>
                  <a:schemeClr val="bg1"/>
                </a:solidFill>
              </a:rPr>
              <a:t>": "GABRIELE"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},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"dob": "1998-02-26",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"v": [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   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        "</a:t>
            </a:r>
            <a:r>
              <a:rPr lang="en-GB" sz="1000" err="1">
                <a:solidFill>
                  <a:schemeClr val="bg1"/>
                </a:solidFill>
              </a:rPr>
              <a:t>tg</a:t>
            </a:r>
            <a:r>
              <a:rPr lang="en-GB" sz="1000">
                <a:solidFill>
                  <a:schemeClr val="bg1"/>
                </a:solidFill>
              </a:rPr>
              <a:t>": "840539006",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        "</a:t>
            </a:r>
            <a:r>
              <a:rPr lang="en-GB" sz="1000" err="1">
                <a:solidFill>
                  <a:schemeClr val="bg1"/>
                </a:solidFill>
              </a:rPr>
              <a:t>vp</a:t>
            </a:r>
            <a:r>
              <a:rPr lang="en-GB" sz="1000">
                <a:solidFill>
                  <a:schemeClr val="bg1"/>
                </a:solidFill>
              </a:rPr>
              <a:t>": "1119349007",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        "</a:t>
            </a:r>
            <a:r>
              <a:rPr lang="en-GB" sz="1000" err="1">
                <a:solidFill>
                  <a:schemeClr val="bg1"/>
                </a:solidFill>
              </a:rPr>
              <a:t>mp</a:t>
            </a:r>
            <a:r>
              <a:rPr lang="en-GB" sz="1000">
                <a:solidFill>
                  <a:schemeClr val="bg1"/>
                </a:solidFill>
              </a:rPr>
              <a:t>": "EU\/1\/20\/1528",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        "ma": "ORG-100030215",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        "</a:t>
            </a:r>
            <a:r>
              <a:rPr lang="en-GB" sz="1000" err="1">
                <a:solidFill>
                  <a:schemeClr val="bg1"/>
                </a:solidFill>
              </a:rPr>
              <a:t>dn</a:t>
            </a:r>
            <a:r>
              <a:rPr lang="en-GB" sz="1000">
                <a:solidFill>
                  <a:schemeClr val="bg1"/>
                </a:solidFill>
              </a:rPr>
              <a:t>": 1,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        "</a:t>
            </a:r>
            <a:r>
              <a:rPr lang="en-GB" sz="1000" err="1">
                <a:solidFill>
                  <a:schemeClr val="bg1"/>
                </a:solidFill>
              </a:rPr>
              <a:t>sd</a:t>
            </a:r>
            <a:r>
              <a:rPr lang="en-GB" sz="1000">
                <a:solidFill>
                  <a:schemeClr val="bg1"/>
                </a:solidFill>
              </a:rPr>
              <a:t>": 2,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        "dt": "2021-02-18",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        "co": "AT",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        "is": "Ministry of Health, Austria",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        "ci": "URN:UVCI:01:AT:10807843F94AEE0EE5093FBC254BD813#B"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000">
                <a:solidFill>
                  <a:schemeClr val="bg1"/>
                </a:solidFill>
              </a:rPr>
              <a:t>    ]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00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5" name="Picture 13" descr="Text&#10;&#10;Description automatically generated">
            <a:extLst>
              <a:ext uri="{FF2B5EF4-FFF2-40B4-BE49-F238E27FC236}">
                <a16:creationId xmlns:a16="http://schemas.microsoft.com/office/drawing/2014/main" id="{813E72BB-ACA4-40D5-B313-6F2C06E9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238" y="2173287"/>
            <a:ext cx="3154411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767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89201-9D79-4C39-92C7-BF642B6D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QR-Code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74C7-A65D-4320-BD8D-1B3FECD4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err="1"/>
              <a:t>Generierung</a:t>
            </a:r>
            <a:endParaRPr lang="en-GB" sz="2400" err="1">
              <a:cs typeface="Calibri"/>
            </a:endParaRPr>
          </a:p>
          <a:p>
            <a:pPr lvl="1"/>
            <a:r>
              <a:rPr lang="en-GB" err="1"/>
              <a:t>Diese</a:t>
            </a:r>
            <a:r>
              <a:rPr lang="en-GB"/>
              <a:t> warden </a:t>
            </a:r>
            <a:r>
              <a:rPr lang="en-GB" err="1"/>
              <a:t>als</a:t>
            </a:r>
            <a:r>
              <a:rPr lang="en-GB"/>
              <a:t> </a:t>
            </a:r>
            <a:r>
              <a:rPr lang="en-GB" err="1"/>
              <a:t>json</a:t>
            </a:r>
            <a:r>
              <a:rPr lang="en-GB"/>
              <a:t> file </a:t>
            </a:r>
            <a:r>
              <a:rPr lang="en-GB" err="1"/>
              <a:t>erstellt</a:t>
            </a:r>
            <a:r>
              <a:rPr lang="en-GB"/>
              <a:t> und </a:t>
            </a:r>
            <a:r>
              <a:rPr lang="en-GB" err="1"/>
              <a:t>dann</a:t>
            </a:r>
            <a:r>
              <a:rPr lang="en-GB"/>
              <a:t> </a:t>
            </a:r>
            <a:r>
              <a:rPr lang="en-GB" err="1"/>
              <a:t>mit</a:t>
            </a:r>
            <a:r>
              <a:rPr lang="en-GB"/>
              <a:t> </a:t>
            </a:r>
            <a:r>
              <a:rPr lang="en-GB" err="1"/>
              <a:t>einem</a:t>
            </a:r>
            <a:r>
              <a:rPr lang="en-GB"/>
              <a:t> private Key </a:t>
            </a:r>
            <a:r>
              <a:rPr lang="en-GB" err="1"/>
              <a:t>verschlüsselt</a:t>
            </a:r>
            <a:endParaRPr lang="en-GB" err="1">
              <a:cs typeface="Calibri"/>
            </a:endParaRPr>
          </a:p>
          <a:p>
            <a:r>
              <a:rPr lang="en-GB" sz="2400" err="1"/>
              <a:t>Verifizierung</a:t>
            </a:r>
            <a:endParaRPr lang="en-GB" sz="2400" err="1">
              <a:cs typeface="Calibri"/>
            </a:endParaRPr>
          </a:p>
          <a:p>
            <a:pPr lvl="1"/>
            <a:r>
              <a:rPr lang="en-GB"/>
              <a:t>Bei der </a:t>
            </a:r>
            <a:r>
              <a:rPr lang="en-GB" err="1"/>
              <a:t>Verifizierung</a:t>
            </a:r>
            <a:r>
              <a:rPr lang="en-GB"/>
              <a:t> </a:t>
            </a:r>
            <a:r>
              <a:rPr lang="en-GB" err="1"/>
              <a:t>wird</a:t>
            </a:r>
            <a:r>
              <a:rPr lang="en-GB"/>
              <a:t> </a:t>
            </a:r>
            <a:r>
              <a:rPr lang="en-GB" err="1"/>
              <a:t>nur</a:t>
            </a:r>
            <a:r>
              <a:rPr lang="en-GB"/>
              <a:t> das </a:t>
            </a:r>
            <a:r>
              <a:rPr lang="en-GB" err="1"/>
              <a:t>Ablaufdatum</a:t>
            </a:r>
            <a:r>
              <a:rPr lang="en-GB"/>
              <a:t> </a:t>
            </a:r>
            <a:r>
              <a:rPr lang="en-GB" err="1"/>
              <a:t>überprüft</a:t>
            </a:r>
            <a:r>
              <a:rPr lang="en-GB"/>
              <a:t>.</a:t>
            </a:r>
            <a:endParaRPr lang="LID4096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26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41416-ECB0-4944-A5BE-8B95CB22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25818"/>
            <a:ext cx="4245429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Schwachstellen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pic>
        <p:nvPicPr>
          <p:cNvPr id="6" name="Onlinemedien 5" title="Gefälschte Impfpässe: Auch unsere Region ist betroffen">
            <a:hlinkClick r:id="" action="ppaction://media"/>
            <a:extLst>
              <a:ext uri="{FF2B5EF4-FFF2-40B4-BE49-F238E27FC236}">
                <a16:creationId xmlns:a16="http://schemas.microsoft.com/office/drawing/2014/main" id="{76E02966-01C9-4EC5-9C45-FA7DD819E92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252419" y="1065476"/>
            <a:ext cx="7707725" cy="43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8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1C02-6EA5-429D-9BB2-62E36EF5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GB" err="1"/>
              <a:t>Schwachstellen</a:t>
            </a:r>
            <a:endParaRPr lang="LID4096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9183-3AEB-46DC-97CE-E5CE5119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GB" sz="2000" err="1">
                <a:solidFill>
                  <a:srgbClr val="FFFFFF"/>
                </a:solidFill>
              </a:rPr>
              <a:t>Geleakte</a:t>
            </a:r>
            <a:r>
              <a:rPr lang="en-GB" sz="2000">
                <a:solidFill>
                  <a:srgbClr val="FFFFFF"/>
                </a:solidFill>
              </a:rPr>
              <a:t> private Keys</a:t>
            </a:r>
          </a:p>
          <a:p>
            <a:r>
              <a:rPr lang="en-GB" sz="2000" err="1">
                <a:solidFill>
                  <a:srgbClr val="FFFFFF"/>
                </a:solidFill>
              </a:rPr>
              <a:t>Analoge</a:t>
            </a:r>
            <a:r>
              <a:rPr lang="en-GB" sz="2000">
                <a:solidFill>
                  <a:srgbClr val="FFFFFF"/>
                </a:solidFill>
              </a:rPr>
              <a:t> </a:t>
            </a:r>
            <a:r>
              <a:rPr lang="en-GB" sz="2000" err="1">
                <a:solidFill>
                  <a:srgbClr val="FFFFFF"/>
                </a:solidFill>
              </a:rPr>
              <a:t>Probleme</a:t>
            </a:r>
            <a:endParaRPr lang="en-GB" sz="2000">
              <a:solidFill>
                <a:srgbClr val="FFFFFF"/>
              </a:solidFill>
            </a:endParaRPr>
          </a:p>
          <a:p>
            <a:pPr lvl="1"/>
            <a:r>
              <a:rPr lang="en-GB" sz="1600" err="1">
                <a:solidFill>
                  <a:srgbClr val="FFFFFF"/>
                </a:solidFill>
              </a:rPr>
              <a:t>Fehelende</a:t>
            </a: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600" err="1">
                <a:solidFill>
                  <a:srgbClr val="FFFFFF"/>
                </a:solidFill>
              </a:rPr>
              <a:t>Überprüfung</a:t>
            </a:r>
            <a:endParaRPr lang="en-GB" sz="1600">
              <a:solidFill>
                <a:srgbClr val="FFFFFF"/>
              </a:solidFill>
            </a:endParaRPr>
          </a:p>
          <a:p>
            <a:r>
              <a:rPr lang="en-GB" sz="2000" err="1">
                <a:solidFill>
                  <a:srgbClr val="FFFFFF"/>
                </a:solidFill>
              </a:rPr>
              <a:t>Digitale</a:t>
            </a:r>
            <a:r>
              <a:rPr lang="en-GB" sz="2000">
                <a:solidFill>
                  <a:srgbClr val="FFFFFF"/>
                </a:solidFill>
              </a:rPr>
              <a:t> </a:t>
            </a:r>
            <a:r>
              <a:rPr lang="en-GB" sz="2000" err="1">
                <a:solidFill>
                  <a:srgbClr val="FFFFFF"/>
                </a:solidFill>
              </a:rPr>
              <a:t>Probleme</a:t>
            </a:r>
            <a:endParaRPr lang="en-GB" sz="2000">
              <a:solidFill>
                <a:srgbClr val="FFFFFF"/>
              </a:solidFill>
            </a:endParaRPr>
          </a:p>
          <a:p>
            <a:pPr lvl="1"/>
            <a:r>
              <a:rPr lang="en-GB" sz="1600" err="1">
                <a:solidFill>
                  <a:srgbClr val="FFFFFF"/>
                </a:solidFill>
              </a:rPr>
              <a:t>bei</a:t>
            </a: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600" err="1">
                <a:solidFill>
                  <a:srgbClr val="FFFFFF"/>
                </a:solidFill>
              </a:rPr>
              <a:t>gefälschte</a:t>
            </a: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600" err="1">
                <a:solidFill>
                  <a:srgbClr val="FFFFFF"/>
                </a:solidFill>
              </a:rPr>
              <a:t>Impfungen</a:t>
            </a: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600" err="1">
                <a:solidFill>
                  <a:srgbClr val="FFFFFF"/>
                </a:solidFill>
              </a:rPr>
              <a:t>kann</a:t>
            </a: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600" err="1">
                <a:solidFill>
                  <a:srgbClr val="FFFFFF"/>
                </a:solidFill>
              </a:rPr>
              <a:t>ein</a:t>
            </a: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600" err="1">
                <a:solidFill>
                  <a:srgbClr val="FFFFFF"/>
                </a:solidFill>
              </a:rPr>
              <a:t>echtes</a:t>
            </a: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600" err="1">
                <a:solidFill>
                  <a:srgbClr val="FFFFFF"/>
                </a:solidFill>
              </a:rPr>
              <a:t>Zertifikat</a:t>
            </a: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600" err="1">
                <a:solidFill>
                  <a:srgbClr val="FFFFFF"/>
                </a:solidFill>
              </a:rPr>
              <a:t>erstellt</a:t>
            </a: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600" err="1">
                <a:solidFill>
                  <a:srgbClr val="FFFFFF"/>
                </a:solidFill>
              </a:rPr>
              <a:t>werden</a:t>
            </a:r>
            <a:endParaRPr lang="en-GB" sz="1600">
              <a:solidFill>
                <a:srgbClr val="FFFFFF"/>
              </a:solidFill>
            </a:endParaRPr>
          </a:p>
          <a:p>
            <a:pPr lvl="1"/>
            <a:r>
              <a:rPr lang="en-GB" sz="1600">
                <a:solidFill>
                  <a:srgbClr val="FFFFFF"/>
                </a:solidFill>
              </a:rPr>
              <a:t>In der </a:t>
            </a:r>
            <a:r>
              <a:rPr lang="en-GB" sz="1600" err="1">
                <a:solidFill>
                  <a:srgbClr val="FFFFFF"/>
                </a:solidFill>
              </a:rPr>
              <a:t>Grünen</a:t>
            </a:r>
            <a:r>
              <a:rPr lang="en-GB" sz="1600">
                <a:solidFill>
                  <a:srgbClr val="FFFFFF"/>
                </a:solidFill>
              </a:rPr>
              <a:t> Pass App </a:t>
            </a:r>
            <a:r>
              <a:rPr lang="en-GB" sz="1600" err="1">
                <a:solidFill>
                  <a:srgbClr val="FFFFFF"/>
                </a:solidFill>
              </a:rPr>
              <a:t>wird</a:t>
            </a: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600" err="1">
                <a:solidFill>
                  <a:srgbClr val="FFFFFF"/>
                </a:solidFill>
              </a:rPr>
              <a:t>nicht</a:t>
            </a: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600" err="1">
                <a:solidFill>
                  <a:srgbClr val="FFFFFF"/>
                </a:solidFill>
              </a:rPr>
              <a:t>überprüft</a:t>
            </a: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600" err="1">
                <a:solidFill>
                  <a:srgbClr val="FFFFFF"/>
                </a:solidFill>
              </a:rPr>
              <a:t>ob</a:t>
            </a:r>
            <a:r>
              <a:rPr lang="en-GB" sz="1600">
                <a:solidFill>
                  <a:srgbClr val="FFFFFF"/>
                </a:solidFill>
              </a:rPr>
              <a:t> QR-Code </a:t>
            </a:r>
            <a:r>
              <a:rPr lang="en-GB" sz="1600" err="1">
                <a:solidFill>
                  <a:srgbClr val="FFFFFF"/>
                </a:solidFill>
              </a:rPr>
              <a:t>valide</a:t>
            </a:r>
            <a:r>
              <a:rPr lang="en-GB" sz="1600">
                <a:solidFill>
                  <a:srgbClr val="FFFFFF"/>
                </a:solidFill>
              </a:rPr>
              <a:t> </a:t>
            </a:r>
            <a:r>
              <a:rPr lang="en-GB" sz="1600" err="1">
                <a:solidFill>
                  <a:srgbClr val="FFFFFF"/>
                </a:solidFill>
              </a:rPr>
              <a:t>ist</a:t>
            </a:r>
            <a:endParaRPr lang="en-GB" sz="1600" err="1">
              <a:solidFill>
                <a:srgbClr val="FFFFFF"/>
              </a:solidFill>
              <a:cs typeface="Calibri"/>
            </a:endParaRP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E00809E5-B502-AC32-1433-B6977F645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6606" y="2173287"/>
            <a:ext cx="4003675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035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98F981-D44D-485A-A349-CD9057A0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09" y="2569854"/>
            <a:ext cx="4609057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Lösung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54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Funktionsweise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EF57EF-D042-41D3-83E8-41A1FE6C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32876" cy="1290953"/>
          </a:xfrm>
          <a:custGeom>
            <a:avLst/>
            <a:gdLst>
              <a:gd name="connsiteX0" fmla="*/ 0 w 5532876"/>
              <a:gd name="connsiteY0" fmla="*/ 0 h 1290953"/>
              <a:gd name="connsiteX1" fmla="*/ 5532876 w 5532876"/>
              <a:gd name="connsiteY1" fmla="*/ 0 h 1290953"/>
              <a:gd name="connsiteX2" fmla="*/ 4936972 w 5532876"/>
              <a:gd name="connsiteY2" fmla="*/ 1290953 h 1290953"/>
              <a:gd name="connsiteX3" fmla="*/ 0 w 5532876"/>
              <a:gd name="connsiteY3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2876" h="1290953">
                <a:moveTo>
                  <a:pt x="0" y="0"/>
                </a:moveTo>
                <a:lnTo>
                  <a:pt x="5532876" y="0"/>
                </a:lnTo>
                <a:lnTo>
                  <a:pt x="4936972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00A59BB-A268-4F3E-9D41-CA265AF1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41" y="1"/>
            <a:ext cx="7094159" cy="1290953"/>
          </a:xfrm>
          <a:custGeom>
            <a:avLst/>
            <a:gdLst>
              <a:gd name="connsiteX0" fmla="*/ 595904 w 7094159"/>
              <a:gd name="connsiteY0" fmla="*/ 0 h 1290953"/>
              <a:gd name="connsiteX1" fmla="*/ 7094159 w 7094159"/>
              <a:gd name="connsiteY1" fmla="*/ 0 h 1290953"/>
              <a:gd name="connsiteX2" fmla="*/ 7094159 w 7094159"/>
              <a:gd name="connsiteY2" fmla="*/ 1290553 h 1290953"/>
              <a:gd name="connsiteX3" fmla="*/ 5920618 w 7094159"/>
              <a:gd name="connsiteY3" fmla="*/ 1290553 h 1290953"/>
              <a:gd name="connsiteX4" fmla="*/ 5920618 w 7094159"/>
              <a:gd name="connsiteY4" fmla="*/ 1290953 h 1290953"/>
              <a:gd name="connsiteX5" fmla="*/ 2729248 w 7094159"/>
              <a:gd name="connsiteY5" fmla="*/ 1290953 h 1290953"/>
              <a:gd name="connsiteX6" fmla="*/ 2574303 w 7094159"/>
              <a:gd name="connsiteY6" fmla="*/ 1290953 h 1290953"/>
              <a:gd name="connsiteX7" fmla="*/ 0 w 7094159"/>
              <a:gd name="connsiteY7" fmla="*/ 1290953 h 129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4159" h="1290953">
                <a:moveTo>
                  <a:pt x="595904" y="0"/>
                </a:moveTo>
                <a:lnTo>
                  <a:pt x="7094159" y="0"/>
                </a:lnTo>
                <a:lnTo>
                  <a:pt x="7094159" y="1290553"/>
                </a:lnTo>
                <a:lnTo>
                  <a:pt x="5920618" y="1290553"/>
                </a:lnTo>
                <a:lnTo>
                  <a:pt x="5920618" y="1290953"/>
                </a:lnTo>
                <a:lnTo>
                  <a:pt x="2729248" y="1290953"/>
                </a:lnTo>
                <a:lnTo>
                  <a:pt x="2574303" y="1290953"/>
                </a:lnTo>
                <a:lnTo>
                  <a:pt x="0" y="129095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3794DCE-9D34-40DF-AB3F-06DA8ACC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2116" y="5450103"/>
            <a:ext cx="5569884" cy="1407897"/>
          </a:xfrm>
          <a:custGeom>
            <a:avLst/>
            <a:gdLst>
              <a:gd name="connsiteX0" fmla="*/ 652041 w 5569884"/>
              <a:gd name="connsiteY0" fmla="*/ 0 h 1407897"/>
              <a:gd name="connsiteX1" fmla="*/ 5569884 w 5569884"/>
              <a:gd name="connsiteY1" fmla="*/ 0 h 1407897"/>
              <a:gd name="connsiteX2" fmla="*/ 5569884 w 5569884"/>
              <a:gd name="connsiteY2" fmla="*/ 1407897 h 1407897"/>
              <a:gd name="connsiteX3" fmla="*/ 0 w 5569884"/>
              <a:gd name="connsiteY3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9884" h="1407897">
                <a:moveTo>
                  <a:pt x="652041" y="0"/>
                </a:moveTo>
                <a:lnTo>
                  <a:pt x="5569884" y="0"/>
                </a:lnTo>
                <a:lnTo>
                  <a:pt x="5569884" y="1407897"/>
                </a:lnTo>
                <a:lnTo>
                  <a:pt x="0" y="1407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5006452-918C-4282-A72C-C9692B669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50103"/>
            <a:ext cx="7114535" cy="1407897"/>
          </a:xfrm>
          <a:custGeom>
            <a:avLst/>
            <a:gdLst>
              <a:gd name="connsiteX0" fmla="*/ 0 w 7114535"/>
              <a:gd name="connsiteY0" fmla="*/ 0 h 1407897"/>
              <a:gd name="connsiteX1" fmla="*/ 1189345 w 7114535"/>
              <a:gd name="connsiteY1" fmla="*/ 0 h 1407897"/>
              <a:gd name="connsiteX2" fmla="*/ 7114535 w 7114535"/>
              <a:gd name="connsiteY2" fmla="*/ 0 h 1407897"/>
              <a:gd name="connsiteX3" fmla="*/ 6462495 w 7114535"/>
              <a:gd name="connsiteY3" fmla="*/ 1407897 h 1407897"/>
              <a:gd name="connsiteX4" fmla="*/ 0 w 7114535"/>
              <a:gd name="connsiteY4" fmla="*/ 1407897 h 140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4535" h="1407897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462495" y="1407897"/>
                </a:lnTo>
                <a:lnTo>
                  <a:pt x="0" y="1407897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452A95-9F48-4822-BE70-7ED5CC28D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53" y="1678104"/>
            <a:ext cx="6247992" cy="350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5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89201-9D79-4C39-92C7-BF642B6D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GB" err="1">
                <a:solidFill>
                  <a:schemeClr val="bg1"/>
                </a:solidFill>
              </a:rPr>
              <a:t>Lösung</a:t>
            </a:r>
            <a:r>
              <a:rPr lang="en-GB">
                <a:solidFill>
                  <a:schemeClr val="bg1"/>
                </a:solidFill>
              </a:rPr>
              <a:t> - </a:t>
            </a:r>
            <a:r>
              <a:rPr lang="en-GB" err="1">
                <a:solidFill>
                  <a:schemeClr val="bg1"/>
                </a:solidFill>
              </a:rPr>
              <a:t>Funktionsweise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74C7-A65D-4320-BD8D-1B3FECD4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err="1"/>
              <a:t>Impfstoffhersteller</a:t>
            </a:r>
            <a:r>
              <a:rPr lang="en-GB"/>
              <a:t> </a:t>
            </a:r>
            <a:r>
              <a:rPr lang="en-GB" err="1"/>
              <a:t>erstellt</a:t>
            </a:r>
            <a:r>
              <a:rPr lang="en-GB"/>
              <a:t> QR-Codes die in die </a:t>
            </a:r>
            <a:r>
              <a:rPr lang="en-GB" err="1"/>
              <a:t>europäische</a:t>
            </a:r>
            <a:r>
              <a:rPr lang="en-GB"/>
              <a:t> </a:t>
            </a:r>
            <a:r>
              <a:rPr lang="en-GB" err="1"/>
              <a:t>Datenbank</a:t>
            </a:r>
            <a:r>
              <a:rPr lang="en-GB"/>
              <a:t> </a:t>
            </a:r>
            <a:r>
              <a:rPr lang="en-GB" err="1"/>
              <a:t>eingefügt</a:t>
            </a:r>
            <a:r>
              <a:rPr lang="en-GB"/>
              <a:t> </a:t>
            </a:r>
            <a:r>
              <a:rPr lang="en-GB" err="1"/>
              <a:t>werden</a:t>
            </a:r>
            <a:r>
              <a:rPr lang="en-GB"/>
              <a:t> </a:t>
            </a:r>
          </a:p>
          <a:p>
            <a:r>
              <a:rPr lang="en-GB"/>
              <a:t>Bei der </a:t>
            </a:r>
            <a:r>
              <a:rPr lang="en-GB" err="1"/>
              <a:t>Impfstelle</a:t>
            </a:r>
            <a:r>
              <a:rPr lang="en-GB"/>
              <a:t> </a:t>
            </a:r>
            <a:r>
              <a:rPr lang="en-GB" err="1"/>
              <a:t>tragt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dem</a:t>
            </a:r>
            <a:r>
              <a:rPr lang="en-GB"/>
              <a:t> </a:t>
            </a:r>
            <a:r>
              <a:rPr lang="en-GB" err="1"/>
              <a:t>Datensatz</a:t>
            </a:r>
            <a:r>
              <a:rPr lang="en-GB"/>
              <a:t> Name und </a:t>
            </a:r>
            <a:r>
              <a:rPr lang="en-GB" err="1"/>
              <a:t>Geburtsdatum</a:t>
            </a:r>
            <a:r>
              <a:rPr lang="en-GB"/>
              <a:t> </a:t>
            </a:r>
            <a:r>
              <a:rPr lang="en-GB" err="1"/>
              <a:t>ein</a:t>
            </a:r>
            <a:endParaRPr lang="en-GB"/>
          </a:p>
          <a:p>
            <a:r>
              <a:rPr lang="en-GB" err="1"/>
              <a:t>Impfung</a:t>
            </a:r>
            <a:r>
              <a:rPr lang="en-GB"/>
              <a:t> </a:t>
            </a:r>
            <a:r>
              <a:rPr lang="en-GB" err="1"/>
              <a:t>kann</a:t>
            </a:r>
            <a:r>
              <a:rPr lang="en-GB"/>
              <a:t> </a:t>
            </a:r>
            <a:r>
              <a:rPr lang="en-GB" err="1"/>
              <a:t>auch</a:t>
            </a:r>
            <a:r>
              <a:rPr lang="en-GB"/>
              <a:t> auf </a:t>
            </a:r>
            <a:r>
              <a:rPr lang="en-GB" err="1"/>
              <a:t>Speichermedium</a:t>
            </a:r>
            <a:r>
              <a:rPr lang="en-GB"/>
              <a:t> (</a:t>
            </a:r>
            <a:r>
              <a:rPr lang="en-GB" err="1"/>
              <a:t>Grüner</a:t>
            </a:r>
            <a:r>
              <a:rPr lang="en-GB"/>
              <a:t> Pass </a:t>
            </a:r>
            <a:r>
              <a:rPr lang="en-GB" err="1"/>
              <a:t>oder</a:t>
            </a:r>
            <a:r>
              <a:rPr lang="en-GB"/>
              <a:t> </a:t>
            </a:r>
            <a:r>
              <a:rPr lang="en-GB" err="1"/>
              <a:t>Impfpass</a:t>
            </a:r>
            <a:r>
              <a:rPr lang="en-GB"/>
              <a:t>) </a:t>
            </a:r>
            <a:r>
              <a:rPr lang="en-GB" err="1"/>
              <a:t>gespeichert</a:t>
            </a:r>
            <a:r>
              <a:rPr lang="en-GB"/>
              <a:t> </a:t>
            </a:r>
            <a:r>
              <a:rPr lang="en-GB" err="1"/>
              <a:t>werden</a:t>
            </a:r>
            <a:endParaRPr lang="en-GB"/>
          </a:p>
          <a:p>
            <a:r>
              <a:rPr lang="en-GB"/>
              <a:t>Verifier scant </a:t>
            </a:r>
            <a:r>
              <a:rPr lang="en-GB" err="1"/>
              <a:t>Qr</a:t>
            </a:r>
            <a:r>
              <a:rPr lang="en-GB"/>
              <a:t> Code und </a:t>
            </a:r>
            <a:r>
              <a:rPr lang="en-GB" err="1"/>
              <a:t>fragt</a:t>
            </a:r>
            <a:r>
              <a:rPr lang="en-GB"/>
              <a:t> Name ab</a:t>
            </a:r>
          </a:p>
          <a:p>
            <a:endParaRPr lang="en-GB"/>
          </a:p>
          <a:p>
            <a:endParaRPr lang="LID4096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8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89201-9D79-4C39-92C7-BF642B6D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en-GB" err="1">
                <a:solidFill>
                  <a:schemeClr val="bg1"/>
                </a:solidFill>
              </a:rPr>
              <a:t>Lösung</a:t>
            </a:r>
            <a:r>
              <a:rPr lang="en-GB">
                <a:solidFill>
                  <a:schemeClr val="bg1"/>
                </a:solidFill>
              </a:rPr>
              <a:t> - </a:t>
            </a:r>
            <a:r>
              <a:rPr lang="en-GB" err="1">
                <a:solidFill>
                  <a:schemeClr val="bg1"/>
                </a:solidFill>
              </a:rPr>
              <a:t>Umsetzungsschwierigkeiten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74C7-A65D-4320-BD8D-1B3FECD4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>
                <a:ea typeface="+mj-ea"/>
                <a:cs typeface="+mj-cs"/>
              </a:rPr>
              <a:t>Erstellung und Management einer Europaweiten Datenbank</a:t>
            </a:r>
          </a:p>
          <a:p>
            <a:r>
              <a:rPr lang="de-DE" sz="2800">
                <a:ea typeface="+mj-ea"/>
                <a:cs typeface="+mj-cs"/>
              </a:rPr>
              <a:t>Durchgeführte Impfungen ins neue System importieren</a:t>
            </a:r>
          </a:p>
          <a:p>
            <a:r>
              <a:rPr lang="de-DE" sz="2800">
                <a:ea typeface="+mj-ea"/>
                <a:cs typeface="+mj-cs"/>
              </a:rPr>
              <a:t>Bisherige Impfungen die ohne QR-Code sind</a:t>
            </a:r>
          </a:p>
          <a:p>
            <a:endParaRPr lang="LID4096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7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364</Words>
  <Application>Microsoft Office PowerPoint</Application>
  <PresentationFormat>Widescreen</PresentationFormat>
  <Paragraphs>78</Paragraphs>
  <Slides>11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Grüner-Pass</vt:lpstr>
      <vt:lpstr>Funktionsweise</vt:lpstr>
      <vt:lpstr>QR-Code</vt:lpstr>
      <vt:lpstr>QR-Code</vt:lpstr>
      <vt:lpstr>Schwachstellen</vt:lpstr>
      <vt:lpstr>Schwachstellen</vt:lpstr>
      <vt:lpstr>Lösung – Funktionsweise</vt:lpstr>
      <vt:lpstr>Lösung - Funktionsweise</vt:lpstr>
      <vt:lpstr>Lösung - Umsetzungsschwierigkeiten</vt:lpstr>
      <vt:lpstr>Kosten</vt:lpstr>
      <vt:lpstr>Datenschutz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Grüner-Pass</dc:title>
  <dc:creator>Thomas Thomas</dc:creator>
  <cp:lastModifiedBy>Sageder Moritz</cp:lastModifiedBy>
  <cp:revision>1</cp:revision>
  <dcterms:created xsi:type="dcterms:W3CDTF">2022-04-19T15:13:15Z</dcterms:created>
  <dcterms:modified xsi:type="dcterms:W3CDTF">2022-04-26T17:52:34Z</dcterms:modified>
</cp:coreProperties>
</file>