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70" r:id="rId2"/>
    <p:sldId id="282" r:id="rId3"/>
    <p:sldId id="283" r:id="rId4"/>
    <p:sldId id="284" r:id="rId5"/>
    <p:sldId id="289" r:id="rId6"/>
    <p:sldId id="287" r:id="rId7"/>
    <p:sldId id="285" r:id="rId8"/>
    <p:sldId id="28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5E57E7"/>
    <a:srgbClr val="6A7CFF"/>
    <a:srgbClr val="2975FF"/>
    <a:srgbClr val="9BB5FF"/>
    <a:srgbClr val="C7D1FB"/>
    <a:srgbClr val="4F47E5"/>
    <a:srgbClr val="4F46E5"/>
    <a:srgbClr val="6761E9"/>
    <a:srgbClr val="E5E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8"/>
    <p:restoredTop sz="94665"/>
  </p:normalViewPr>
  <p:slideViewPr>
    <p:cSldViewPr snapToGrid="0">
      <p:cViewPr>
        <p:scale>
          <a:sx n="30" d="100"/>
          <a:sy n="30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461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461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461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461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461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461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461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461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text"/>
          <p:cNvSpPr txBox="1">
            <a:spLocks noGrp="1"/>
          </p:cNvSpPr>
          <p:nvPr>
            <p:ph type="title"/>
          </p:nvPr>
        </p:nvSpPr>
        <p:spPr>
          <a:xfrm>
            <a:off x="1689100" y="389610"/>
            <a:ext cx="2100580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8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72D219-18AB-4834-91F5-675C22BF21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3220" y="12287088"/>
            <a:ext cx="3386666" cy="117775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6AA3A67-7B87-4CA1-847D-57D3FBE3112F}"/>
              </a:ext>
            </a:extLst>
          </p:cNvPr>
          <p:cNvSpPr txBox="1"/>
          <p:nvPr userDrawn="1"/>
        </p:nvSpPr>
        <p:spPr>
          <a:xfrm>
            <a:off x="1004465" y="12862860"/>
            <a:ext cx="4163883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757575"/>
                </a:solidFill>
                <a:effectLst/>
                <a:uFillTx/>
                <a:latin typeface="Poppins" pitchFamily="2" charset="77"/>
                <a:ea typeface="Helvetica Neue"/>
                <a:cs typeface="Poppins" pitchFamily="2" charset="77"/>
                <a:sym typeface="Helvetica Neue"/>
              </a:rPr>
              <a:t>Bundestagswahl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6FF0E70-BA98-4F14-8D87-AB91F7F6C2A1}"/>
              </a:ext>
            </a:extLst>
          </p:cNvPr>
          <p:cNvSpPr/>
          <p:nvPr userDrawn="1"/>
        </p:nvSpPr>
        <p:spPr>
          <a:xfrm>
            <a:off x="223777" y="12656301"/>
            <a:ext cx="901026" cy="9000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5" tIns="47625" rIns="47625" bIns="4762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000000"/>
          </a:solidFill>
          <a:uFillTx/>
          <a:latin typeface="Poppins" pitchFamily="2" charset="77"/>
          <a:ea typeface="+mn-ea"/>
          <a:cs typeface="Poppins" pitchFamily="2" charset="77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DB0981A-6C2E-4428-BDCA-34759517F5C7}"/>
              </a:ext>
            </a:extLst>
          </p:cNvPr>
          <p:cNvSpPr txBox="1"/>
          <p:nvPr/>
        </p:nvSpPr>
        <p:spPr>
          <a:xfrm>
            <a:off x="20072737" y="271597"/>
            <a:ext cx="46093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Ben Salah, Maisa</a:t>
            </a:r>
          </a:p>
          <a:p>
            <a:pPr algn="l"/>
            <a:r>
              <a:rPr lang="de-DE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Megdiche</a:t>
            </a:r>
            <a:r>
              <a:rPr lang="de-D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de-DE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Yecine</a:t>
            </a:r>
            <a:endParaRPr lang="de-DE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oppins" pitchFamily="2" charset="77"/>
              <a:cs typeface="Poppins" pitchFamily="2" charset="77"/>
            </a:endParaRPr>
          </a:p>
          <a:p>
            <a:endParaRPr lang="de-DE" dirty="0">
              <a:solidFill>
                <a:srgbClr val="757575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EF40F-820D-1F45-82A1-ED734703838A}"/>
              </a:ext>
            </a:extLst>
          </p:cNvPr>
          <p:cNvSpPr txBox="1"/>
          <p:nvPr/>
        </p:nvSpPr>
        <p:spPr>
          <a:xfrm>
            <a:off x="1397000" y="4252159"/>
            <a:ext cx="20980399" cy="5211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600" b="1" dirty="0">
                <a:solidFill>
                  <a:srgbClr val="757575"/>
                </a:solidFill>
                <a:latin typeface="Poppins" pitchFamily="2" charset="77"/>
                <a:cs typeface="Poppins" pitchFamily="2" charset="77"/>
              </a:rPr>
              <a:t>German </a:t>
            </a:r>
            <a:r>
              <a:rPr lang="de-DE" sz="16600" b="1" dirty="0" err="1">
                <a:solidFill>
                  <a:srgbClr val="757575"/>
                </a:solidFill>
                <a:latin typeface="Poppins" pitchFamily="2" charset="77"/>
                <a:cs typeface="Poppins" pitchFamily="2" charset="77"/>
              </a:rPr>
              <a:t>Election</a:t>
            </a:r>
            <a:r>
              <a:rPr lang="de-DE" sz="16600" b="1" dirty="0">
                <a:solidFill>
                  <a:srgbClr val="757575"/>
                </a:solidFill>
                <a:latin typeface="Poppins" pitchFamily="2" charset="77"/>
                <a:cs typeface="Poppins" pitchFamily="2" charset="77"/>
              </a:rPr>
              <a:t> System</a:t>
            </a:r>
            <a:endParaRPr kumimoji="0" lang="en-DE" sz="16600" b="1" i="0" u="none" strike="noStrike" cap="none" spc="0" normalizeH="0" baseline="0" dirty="0">
              <a:ln>
                <a:noFill/>
              </a:ln>
              <a:solidFill>
                <a:srgbClr val="757575"/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317AAD-B4B0-4B13-B3F0-68213A273970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25534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362497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ARCHITECTURE OVERVIEW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8" name="Grafik 7" descr="Browserfenster mit einfarbiger Füllung">
            <a:extLst>
              <a:ext uri="{FF2B5EF4-FFF2-40B4-BE49-F238E27FC236}">
                <a16:creationId xmlns:a16="http://schemas.microsoft.com/office/drawing/2014/main" id="{7F8F91B4-EBBE-4E69-B326-9D155B2B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27550" y="4347000"/>
            <a:ext cx="5021999" cy="5021999"/>
          </a:xfrm>
          <a:prstGeom prst="rect">
            <a:avLst/>
          </a:prstGeom>
        </p:spPr>
      </p:pic>
      <p:pic>
        <p:nvPicPr>
          <p:cNvPr id="12" name="Grafik 11" descr="Server mit einfarbiger Füllung">
            <a:extLst>
              <a:ext uri="{FF2B5EF4-FFF2-40B4-BE49-F238E27FC236}">
                <a16:creationId xmlns:a16="http://schemas.microsoft.com/office/drawing/2014/main" id="{1788180C-9134-45BC-8C87-F28080EC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3500" y="4479500"/>
            <a:ext cx="4757000" cy="4757000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E1003528-FE1F-4AB8-989A-77669C482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2600" y="4706075"/>
            <a:ext cx="4303850" cy="430385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8C5C588-52D4-4869-ACE2-85D66C597C9C}"/>
              </a:ext>
            </a:extLst>
          </p:cNvPr>
          <p:cNvCxnSpPr>
            <a:cxnSpLocks/>
          </p:cNvCxnSpPr>
          <p:nvPr/>
        </p:nvCxnSpPr>
        <p:spPr>
          <a:xfrm>
            <a:off x="6056450" y="6273800"/>
            <a:ext cx="37570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866676C-22C7-4823-9794-983FDD037618}"/>
              </a:ext>
            </a:extLst>
          </p:cNvPr>
          <p:cNvCxnSpPr>
            <a:cxnSpLocks/>
          </p:cNvCxnSpPr>
          <p:nvPr/>
        </p:nvCxnSpPr>
        <p:spPr>
          <a:xfrm>
            <a:off x="14474900" y="6273800"/>
            <a:ext cx="37570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AF80D4-D92D-4738-A70A-12F2004AB469}"/>
              </a:ext>
            </a:extLst>
          </p:cNvPr>
          <p:cNvCxnSpPr>
            <a:cxnSpLocks/>
          </p:cNvCxnSpPr>
          <p:nvPr/>
        </p:nvCxnSpPr>
        <p:spPr>
          <a:xfrm flipH="1">
            <a:off x="5865250" y="7518400"/>
            <a:ext cx="39482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4F81D7-3E00-4B56-A92C-E42FA51686CD}"/>
              </a:ext>
            </a:extLst>
          </p:cNvPr>
          <p:cNvCxnSpPr>
            <a:cxnSpLocks/>
          </p:cNvCxnSpPr>
          <p:nvPr/>
        </p:nvCxnSpPr>
        <p:spPr>
          <a:xfrm flipH="1">
            <a:off x="14379300" y="7467600"/>
            <a:ext cx="39482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4E76949-045D-48A0-A7DD-0E9FE801737F}"/>
              </a:ext>
            </a:extLst>
          </p:cNvPr>
          <p:cNvSpPr txBox="1"/>
          <p:nvPr/>
        </p:nvSpPr>
        <p:spPr>
          <a:xfrm>
            <a:off x="14427100" y="6553949"/>
            <a:ext cx="394825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529A2F5-E0D9-4A98-A345-39D2F4631595}"/>
              </a:ext>
            </a:extLst>
          </p:cNvPr>
          <p:cNvSpPr txBox="1"/>
          <p:nvPr/>
        </p:nvSpPr>
        <p:spPr>
          <a:xfrm>
            <a:off x="6152050" y="6651700"/>
            <a:ext cx="394825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7B7F661F-F232-4B15-A763-63BE54658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80" y="8857525"/>
            <a:ext cx="3324689" cy="301984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245F59F-42BE-4012-9FB2-8EF46C5ABE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199" y="9009925"/>
            <a:ext cx="4466700" cy="2475296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40AEB5CF-5D49-4431-938A-A1A4B4C6ACAE}"/>
              </a:ext>
            </a:extLst>
          </p:cNvPr>
          <p:cNvSpPr/>
          <p:nvPr/>
        </p:nvSpPr>
        <p:spPr>
          <a:xfrm>
            <a:off x="482600" y="3885103"/>
            <a:ext cx="23418800" cy="8316000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7625" tIns="47625" rIns="47625" bIns="4762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CDC8B82F-AA49-41A3-AAC3-B952D7221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9" y="2679895"/>
            <a:ext cx="2535026" cy="253502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5AA5A2A9-8CDC-4FCC-B68C-2A545CBBC11B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A2CA64-5F61-467D-9EFC-550B362304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9432540"/>
            <a:ext cx="6743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35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5529430"/>
            <a:ext cx="24384000" cy="2657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6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DEMO</a:t>
            </a:r>
            <a:endParaRPr kumimoji="0" lang="en-DE" sz="199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E59A73B-4B2C-4BE0-A57D-9F23970A9FB0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97642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362497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Seat Distribution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8AB7785-CD4F-4771-B205-7029A8A6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038" y="2975595"/>
            <a:ext cx="14737924" cy="985781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22E9EA6-5A86-4122-AE93-6C3725614E09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96116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3E9936A1-5236-4933-BDF7-1A67C395CAC9}"/>
              </a:ext>
            </a:extLst>
          </p:cNvPr>
          <p:cNvSpPr txBox="1"/>
          <p:nvPr/>
        </p:nvSpPr>
        <p:spPr>
          <a:xfrm>
            <a:off x="0" y="1362497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Seat Distribution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C3ACB85-40E3-4D65-B9C7-2BBE365C9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2359" y="3765592"/>
            <a:ext cx="20619282" cy="669920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DE0DB30-0693-40A5-91D2-78AEEA9F6A58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48300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362497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Security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0D1D6A3-CF40-4615-BCFF-67EDBA784846}"/>
              </a:ext>
            </a:extLst>
          </p:cNvPr>
          <p:cNvSpPr txBox="1"/>
          <p:nvPr/>
        </p:nvSpPr>
        <p:spPr>
          <a:xfrm>
            <a:off x="3403600" y="4221381"/>
            <a:ext cx="14274800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1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Role-based</a:t>
            </a:r>
            <a:r>
              <a:rPr kumimoji="0" lang="de-DE" sz="48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de-DE" sz="4800" b="1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access</a:t>
            </a:r>
            <a:r>
              <a:rPr kumimoji="0" lang="de-DE" sz="48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de-DE" sz="4800" b="1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control</a:t>
            </a:r>
            <a:r>
              <a:rPr kumimoji="0" lang="de-DE" sz="48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</a:p>
          <a:p>
            <a:pPr marL="457200" lvl="2" indent="-457200" algn="l">
              <a:buFont typeface="Wingdings" panose="05000000000000000000" pitchFamily="2" charset="2"/>
              <a:buChar char="§"/>
            </a:pPr>
            <a:r>
              <a:rPr lang="de-DE" sz="4800" dirty="0" err="1"/>
              <a:t>Voter</a:t>
            </a:r>
            <a:r>
              <a:rPr lang="de-DE" sz="4800" dirty="0"/>
              <a:t>: Right </a:t>
            </a:r>
            <a:r>
              <a:rPr lang="de-DE" sz="4800" dirty="0" err="1"/>
              <a:t>to</a:t>
            </a:r>
            <a:r>
              <a:rPr lang="de-DE" sz="4800" dirty="0"/>
              <a:t> </a:t>
            </a:r>
            <a:r>
              <a:rPr lang="de-DE" sz="4800" dirty="0" err="1"/>
              <a:t>execute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voting</a:t>
            </a:r>
            <a:r>
              <a:rPr lang="de-DE" sz="4800" dirty="0"/>
              <a:t> </a:t>
            </a:r>
            <a:r>
              <a:rPr lang="de-DE" sz="4800" dirty="0" err="1"/>
              <a:t>function</a:t>
            </a:r>
            <a:endParaRPr lang="de-DE" sz="4800" dirty="0"/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sz="4800" dirty="0"/>
              <a:t>Web </a:t>
            </a:r>
            <a:r>
              <a:rPr lang="de-DE" sz="4800" dirty="0" err="1"/>
              <a:t>anonymous</a:t>
            </a:r>
            <a:r>
              <a:rPr lang="de-DE" sz="4800" dirty="0"/>
              <a:t> : Explicit </a:t>
            </a:r>
            <a:r>
              <a:rPr lang="de-DE" sz="4800" dirty="0" err="1"/>
              <a:t>read</a:t>
            </a:r>
            <a:r>
              <a:rPr lang="de-DE" sz="4800" dirty="0"/>
              <a:t> on </a:t>
            </a:r>
            <a:r>
              <a:rPr lang="de-DE" sz="4800" dirty="0" err="1"/>
              <a:t>select</a:t>
            </a:r>
            <a:r>
              <a:rPr lang="de-DE" sz="4800" dirty="0"/>
              <a:t> </a:t>
            </a:r>
            <a:r>
              <a:rPr lang="de-DE" sz="4800" dirty="0" err="1"/>
              <a:t>views</a:t>
            </a:r>
            <a:endParaRPr lang="de-DE" sz="480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b="1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PostgREST</a:t>
            </a:r>
            <a:r>
              <a:rPr lang="de-DE" sz="48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sz="4800" dirty="0"/>
              <a:t> </a:t>
            </a:r>
            <a:r>
              <a:rPr lang="de-DE" sz="4800" dirty="0" err="1"/>
              <a:t>manages</a:t>
            </a:r>
            <a:r>
              <a:rPr lang="de-DE" sz="4800" dirty="0"/>
              <a:t> </a:t>
            </a:r>
            <a:r>
              <a:rPr lang="de-DE" sz="4800" dirty="0" err="1"/>
              <a:t>switching</a:t>
            </a:r>
            <a:r>
              <a:rPr lang="de-DE" sz="4800" dirty="0"/>
              <a:t> </a:t>
            </a:r>
            <a:r>
              <a:rPr lang="de-DE" sz="4800" dirty="0" err="1"/>
              <a:t>roles</a:t>
            </a:r>
            <a:endParaRPr lang="de-DE" sz="4800" dirty="0"/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e-DE" sz="4800" dirty="0" err="1"/>
              <a:t>provides</a:t>
            </a:r>
            <a:r>
              <a:rPr lang="de-DE" sz="4800" dirty="0"/>
              <a:t> </a:t>
            </a:r>
            <a:r>
              <a:rPr lang="de-DE" sz="4800" dirty="0" err="1"/>
              <a:t>standard</a:t>
            </a:r>
            <a:r>
              <a:rPr lang="de-DE" sz="4800" dirty="0"/>
              <a:t> </a:t>
            </a:r>
            <a:r>
              <a:rPr lang="de-DE" sz="4800" dirty="0" err="1"/>
              <a:t>secutity</a:t>
            </a:r>
            <a:r>
              <a:rPr lang="de-DE" sz="4800" dirty="0"/>
              <a:t> </a:t>
            </a:r>
            <a:r>
              <a:rPr lang="de-DE" sz="4800" dirty="0" err="1"/>
              <a:t>measures</a:t>
            </a:r>
            <a:r>
              <a:rPr lang="de-DE" sz="4800" dirty="0"/>
              <a:t> 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622A57-10FE-4B0D-9589-8AE3B5263FBC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76226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362497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Benchmark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D467DA-7DA9-47C8-930E-B81B52DB7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008" y="2285375"/>
            <a:ext cx="5704783" cy="251725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6909FD4-E29D-46DF-9E9D-F753D529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85156"/>
              </p:ext>
            </p:extLst>
          </p:nvPr>
        </p:nvGraphicFramePr>
        <p:xfrm>
          <a:off x="3352800" y="5178946"/>
          <a:ext cx="16255998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4162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63150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733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9345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28397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386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3600" b="1" dirty="0">
                          <a:effectLst/>
                        </a:rPr>
                        <a:t>Test </a:t>
                      </a:r>
                      <a:r>
                        <a:rPr lang="de-DE" sz="3600" b="1" dirty="0" err="1">
                          <a:effectLst/>
                        </a:rPr>
                        <a:t>Number</a:t>
                      </a:r>
                      <a:endParaRPr lang="de-DE" sz="3600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 dirty="0" err="1">
                          <a:effectLst/>
                        </a:rPr>
                        <a:t>Number</a:t>
                      </a:r>
                      <a:r>
                        <a:rPr lang="de-DE" sz="3600" b="1" dirty="0">
                          <a:effectLst/>
                        </a:rPr>
                        <a:t> </a:t>
                      </a:r>
                      <a:r>
                        <a:rPr lang="de-DE" sz="3600" b="1" dirty="0" err="1">
                          <a:effectLst/>
                        </a:rPr>
                        <a:t>of</a:t>
                      </a:r>
                      <a:r>
                        <a:rPr lang="de-DE" sz="3600" b="1" dirty="0">
                          <a:effectLst/>
                        </a:rPr>
                        <a:t> </a:t>
                      </a:r>
                      <a:r>
                        <a:rPr lang="de-DE" sz="3600" b="1" dirty="0" err="1">
                          <a:effectLst/>
                        </a:rPr>
                        <a:t>users</a:t>
                      </a:r>
                      <a:endParaRPr lang="de-DE" sz="3600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>
                          <a:effectLst/>
                        </a:rPr>
                        <a:t>Wait-time (seconds)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>
                          <a:effectLst/>
                        </a:rPr>
                        <a:t>Number of Requests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>
                          <a:effectLst/>
                        </a:rPr>
                        <a:t>Requests per second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 dirty="0"/>
                        <a:t>Average </a:t>
                      </a:r>
                      <a:r>
                        <a:rPr lang="de-DE" sz="3600" b="1" dirty="0" err="1"/>
                        <a:t>response</a:t>
                      </a:r>
                      <a:r>
                        <a:rPr lang="de-DE" sz="3600" b="1" dirty="0"/>
                        <a:t> time (</a:t>
                      </a:r>
                      <a:r>
                        <a:rPr lang="de-DE" sz="3600" b="1" dirty="0" err="1"/>
                        <a:t>ms</a:t>
                      </a:r>
                      <a:r>
                        <a:rPr lang="de-DE" sz="36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0 (Baseline)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452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1.51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100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8950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29.86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2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100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43815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146.13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3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500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>
                          <a:effectLst/>
                        </a:rPr>
                        <a:t>44619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148.82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4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500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>
                          <a:effectLst/>
                        </a:rPr>
                        <a:t>51515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>
                          <a:effectLst/>
                        </a:rPr>
                        <a:t>171.84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2221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49743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90A67CE-DDB4-46F4-BFF5-723E5821C6AB}"/>
              </a:ext>
            </a:extLst>
          </p:cNvPr>
          <p:cNvSpPr txBox="1"/>
          <p:nvPr/>
        </p:nvSpPr>
        <p:spPr>
          <a:xfrm>
            <a:off x="3352800" y="10250815"/>
            <a:ext cx="16255998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All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tests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ran a total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of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five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minutes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(CPU: Intel i7-8750H (12) @ 4.100GHz, RAM: 12GB), OS: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Manjaro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Linux x86_64, 4.19.217-1-MANJARO).</a:t>
            </a:r>
            <a:endParaRPr kumimoji="0" lang="de-DE" sz="3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DB031D-5197-4429-9D86-40D1CC189190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67104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5511800" y="5452487"/>
            <a:ext cx="13360400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Thank</a:t>
            </a:r>
            <a:r>
              <a:rPr kumimoji="0" lang="de-DE" sz="8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 </a:t>
            </a: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you</a:t>
            </a:r>
            <a:r>
              <a:rPr kumimoji="0" lang="de-DE" sz="8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 </a:t>
            </a: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for</a:t>
            </a:r>
            <a:r>
              <a:rPr kumimoji="0" lang="de-DE" sz="8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 </a:t>
            </a: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your</a:t>
            </a:r>
            <a:r>
              <a:rPr kumimoji="0" lang="de-DE" sz="8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 </a:t>
            </a: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attention</a:t>
            </a:r>
            <a:endParaRPr kumimoji="0" lang="en-DE" sz="96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FA527D-C919-4BE1-BA53-05C788B42318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94319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Benutzerdefiniert</PresentationFormat>
  <Paragraphs>64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-apple-system</vt:lpstr>
      <vt:lpstr>Helvetica Neue</vt:lpstr>
      <vt:lpstr>Lucida Grande</vt:lpstr>
      <vt:lpstr>Poppins</vt:lpstr>
      <vt:lpstr>Wingdings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Maisa Ben Salah</dc:creator>
  <cp:lastModifiedBy>Maisa Ben Salah</cp:lastModifiedBy>
  <cp:revision>33</cp:revision>
  <dcterms:modified xsi:type="dcterms:W3CDTF">2022-02-01T22:02:31Z</dcterms:modified>
</cp:coreProperties>
</file>