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70" r:id="rId2"/>
    <p:sldId id="282" r:id="rId3"/>
    <p:sldId id="290" r:id="rId4"/>
    <p:sldId id="291" r:id="rId5"/>
    <p:sldId id="292" r:id="rId6"/>
    <p:sldId id="293" r:id="rId7"/>
    <p:sldId id="296" r:id="rId8"/>
    <p:sldId id="294" r:id="rId9"/>
    <p:sldId id="295" r:id="rId10"/>
    <p:sldId id="283" r:id="rId11"/>
    <p:sldId id="303" r:id="rId12"/>
    <p:sldId id="304" r:id="rId13"/>
    <p:sldId id="302" r:id="rId14"/>
    <p:sldId id="300" r:id="rId15"/>
    <p:sldId id="301" r:id="rId16"/>
    <p:sldId id="305" r:id="rId17"/>
    <p:sldId id="285" r:id="rId18"/>
    <p:sldId id="288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5E57E7"/>
    <a:srgbClr val="6A7CFF"/>
    <a:srgbClr val="2975FF"/>
    <a:srgbClr val="9BB5FF"/>
    <a:srgbClr val="C7D1FB"/>
    <a:srgbClr val="4F47E5"/>
    <a:srgbClr val="4F46E5"/>
    <a:srgbClr val="6761E9"/>
    <a:srgbClr val="E5E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8"/>
    <p:restoredTop sz="94665"/>
  </p:normalViewPr>
  <p:slideViewPr>
    <p:cSldViewPr snapToGrid="0">
      <p:cViewPr varScale="1">
        <p:scale>
          <a:sx n="49" d="100"/>
          <a:sy n="49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461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461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461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461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461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461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461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461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5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9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text"/>
          <p:cNvSpPr txBox="1">
            <a:spLocks noGrp="1"/>
          </p:cNvSpPr>
          <p:nvPr>
            <p:ph type="title"/>
          </p:nvPr>
        </p:nvSpPr>
        <p:spPr>
          <a:xfrm>
            <a:off x="1689100" y="389610"/>
            <a:ext cx="21005800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8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72D219-18AB-4834-91F5-675C22BF21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53220" y="12287088"/>
            <a:ext cx="3386666" cy="117775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6AA3A67-7B87-4CA1-847D-57D3FBE3112F}"/>
              </a:ext>
            </a:extLst>
          </p:cNvPr>
          <p:cNvSpPr txBox="1"/>
          <p:nvPr userDrawn="1"/>
        </p:nvSpPr>
        <p:spPr>
          <a:xfrm>
            <a:off x="1004465" y="12862860"/>
            <a:ext cx="4163883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757575"/>
                </a:solidFill>
                <a:effectLst/>
                <a:uFillTx/>
                <a:latin typeface="Poppins" pitchFamily="2" charset="77"/>
                <a:ea typeface="Helvetica Neue"/>
                <a:cs typeface="Poppins" pitchFamily="2" charset="77"/>
                <a:sym typeface="Helvetica Neue"/>
              </a:rPr>
              <a:t>Bundestagswahl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6FF0E70-BA98-4F14-8D87-AB91F7F6C2A1}"/>
              </a:ext>
            </a:extLst>
          </p:cNvPr>
          <p:cNvSpPr/>
          <p:nvPr userDrawn="1"/>
        </p:nvSpPr>
        <p:spPr>
          <a:xfrm>
            <a:off x="223777" y="12656301"/>
            <a:ext cx="901026" cy="9000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5" tIns="47625" rIns="47625" bIns="4762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solidFill>
            <a:srgbClr val="000000"/>
          </a:solidFill>
          <a:uFillTx/>
          <a:latin typeface="Poppins" pitchFamily="2" charset="77"/>
          <a:ea typeface="+mn-ea"/>
          <a:cs typeface="Poppins" pitchFamily="2" charset="77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10000"/>
        </a:lnSpc>
        <a:spcBef>
          <a:spcPts val="20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4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DB0981A-6C2E-4428-BDCA-34759517F5C7}"/>
              </a:ext>
            </a:extLst>
          </p:cNvPr>
          <p:cNvSpPr txBox="1"/>
          <p:nvPr/>
        </p:nvSpPr>
        <p:spPr>
          <a:xfrm>
            <a:off x="7752181" y="10094866"/>
            <a:ext cx="8270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Maisa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de-D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Ben Salah &amp; Yecine Megdiche</a:t>
            </a:r>
          </a:p>
          <a:p>
            <a:r>
              <a:rPr lang="de-DE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oppins" pitchFamily="2" charset="77"/>
                <a:cs typeface="Poppins" pitchFamily="2" charset="77"/>
              </a:rPr>
              <a:t>07.02.2021</a:t>
            </a:r>
          </a:p>
          <a:p>
            <a:endParaRPr lang="de-DE" dirty="0">
              <a:solidFill>
                <a:srgbClr val="757575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EF40F-820D-1F45-82A1-ED734703838A}"/>
              </a:ext>
            </a:extLst>
          </p:cNvPr>
          <p:cNvSpPr txBox="1"/>
          <p:nvPr/>
        </p:nvSpPr>
        <p:spPr>
          <a:xfrm>
            <a:off x="1397000" y="4252159"/>
            <a:ext cx="20980399" cy="5211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600" b="1" dirty="0">
                <a:solidFill>
                  <a:srgbClr val="757575"/>
                </a:solidFill>
                <a:latin typeface="Poppins" pitchFamily="2" charset="77"/>
                <a:cs typeface="Poppins" pitchFamily="2" charset="77"/>
              </a:rPr>
              <a:t>German </a:t>
            </a:r>
            <a:r>
              <a:rPr lang="en-US" sz="16600" b="1" dirty="0">
                <a:solidFill>
                  <a:srgbClr val="757575"/>
                </a:solidFill>
                <a:latin typeface="Poppins" pitchFamily="2" charset="77"/>
                <a:cs typeface="Poppins" pitchFamily="2" charset="77"/>
              </a:rPr>
              <a:t>Election</a:t>
            </a:r>
            <a:r>
              <a:rPr lang="de-DE" sz="16600" b="1" dirty="0">
                <a:solidFill>
                  <a:srgbClr val="757575"/>
                </a:solidFill>
                <a:latin typeface="Poppins" pitchFamily="2" charset="77"/>
                <a:cs typeface="Poppins" pitchFamily="2" charset="77"/>
              </a:rPr>
              <a:t> System</a:t>
            </a:r>
            <a:endParaRPr kumimoji="0" lang="en-DE" sz="16600" b="1" i="0" u="none" strike="noStrike" cap="none" spc="0" normalizeH="0" baseline="0" dirty="0">
              <a:ln>
                <a:noFill/>
              </a:ln>
              <a:solidFill>
                <a:srgbClr val="757575"/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317AAD-B4B0-4B13-B3F0-68213A273970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2553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5529430"/>
            <a:ext cx="24384000" cy="2657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6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DEMO</a:t>
            </a:r>
            <a:endParaRPr kumimoji="0" lang="en-DE" sz="199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E59A73B-4B2C-4BE0-A57D-9F23970A9FB0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9764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362497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Seat Distribution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22E9EA6-5A86-4122-AE93-6C3725614E09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C29A03-758E-4B6A-9F7A-CF66C30F7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038" y="2900661"/>
            <a:ext cx="14737924" cy="98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107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362497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Seat Distribution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22E9EA6-5A86-4122-AE93-6C3725614E09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C29A03-758E-4B6A-9F7A-CF66C30F7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038" y="2900661"/>
            <a:ext cx="14737924" cy="98578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D67547E-B2D9-4239-8F20-0F946B501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3038" y="2900661"/>
            <a:ext cx="14737924" cy="98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690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3E9936A1-5236-4933-BDF7-1A67C395CAC9}"/>
              </a:ext>
            </a:extLst>
          </p:cNvPr>
          <p:cNvSpPr txBox="1"/>
          <p:nvPr/>
        </p:nvSpPr>
        <p:spPr>
          <a:xfrm>
            <a:off x="0" y="993164"/>
            <a:ext cx="24384000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Seat Distribution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Sample Sainte-</a:t>
            </a:r>
            <a:r>
              <a:rPr lang="de-DE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Laguë</a:t>
            </a:r>
            <a:r>
              <a:rPr lang="de-DE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 Implementation</a:t>
            </a:r>
            <a:endParaRPr kumimoji="0" lang="en-DE" sz="48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E0DB30-0693-40A5-91D2-78AEEA9F6A58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968FF-76BD-4538-A6C1-0773A602F24A}"/>
              </a:ext>
            </a:extLst>
          </p:cNvPr>
          <p:cNvSpPr txBox="1"/>
          <p:nvPr/>
        </p:nvSpPr>
        <p:spPr>
          <a:xfrm>
            <a:off x="685800" y="4141419"/>
            <a:ext cx="8672209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Task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: Distribute n seats over parties.</a:t>
            </a: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Algorithm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Highest averages method (</a:t>
            </a:r>
            <a:r>
              <a:rPr lang="de-DE" b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Höchstzahlverfahren</a:t>
            </a:r>
            <a:r>
              <a:rPr lang="de-DE" b="0" dirty="0">
                <a:solidFill>
                  <a:srgbClr val="1C2E36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):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oppins" panose="00000500000000000000" pitchFamily="2" charset="0"/>
              <a:cs typeface="Poppins" panose="00000500000000000000" pitchFamily="2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A7EEC-975F-4252-9C05-4495CF0BD3DE}"/>
              </a:ext>
            </a:extLst>
          </p:cNvPr>
          <p:cNvSpPr txBox="1"/>
          <p:nvPr/>
        </p:nvSpPr>
        <p:spPr>
          <a:xfrm>
            <a:off x="13618724" y="6834464"/>
            <a:ext cx="10914434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304604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3E9936A1-5236-4933-BDF7-1A67C395CAC9}"/>
              </a:ext>
            </a:extLst>
          </p:cNvPr>
          <p:cNvSpPr txBox="1"/>
          <p:nvPr/>
        </p:nvSpPr>
        <p:spPr>
          <a:xfrm>
            <a:off x="0" y="993164"/>
            <a:ext cx="24384000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Seat Distribution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Sample Sainte-</a:t>
            </a:r>
            <a:r>
              <a:rPr lang="de-DE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Laguë</a:t>
            </a:r>
            <a:r>
              <a:rPr lang="de-DE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 Implementation</a:t>
            </a:r>
            <a:endParaRPr kumimoji="0" lang="en-DE" sz="48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E0DB30-0693-40A5-91D2-78AEEA9F6A58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968FF-76BD-4538-A6C1-0773A602F24A}"/>
              </a:ext>
            </a:extLst>
          </p:cNvPr>
          <p:cNvSpPr txBox="1"/>
          <p:nvPr/>
        </p:nvSpPr>
        <p:spPr>
          <a:xfrm>
            <a:off x="685800" y="4141419"/>
            <a:ext cx="8516566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Task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: Distribute n seats over parties.</a:t>
            </a: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Algorithm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Highest averages method (</a:t>
            </a:r>
            <a:r>
              <a:rPr lang="de-DE" b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Höchstzahlverfahren</a:t>
            </a:r>
            <a:r>
              <a:rPr lang="de-DE" b="0" dirty="0">
                <a:solidFill>
                  <a:srgbClr val="1C2E36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):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Divide the votes for each party by 0,5; 1,5; …; n – 0,5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oppins" panose="00000500000000000000" pitchFamily="2" charset="0"/>
              <a:cs typeface="Poppins" panose="00000500000000000000" pitchFamily="2" charset="0"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oppins" panose="00000500000000000000" pitchFamily="2" charset="0"/>
              <a:cs typeface="Poppins" panose="00000500000000000000" pitchFamily="2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A7EEC-975F-4252-9C05-4495CF0BD3DE}"/>
              </a:ext>
            </a:extLst>
          </p:cNvPr>
          <p:cNvSpPr txBox="1"/>
          <p:nvPr/>
        </p:nvSpPr>
        <p:spPr>
          <a:xfrm>
            <a:off x="13618724" y="4141420"/>
            <a:ext cx="10914434" cy="6027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WITH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h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(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SELECT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party,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       votes / (</a:t>
            </a:r>
            <a:r>
              <a:rPr kumimoji="0" lang="en-US" sz="3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s.a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– 0.5)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ratio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FROM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total,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     </a:t>
            </a:r>
            <a:r>
              <a:rPr kumimoji="0" lang="en-US" sz="35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generate_series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(1, n)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s(a)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00" b="1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90050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3E9936A1-5236-4933-BDF7-1A67C395CAC9}"/>
              </a:ext>
            </a:extLst>
          </p:cNvPr>
          <p:cNvSpPr txBox="1"/>
          <p:nvPr/>
        </p:nvSpPr>
        <p:spPr>
          <a:xfrm>
            <a:off x="0" y="993164"/>
            <a:ext cx="24384000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Seat Distribution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Sample Sainte-</a:t>
            </a:r>
            <a:r>
              <a:rPr lang="de-DE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Laguë</a:t>
            </a:r>
            <a:r>
              <a:rPr lang="de-DE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 Implementation</a:t>
            </a:r>
            <a:endParaRPr kumimoji="0" lang="en-DE" sz="48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E0DB30-0693-40A5-91D2-78AEEA9F6A58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968FF-76BD-4538-A6C1-0773A602F24A}"/>
              </a:ext>
            </a:extLst>
          </p:cNvPr>
          <p:cNvSpPr txBox="1"/>
          <p:nvPr/>
        </p:nvSpPr>
        <p:spPr>
          <a:xfrm>
            <a:off x="685801" y="4141419"/>
            <a:ext cx="8808396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Task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: Distribute n seats over parties.</a:t>
            </a: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Algorithm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Highest averages method (</a:t>
            </a:r>
            <a:r>
              <a:rPr lang="de-DE" b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Höchstzahlverfahren</a:t>
            </a:r>
            <a:r>
              <a:rPr lang="de-DE" b="0" dirty="0">
                <a:solidFill>
                  <a:srgbClr val="1C2E36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):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Divide the votes for each party by 0,5; 1,5; …; n – 0,5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Sort the previous results and give seats to the first n ratios. 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oppins" panose="00000500000000000000" pitchFamily="2" charset="0"/>
              <a:cs typeface="Poppins" panose="00000500000000000000" pitchFamily="2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A7EEC-975F-4252-9C05-4495CF0BD3DE}"/>
              </a:ext>
            </a:extLst>
          </p:cNvPr>
          <p:cNvSpPr txBox="1"/>
          <p:nvPr/>
        </p:nvSpPr>
        <p:spPr>
          <a:xfrm>
            <a:off x="13618724" y="4141420"/>
            <a:ext cx="10914434" cy="6027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WITH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h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(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SELECT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party,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       votes / (</a:t>
            </a:r>
            <a:r>
              <a:rPr kumimoji="0" lang="en-US" sz="3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s.a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– 0.5)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ratio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FROM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total,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     </a:t>
            </a:r>
            <a:r>
              <a:rPr kumimoji="0" lang="en-US" sz="35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generate_series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(1, n)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s(a)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ORDER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BY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ratio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DESC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LIMIT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n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555688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3E9936A1-5236-4933-BDF7-1A67C395CAC9}"/>
              </a:ext>
            </a:extLst>
          </p:cNvPr>
          <p:cNvSpPr txBox="1"/>
          <p:nvPr/>
        </p:nvSpPr>
        <p:spPr>
          <a:xfrm>
            <a:off x="0" y="993164"/>
            <a:ext cx="24384000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Seat Distribution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Sample Sainte-</a:t>
            </a:r>
            <a:r>
              <a:rPr lang="de-DE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Laguë</a:t>
            </a:r>
            <a:r>
              <a:rPr lang="de-DE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 Implementation</a:t>
            </a:r>
            <a:endParaRPr kumimoji="0" lang="en-DE" sz="48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E0DB30-0693-40A5-91D2-78AEEA9F6A58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968FF-76BD-4538-A6C1-0773A602F24A}"/>
              </a:ext>
            </a:extLst>
          </p:cNvPr>
          <p:cNvSpPr txBox="1"/>
          <p:nvPr/>
        </p:nvSpPr>
        <p:spPr>
          <a:xfrm>
            <a:off x="685800" y="4141419"/>
            <a:ext cx="8905672" cy="656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Task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: Distribute n seats over parties.</a:t>
            </a:r>
          </a:p>
          <a:p>
            <a:pPr marR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b="1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Algorithm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 Highest averages method (</a:t>
            </a:r>
            <a:r>
              <a:rPr lang="de-DE" b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Höchstzahlverfahren</a:t>
            </a:r>
            <a:r>
              <a:rPr lang="de-DE" b="0" dirty="0">
                <a:solidFill>
                  <a:srgbClr val="1C2E36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):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Divide the votes for each party by 0,5; 1,5; …; n – 0,5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Sort the previous results and give seats to the first n ratios. </a:t>
            </a:r>
          </a:p>
          <a:p>
            <a:pPr marL="514350" marR="0" indent="-51435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Neue"/>
              </a:rPr>
              <a:t>Count the number of seats per party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A7EEC-975F-4252-9C05-4495CF0BD3DE}"/>
              </a:ext>
            </a:extLst>
          </p:cNvPr>
          <p:cNvSpPr txBox="1"/>
          <p:nvPr/>
        </p:nvSpPr>
        <p:spPr>
          <a:xfrm>
            <a:off x="13618724" y="4141420"/>
            <a:ext cx="10914434" cy="6027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WITH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h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(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SELECT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party,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       votes / (</a:t>
            </a:r>
            <a:r>
              <a:rPr kumimoji="0" lang="en-US" sz="3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s.a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– 0.5)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ratio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FROM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total,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     </a:t>
            </a:r>
            <a:r>
              <a:rPr kumimoji="0" lang="en-US" sz="35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generate_series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(1, n)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AS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s(a)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ORDER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BY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ratio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DESC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   </a:t>
            </a: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LIMIT</a:t>
            </a: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 n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)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party, COUNT(*) as </a:t>
            </a:r>
            <a:r>
              <a:rPr lang="en-US" dirty="0" err="1">
                <a:latin typeface="Consolas" panose="020B0609020204030204" pitchFamily="49" charset="0"/>
              </a:rPr>
              <a:t>total_seats</a:t>
            </a: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FROM </a:t>
            </a:r>
            <a:r>
              <a:rPr kumimoji="0" lang="en-US" sz="35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h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GROUP BY </a:t>
            </a:r>
            <a:r>
              <a:rPr lang="en-US" dirty="0">
                <a:latin typeface="Consolas" panose="020B0609020204030204" pitchFamily="49" charset="0"/>
              </a:rPr>
              <a:t>party</a:t>
            </a:r>
            <a:endParaRPr kumimoji="0" lang="en-US" sz="3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32897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362497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Benchmark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D467DA-7DA9-47C8-930E-B81B52DB7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008" y="2285375"/>
            <a:ext cx="5704783" cy="251725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6909FD4-E29D-46DF-9E9D-F753D529F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85156"/>
              </p:ext>
            </p:extLst>
          </p:nvPr>
        </p:nvGraphicFramePr>
        <p:xfrm>
          <a:off x="3352800" y="5178946"/>
          <a:ext cx="16255998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4162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63150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73382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93451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28397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386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3600" b="1" dirty="0">
                          <a:effectLst/>
                        </a:rPr>
                        <a:t>Test </a:t>
                      </a:r>
                      <a:r>
                        <a:rPr lang="de-DE" sz="3600" b="1" dirty="0" err="1">
                          <a:effectLst/>
                        </a:rPr>
                        <a:t>Number</a:t>
                      </a:r>
                      <a:endParaRPr lang="de-DE" sz="3600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 dirty="0" err="1">
                          <a:effectLst/>
                        </a:rPr>
                        <a:t>Number</a:t>
                      </a:r>
                      <a:r>
                        <a:rPr lang="de-DE" sz="3600" b="1" dirty="0">
                          <a:effectLst/>
                        </a:rPr>
                        <a:t> </a:t>
                      </a:r>
                      <a:r>
                        <a:rPr lang="de-DE" sz="3600" b="1" dirty="0" err="1">
                          <a:effectLst/>
                        </a:rPr>
                        <a:t>of</a:t>
                      </a:r>
                      <a:r>
                        <a:rPr lang="de-DE" sz="3600" b="1" dirty="0">
                          <a:effectLst/>
                        </a:rPr>
                        <a:t> </a:t>
                      </a:r>
                      <a:r>
                        <a:rPr lang="de-DE" sz="3600" b="1" dirty="0" err="1">
                          <a:effectLst/>
                        </a:rPr>
                        <a:t>users</a:t>
                      </a:r>
                      <a:endParaRPr lang="de-DE" sz="3600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>
                          <a:effectLst/>
                        </a:rPr>
                        <a:t>Wait-time (seconds)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>
                          <a:effectLst/>
                        </a:rPr>
                        <a:t>Number of Requests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>
                          <a:effectLst/>
                        </a:rPr>
                        <a:t>Requests per second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b="1" dirty="0"/>
                        <a:t>Average </a:t>
                      </a:r>
                      <a:r>
                        <a:rPr lang="de-DE" sz="3600" b="1" dirty="0" err="1"/>
                        <a:t>response</a:t>
                      </a:r>
                      <a:r>
                        <a:rPr lang="de-DE" sz="3600" b="1" dirty="0"/>
                        <a:t> time (</a:t>
                      </a:r>
                      <a:r>
                        <a:rPr lang="de-DE" sz="3600" b="1" dirty="0" err="1"/>
                        <a:t>ms</a:t>
                      </a:r>
                      <a:r>
                        <a:rPr lang="de-DE" sz="36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0 (Baseline)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452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1.51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9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100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8950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29.86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2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100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43815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146.13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3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3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500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>
                          <a:effectLst/>
                        </a:rPr>
                        <a:t>44619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148.82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4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500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>
                          <a:effectLst/>
                        </a:rPr>
                        <a:t>51515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>
                          <a:effectLst/>
                        </a:rPr>
                        <a:t>171.84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de-DE" sz="3600" dirty="0"/>
                        <a:t>2221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49743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90A67CE-DDB4-46F4-BFF5-723E5821C6AB}"/>
              </a:ext>
            </a:extLst>
          </p:cNvPr>
          <p:cNvSpPr txBox="1"/>
          <p:nvPr/>
        </p:nvSpPr>
        <p:spPr>
          <a:xfrm>
            <a:off x="3352800" y="10250815"/>
            <a:ext cx="16255998" cy="1179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All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tests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ran a total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of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five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minutes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(CPU: Intel i7-8750H (12) @ 4.100GHz, RAM: 12GB), OS: </a:t>
            </a:r>
            <a:r>
              <a:rPr lang="de-DE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Manjaro</a:t>
            </a:r>
            <a:r>
              <a:rPr lang="de-DE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Linux x86_64, 4.19.217-1-MANJARO).</a:t>
            </a:r>
            <a:endParaRPr kumimoji="0" lang="de-DE" sz="3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DB031D-5197-4429-9D86-40D1CC189190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671040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5511800" y="5452487"/>
            <a:ext cx="13360400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Thank</a:t>
            </a:r>
            <a:r>
              <a:rPr kumimoji="0" lang="de-DE" sz="8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 </a:t>
            </a: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you</a:t>
            </a:r>
            <a:r>
              <a:rPr kumimoji="0" lang="de-DE" sz="8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 </a:t>
            </a: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for</a:t>
            </a:r>
            <a:r>
              <a:rPr kumimoji="0" lang="de-DE" sz="8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 </a:t>
            </a: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your</a:t>
            </a:r>
            <a:r>
              <a:rPr kumimoji="0" lang="de-DE" sz="88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 </a:t>
            </a:r>
            <a:r>
              <a:rPr kumimoji="0" lang="de-DE" sz="8800" b="1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attention</a:t>
            </a:r>
            <a:endParaRPr kumimoji="0" lang="en-DE" sz="96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FA527D-C919-4BE1-BA53-05C788B42318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94319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471852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ARCHITECTURE OVERVIEW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AA5A2A9-8CDC-4FCC-B68C-2A545CBBC11B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50635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471852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ARCHITECTURE OVERVIEW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E1003528-FE1F-4AB8-989A-77669C482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3101" y="5477237"/>
            <a:ext cx="2761525" cy="276152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B7F661F-F232-4B15-A763-63BE54658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04" y="8505785"/>
            <a:ext cx="3324689" cy="301984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5AA5A2A9-8CDC-4FCC-B68C-2A545CBBC11B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3620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471852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ARCHITECTURE OVERVIEW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12" name="Grafik 11" descr="Server mit einfarbiger Füllung">
            <a:extLst>
              <a:ext uri="{FF2B5EF4-FFF2-40B4-BE49-F238E27FC236}">
                <a16:creationId xmlns:a16="http://schemas.microsoft.com/office/drawing/2014/main" id="{1788180C-9134-45BC-8C87-F28080E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21552" y="5440836"/>
            <a:ext cx="3052284" cy="3052284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E1003528-FE1F-4AB8-989A-77669C482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3101" y="5477237"/>
            <a:ext cx="2761525" cy="276152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B7F661F-F232-4B15-A763-63BE54658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04" y="8505785"/>
            <a:ext cx="3324689" cy="301984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5AA5A2A9-8CDC-4FCC-B68C-2A545CBBC11B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A2CA64-5F61-467D-9EFC-550B36230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44" y="9140446"/>
            <a:ext cx="6743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471852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ARCHITECTURE OVERVIEW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8" name="Grafik 7" descr="Browserfenster mit einfarbiger Füllung">
            <a:extLst>
              <a:ext uri="{FF2B5EF4-FFF2-40B4-BE49-F238E27FC236}">
                <a16:creationId xmlns:a16="http://schemas.microsoft.com/office/drawing/2014/main" id="{7F8F91B4-EBBE-4E69-B326-9D155B2B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66549" y="5270801"/>
            <a:ext cx="3222319" cy="3222319"/>
          </a:xfrm>
          <a:prstGeom prst="rect">
            <a:avLst/>
          </a:prstGeom>
        </p:spPr>
      </p:pic>
      <p:pic>
        <p:nvPicPr>
          <p:cNvPr id="12" name="Grafik 11" descr="Server mit einfarbiger Füllung">
            <a:extLst>
              <a:ext uri="{FF2B5EF4-FFF2-40B4-BE49-F238E27FC236}">
                <a16:creationId xmlns:a16="http://schemas.microsoft.com/office/drawing/2014/main" id="{1788180C-9134-45BC-8C87-F28080EC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21552" y="5440836"/>
            <a:ext cx="3052284" cy="3052284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E1003528-FE1F-4AB8-989A-77669C482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3101" y="5477237"/>
            <a:ext cx="2761525" cy="276152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B7F661F-F232-4B15-A763-63BE54658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04" y="8505785"/>
            <a:ext cx="3324689" cy="301984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245F59F-42BE-4012-9FB2-8EF46C5ABE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05" y="9132679"/>
            <a:ext cx="3798822" cy="210518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5AA5A2A9-8CDC-4FCC-B68C-2A545CBBC11B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A2CA64-5F61-467D-9EFC-550B36230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44" y="9140446"/>
            <a:ext cx="6743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471852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ARCHITECTURE OVERVIEW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8" name="Grafik 7" descr="Browserfenster mit einfarbiger Füllung">
            <a:extLst>
              <a:ext uri="{FF2B5EF4-FFF2-40B4-BE49-F238E27FC236}">
                <a16:creationId xmlns:a16="http://schemas.microsoft.com/office/drawing/2014/main" id="{7F8F91B4-EBBE-4E69-B326-9D155B2B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66549" y="5270801"/>
            <a:ext cx="3222319" cy="3222319"/>
          </a:xfrm>
          <a:prstGeom prst="rect">
            <a:avLst/>
          </a:prstGeom>
        </p:spPr>
      </p:pic>
      <p:pic>
        <p:nvPicPr>
          <p:cNvPr id="12" name="Grafik 11" descr="Server mit einfarbiger Füllung">
            <a:extLst>
              <a:ext uri="{FF2B5EF4-FFF2-40B4-BE49-F238E27FC236}">
                <a16:creationId xmlns:a16="http://schemas.microsoft.com/office/drawing/2014/main" id="{1788180C-9134-45BC-8C87-F28080EC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21552" y="5440836"/>
            <a:ext cx="3052284" cy="3052284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E1003528-FE1F-4AB8-989A-77669C482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3101" y="5477237"/>
            <a:ext cx="2761525" cy="2761525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866676C-22C7-4823-9794-983FDD037618}"/>
              </a:ext>
            </a:extLst>
          </p:cNvPr>
          <p:cNvCxnSpPr>
            <a:cxnSpLocks/>
          </p:cNvCxnSpPr>
          <p:nvPr/>
        </p:nvCxnSpPr>
        <p:spPr>
          <a:xfrm>
            <a:off x="15854503" y="6233237"/>
            <a:ext cx="37570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4F81D7-3E00-4B56-A92C-E42FA51686CD}"/>
              </a:ext>
            </a:extLst>
          </p:cNvPr>
          <p:cNvCxnSpPr>
            <a:cxnSpLocks/>
          </p:cNvCxnSpPr>
          <p:nvPr/>
        </p:nvCxnSpPr>
        <p:spPr>
          <a:xfrm flipH="1">
            <a:off x="15758903" y="7339225"/>
            <a:ext cx="39482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4E76949-045D-48A0-A7DD-0E9FE801737F}"/>
              </a:ext>
            </a:extLst>
          </p:cNvPr>
          <p:cNvSpPr txBox="1"/>
          <p:nvPr/>
        </p:nvSpPr>
        <p:spPr>
          <a:xfrm>
            <a:off x="15861543" y="6519333"/>
            <a:ext cx="394825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7B7F661F-F232-4B15-A763-63BE54658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04" y="8505785"/>
            <a:ext cx="3324689" cy="301984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245F59F-42BE-4012-9FB2-8EF46C5ABE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05" y="9132679"/>
            <a:ext cx="3798822" cy="210518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5AA5A2A9-8CDC-4FCC-B68C-2A545CBBC11B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A2CA64-5F61-467D-9EFC-550B36230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44" y="9140446"/>
            <a:ext cx="6743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52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471852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ARCHITECTURE OVERVIEW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8" name="Grafik 7" descr="Browserfenster mit einfarbiger Füllung">
            <a:extLst>
              <a:ext uri="{FF2B5EF4-FFF2-40B4-BE49-F238E27FC236}">
                <a16:creationId xmlns:a16="http://schemas.microsoft.com/office/drawing/2014/main" id="{7F8F91B4-EBBE-4E69-B326-9D155B2B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66549" y="5270801"/>
            <a:ext cx="3222319" cy="3222319"/>
          </a:xfrm>
          <a:prstGeom prst="rect">
            <a:avLst/>
          </a:prstGeom>
        </p:spPr>
      </p:pic>
      <p:pic>
        <p:nvPicPr>
          <p:cNvPr id="12" name="Grafik 11" descr="Server mit einfarbiger Füllung">
            <a:extLst>
              <a:ext uri="{FF2B5EF4-FFF2-40B4-BE49-F238E27FC236}">
                <a16:creationId xmlns:a16="http://schemas.microsoft.com/office/drawing/2014/main" id="{1788180C-9134-45BC-8C87-F28080EC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21552" y="5440836"/>
            <a:ext cx="3052284" cy="3052284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E1003528-FE1F-4AB8-989A-77669C482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3101" y="5477237"/>
            <a:ext cx="2761525" cy="276152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8C5C588-52D4-4869-ACE2-85D66C597C9C}"/>
              </a:ext>
            </a:extLst>
          </p:cNvPr>
          <p:cNvCxnSpPr>
            <a:cxnSpLocks/>
          </p:cNvCxnSpPr>
          <p:nvPr/>
        </p:nvCxnSpPr>
        <p:spPr>
          <a:xfrm>
            <a:off x="7680308" y="6251391"/>
            <a:ext cx="37570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866676C-22C7-4823-9794-983FDD037618}"/>
              </a:ext>
            </a:extLst>
          </p:cNvPr>
          <p:cNvCxnSpPr>
            <a:cxnSpLocks/>
          </p:cNvCxnSpPr>
          <p:nvPr/>
        </p:nvCxnSpPr>
        <p:spPr>
          <a:xfrm>
            <a:off x="15854503" y="6233237"/>
            <a:ext cx="37570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AF80D4-D92D-4738-A70A-12F2004AB469}"/>
              </a:ext>
            </a:extLst>
          </p:cNvPr>
          <p:cNvCxnSpPr>
            <a:cxnSpLocks/>
          </p:cNvCxnSpPr>
          <p:nvPr/>
        </p:nvCxnSpPr>
        <p:spPr>
          <a:xfrm flipH="1">
            <a:off x="7523552" y="7323996"/>
            <a:ext cx="39482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4F81D7-3E00-4B56-A92C-E42FA51686CD}"/>
              </a:ext>
            </a:extLst>
          </p:cNvPr>
          <p:cNvCxnSpPr>
            <a:cxnSpLocks/>
          </p:cNvCxnSpPr>
          <p:nvPr/>
        </p:nvCxnSpPr>
        <p:spPr>
          <a:xfrm flipH="1">
            <a:off x="15758903" y="7339225"/>
            <a:ext cx="39482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4E76949-045D-48A0-A7DD-0E9FE801737F}"/>
              </a:ext>
            </a:extLst>
          </p:cNvPr>
          <p:cNvSpPr txBox="1"/>
          <p:nvPr/>
        </p:nvSpPr>
        <p:spPr>
          <a:xfrm>
            <a:off x="15861543" y="6519333"/>
            <a:ext cx="394825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529A2F5-E0D9-4A98-A345-39D2F4631595}"/>
              </a:ext>
            </a:extLst>
          </p:cNvPr>
          <p:cNvSpPr txBox="1"/>
          <p:nvPr/>
        </p:nvSpPr>
        <p:spPr>
          <a:xfrm>
            <a:off x="7584708" y="6518415"/>
            <a:ext cx="394825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7B7F661F-F232-4B15-A763-63BE54658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04" y="8505785"/>
            <a:ext cx="3324689" cy="301984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245F59F-42BE-4012-9FB2-8EF46C5ABE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05" y="9132679"/>
            <a:ext cx="3798822" cy="210518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5AA5A2A9-8CDC-4FCC-B68C-2A545CBBC11B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A2CA64-5F61-467D-9EFC-550B36230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44" y="9140446"/>
            <a:ext cx="6743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6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471852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ARCHITECTURE OVERVIEW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8" name="Grafik 7" descr="Browserfenster mit einfarbiger Füllung">
            <a:extLst>
              <a:ext uri="{FF2B5EF4-FFF2-40B4-BE49-F238E27FC236}">
                <a16:creationId xmlns:a16="http://schemas.microsoft.com/office/drawing/2014/main" id="{7F8F91B4-EBBE-4E69-B326-9D155B2B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66549" y="5270801"/>
            <a:ext cx="3222319" cy="3222319"/>
          </a:xfrm>
          <a:prstGeom prst="rect">
            <a:avLst/>
          </a:prstGeom>
        </p:spPr>
      </p:pic>
      <p:pic>
        <p:nvPicPr>
          <p:cNvPr id="12" name="Grafik 11" descr="Server mit einfarbiger Füllung">
            <a:extLst>
              <a:ext uri="{FF2B5EF4-FFF2-40B4-BE49-F238E27FC236}">
                <a16:creationId xmlns:a16="http://schemas.microsoft.com/office/drawing/2014/main" id="{1788180C-9134-45BC-8C87-F28080EC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21552" y="5440836"/>
            <a:ext cx="3052284" cy="3052284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E1003528-FE1F-4AB8-989A-77669C482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3101" y="5477237"/>
            <a:ext cx="2761525" cy="276152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8C5C588-52D4-4869-ACE2-85D66C597C9C}"/>
              </a:ext>
            </a:extLst>
          </p:cNvPr>
          <p:cNvCxnSpPr>
            <a:cxnSpLocks/>
          </p:cNvCxnSpPr>
          <p:nvPr/>
        </p:nvCxnSpPr>
        <p:spPr>
          <a:xfrm>
            <a:off x="7680308" y="6251391"/>
            <a:ext cx="37570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866676C-22C7-4823-9794-983FDD037618}"/>
              </a:ext>
            </a:extLst>
          </p:cNvPr>
          <p:cNvCxnSpPr>
            <a:cxnSpLocks/>
          </p:cNvCxnSpPr>
          <p:nvPr/>
        </p:nvCxnSpPr>
        <p:spPr>
          <a:xfrm>
            <a:off x="15854503" y="6233237"/>
            <a:ext cx="37570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AF80D4-D92D-4738-A70A-12F2004AB469}"/>
              </a:ext>
            </a:extLst>
          </p:cNvPr>
          <p:cNvCxnSpPr>
            <a:cxnSpLocks/>
          </p:cNvCxnSpPr>
          <p:nvPr/>
        </p:nvCxnSpPr>
        <p:spPr>
          <a:xfrm flipH="1">
            <a:off x="7523552" y="7323996"/>
            <a:ext cx="39482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4F81D7-3E00-4B56-A92C-E42FA51686CD}"/>
              </a:ext>
            </a:extLst>
          </p:cNvPr>
          <p:cNvCxnSpPr>
            <a:cxnSpLocks/>
          </p:cNvCxnSpPr>
          <p:nvPr/>
        </p:nvCxnSpPr>
        <p:spPr>
          <a:xfrm flipH="1">
            <a:off x="15758903" y="7339225"/>
            <a:ext cx="39482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4E76949-045D-48A0-A7DD-0E9FE801737F}"/>
              </a:ext>
            </a:extLst>
          </p:cNvPr>
          <p:cNvSpPr txBox="1"/>
          <p:nvPr/>
        </p:nvSpPr>
        <p:spPr>
          <a:xfrm>
            <a:off x="15861543" y="6519333"/>
            <a:ext cx="394825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529A2F5-E0D9-4A98-A345-39D2F4631595}"/>
              </a:ext>
            </a:extLst>
          </p:cNvPr>
          <p:cNvSpPr txBox="1"/>
          <p:nvPr/>
        </p:nvSpPr>
        <p:spPr>
          <a:xfrm>
            <a:off x="7584708" y="6518415"/>
            <a:ext cx="394825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7B7F661F-F232-4B15-A763-63BE54658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04" y="8505785"/>
            <a:ext cx="3324689" cy="301984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245F59F-42BE-4012-9FB2-8EF46C5ABE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05" y="9132679"/>
            <a:ext cx="3798822" cy="2105180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40AEB5CF-5D49-4431-938A-A1A4B4C6ACAE}"/>
              </a:ext>
            </a:extLst>
          </p:cNvPr>
          <p:cNvSpPr/>
          <p:nvPr/>
        </p:nvSpPr>
        <p:spPr>
          <a:xfrm>
            <a:off x="482600" y="3885103"/>
            <a:ext cx="23418800" cy="8316000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7625" tIns="47625" rIns="47625" bIns="4762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CDC8B82F-AA49-41A3-AAC3-B952D7221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9" y="2679895"/>
            <a:ext cx="2535026" cy="253502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5AA5A2A9-8CDC-4FCC-B68C-2A545CBBC11B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A2CA64-5F61-467D-9EFC-550B362304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44" y="9140446"/>
            <a:ext cx="67437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9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08EEF05-DB8B-4029-9FC6-749E48EBDFD8}"/>
              </a:ext>
            </a:extLst>
          </p:cNvPr>
          <p:cNvSpPr txBox="1"/>
          <p:nvPr/>
        </p:nvSpPr>
        <p:spPr>
          <a:xfrm>
            <a:off x="0" y="1471852"/>
            <a:ext cx="2438400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Poppins" pitchFamily="2" charset="77"/>
                <a:cs typeface="Poppins" pitchFamily="2" charset="77"/>
                <a:sym typeface="Helvetica Neue"/>
              </a:rPr>
              <a:t>ARCHITECTURE OVERVIEW</a:t>
            </a:r>
            <a:endParaRPr kumimoji="0" lang="en-DE" sz="80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Poppins" pitchFamily="2" charset="77"/>
              <a:cs typeface="Poppins" pitchFamily="2" charset="77"/>
              <a:sym typeface="Helvetica Neue"/>
            </a:endParaRPr>
          </a:p>
        </p:txBody>
      </p:sp>
      <p:pic>
        <p:nvPicPr>
          <p:cNvPr id="8" name="Grafik 7" descr="Browserfenster mit einfarbiger Füllung">
            <a:extLst>
              <a:ext uri="{FF2B5EF4-FFF2-40B4-BE49-F238E27FC236}">
                <a16:creationId xmlns:a16="http://schemas.microsoft.com/office/drawing/2014/main" id="{7F8F91B4-EBBE-4E69-B326-9D155B2B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66549" y="5270801"/>
            <a:ext cx="3222319" cy="3222319"/>
          </a:xfrm>
          <a:prstGeom prst="rect">
            <a:avLst/>
          </a:prstGeom>
        </p:spPr>
      </p:pic>
      <p:pic>
        <p:nvPicPr>
          <p:cNvPr id="12" name="Grafik 11" descr="Server mit einfarbiger Füllung">
            <a:extLst>
              <a:ext uri="{FF2B5EF4-FFF2-40B4-BE49-F238E27FC236}">
                <a16:creationId xmlns:a16="http://schemas.microsoft.com/office/drawing/2014/main" id="{1788180C-9134-45BC-8C87-F28080ECE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21552" y="5440836"/>
            <a:ext cx="3052284" cy="3052284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E1003528-FE1F-4AB8-989A-77669C482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3101" y="5477237"/>
            <a:ext cx="2761525" cy="2761525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8C5C588-52D4-4869-ACE2-85D66C597C9C}"/>
              </a:ext>
            </a:extLst>
          </p:cNvPr>
          <p:cNvCxnSpPr>
            <a:cxnSpLocks/>
          </p:cNvCxnSpPr>
          <p:nvPr/>
        </p:nvCxnSpPr>
        <p:spPr>
          <a:xfrm>
            <a:off x="7680308" y="6251391"/>
            <a:ext cx="37570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866676C-22C7-4823-9794-983FDD037618}"/>
              </a:ext>
            </a:extLst>
          </p:cNvPr>
          <p:cNvCxnSpPr>
            <a:cxnSpLocks/>
          </p:cNvCxnSpPr>
          <p:nvPr/>
        </p:nvCxnSpPr>
        <p:spPr>
          <a:xfrm>
            <a:off x="15854503" y="6233237"/>
            <a:ext cx="37570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AF80D4-D92D-4738-A70A-12F2004AB469}"/>
              </a:ext>
            </a:extLst>
          </p:cNvPr>
          <p:cNvCxnSpPr>
            <a:cxnSpLocks/>
          </p:cNvCxnSpPr>
          <p:nvPr/>
        </p:nvCxnSpPr>
        <p:spPr>
          <a:xfrm flipH="1">
            <a:off x="7523552" y="7323996"/>
            <a:ext cx="39482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4F81D7-3E00-4B56-A92C-E42FA51686CD}"/>
              </a:ext>
            </a:extLst>
          </p:cNvPr>
          <p:cNvCxnSpPr>
            <a:cxnSpLocks/>
          </p:cNvCxnSpPr>
          <p:nvPr/>
        </p:nvCxnSpPr>
        <p:spPr>
          <a:xfrm flipH="1">
            <a:off x="15758903" y="7339225"/>
            <a:ext cx="39482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4E76949-045D-48A0-A7DD-0E9FE801737F}"/>
              </a:ext>
            </a:extLst>
          </p:cNvPr>
          <p:cNvSpPr txBox="1"/>
          <p:nvPr/>
        </p:nvSpPr>
        <p:spPr>
          <a:xfrm>
            <a:off x="15861543" y="6519333"/>
            <a:ext cx="394825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529A2F5-E0D9-4A98-A345-39D2F4631595}"/>
              </a:ext>
            </a:extLst>
          </p:cNvPr>
          <p:cNvSpPr txBox="1"/>
          <p:nvPr/>
        </p:nvSpPr>
        <p:spPr>
          <a:xfrm>
            <a:off x="7584708" y="6518415"/>
            <a:ext cx="3948250" cy="641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SQL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7B7F661F-F232-4B15-A763-63BE54658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04" y="8505785"/>
            <a:ext cx="3324689" cy="3019846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1245F59F-42BE-4012-9FB2-8EF46C5ABE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05" y="9132679"/>
            <a:ext cx="3798822" cy="2105180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40AEB5CF-5D49-4431-938A-A1A4B4C6ACAE}"/>
              </a:ext>
            </a:extLst>
          </p:cNvPr>
          <p:cNvSpPr/>
          <p:nvPr/>
        </p:nvSpPr>
        <p:spPr>
          <a:xfrm>
            <a:off x="482600" y="3885103"/>
            <a:ext cx="23418800" cy="8316000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7625" tIns="47625" rIns="47625" bIns="4762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CDC8B82F-AA49-41A3-AAC3-B952D7221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9" y="2679895"/>
            <a:ext cx="2535026" cy="253502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5AA5A2A9-8CDC-4FCC-B68C-2A545CBBC11B}"/>
              </a:ext>
            </a:extLst>
          </p:cNvPr>
          <p:cNvSpPr txBox="1"/>
          <p:nvPr/>
        </p:nvSpPr>
        <p:spPr>
          <a:xfrm>
            <a:off x="177800" y="12758478"/>
            <a:ext cx="1016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pic>
        <p:nvPicPr>
          <p:cNvPr id="43" name="Grafik 4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8A2CA64-5F61-467D-9EFC-550B362304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44" y="9140446"/>
            <a:ext cx="6743700" cy="1971675"/>
          </a:xfrm>
          <a:prstGeom prst="rect">
            <a:avLst/>
          </a:prstGeom>
        </p:spPr>
      </p:pic>
      <p:pic>
        <p:nvPicPr>
          <p:cNvPr id="3" name="Graphic 2" descr="Cmd Terminal with solid fill">
            <a:extLst>
              <a:ext uri="{FF2B5EF4-FFF2-40B4-BE49-F238E27FC236}">
                <a16:creationId xmlns:a16="http://schemas.microsoft.com/office/drawing/2014/main" id="{FC8CCA1A-C039-43A5-A559-CF168A80C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1600" y="5683982"/>
            <a:ext cx="2535026" cy="25350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99A736-99A7-445F-9BA7-A5D37E0CC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63" y="9389801"/>
            <a:ext cx="2976825" cy="88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19">
            <a:extLst>
              <a:ext uri="{FF2B5EF4-FFF2-40B4-BE49-F238E27FC236}">
                <a16:creationId xmlns:a16="http://schemas.microsoft.com/office/drawing/2014/main" id="{886FC10E-7980-40ED-8E43-25B67FD9B3A2}"/>
              </a:ext>
            </a:extLst>
          </p:cNvPr>
          <p:cNvCxnSpPr>
            <a:cxnSpLocks/>
          </p:cNvCxnSpPr>
          <p:nvPr/>
        </p:nvCxnSpPr>
        <p:spPr>
          <a:xfrm>
            <a:off x="3316784" y="6881960"/>
            <a:ext cx="1296317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50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8" grpId="0" animBg="1"/>
    </p:bldLst>
  </p:timing>
</p:sld>
</file>

<file path=ppt/theme/theme1.xml><?xml version="1.0" encoding="utf-8"?>
<a:theme xmlns:a="http://schemas.openxmlformats.org/drawingml/2006/main" name="Whi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7625" tIns="47625" rIns="47625" bIns="4762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Custom</PresentationFormat>
  <Paragraphs>134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Consolas</vt:lpstr>
      <vt:lpstr>Helvetica Neue</vt:lpstr>
      <vt:lpstr>Lucida Grande</vt:lpstr>
      <vt:lpstr>Poppins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Maisa Ben Salah</dc:creator>
  <cp:lastModifiedBy>Yecine Megdiche</cp:lastModifiedBy>
  <cp:revision>38</cp:revision>
  <dcterms:modified xsi:type="dcterms:W3CDTF">2022-02-06T18:56:30Z</dcterms:modified>
</cp:coreProperties>
</file>