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0"/>
  </p:notesMasterIdLst>
  <p:handoutMasterIdLst>
    <p:handoutMasterId r:id="rId21"/>
  </p:handoutMasterIdLst>
  <p:sldIdLst>
    <p:sldId id="256" r:id="rId2"/>
    <p:sldId id="283" r:id="rId3"/>
    <p:sldId id="284" r:id="rId4"/>
    <p:sldId id="271" r:id="rId5"/>
    <p:sldId id="285" r:id="rId6"/>
    <p:sldId id="286" r:id="rId7"/>
    <p:sldId id="287" r:id="rId8"/>
    <p:sldId id="291" r:id="rId9"/>
    <p:sldId id="290" r:id="rId10"/>
    <p:sldId id="289" r:id="rId11"/>
    <p:sldId id="288" r:id="rId12"/>
    <p:sldId id="292" r:id="rId13"/>
    <p:sldId id="295" r:id="rId14"/>
    <p:sldId id="293" r:id="rId15"/>
    <p:sldId id="294" r:id="rId16"/>
    <p:sldId id="298" r:id="rId17"/>
    <p:sldId id="303" r:id="rId18"/>
    <p:sldId id="30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83"/>
            <p14:sldId id="284"/>
            <p14:sldId id="271"/>
            <p14:sldId id="285"/>
            <p14:sldId id="286"/>
            <p14:sldId id="287"/>
            <p14:sldId id="291"/>
            <p14:sldId id="290"/>
            <p14:sldId id="289"/>
            <p14:sldId id="288"/>
            <p14:sldId id="292"/>
            <p14:sldId id="295"/>
            <p14:sldId id="293"/>
            <p14:sldId id="294"/>
            <p14:sldId id="298"/>
            <p14:sldId id="303"/>
            <p14:sldId id="304"/>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41" autoAdjust="0"/>
  </p:normalViewPr>
  <p:slideViewPr>
    <p:cSldViewPr snapToGrid="0">
      <p:cViewPr varScale="1">
        <p:scale>
          <a:sx n="86" d="100"/>
          <a:sy n="86" d="100"/>
        </p:scale>
        <p:origin x="562" y="5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thikeyan Muthu -X (kmuthu2 - WIPRO LIMITED at Cisco)" userId="720c17ab-46e2-4fad-babf-5a88041f597a" providerId="ADAL" clId="{F72605B1-EE1F-47CC-BD7C-2B508CF3ECE9}"/>
    <pc:docChg chg="undo custSel addSld delSld modSld modSection">
      <pc:chgData name="Karthikeyan Muthu -X (kmuthu2 - WIPRO LIMITED at Cisco)" userId="720c17ab-46e2-4fad-babf-5a88041f597a" providerId="ADAL" clId="{F72605B1-EE1F-47CC-BD7C-2B508CF3ECE9}" dt="2022-05-05T18:59:19.315" v="1391" actId="255"/>
      <pc:docMkLst>
        <pc:docMk/>
      </pc:docMkLst>
      <pc:sldChg chg="modSp mod">
        <pc:chgData name="Karthikeyan Muthu -X (kmuthu2 - WIPRO LIMITED at Cisco)" userId="720c17ab-46e2-4fad-babf-5a88041f597a" providerId="ADAL" clId="{F72605B1-EE1F-47CC-BD7C-2B508CF3ECE9}" dt="2022-05-05T18:21:59.051" v="23" actId="113"/>
        <pc:sldMkLst>
          <pc:docMk/>
          <pc:sldMk cId="3457616166" sldId="271"/>
        </pc:sldMkLst>
        <pc:spChg chg="mod">
          <ac:chgData name="Karthikeyan Muthu -X (kmuthu2 - WIPRO LIMITED at Cisco)" userId="720c17ab-46e2-4fad-babf-5a88041f597a" providerId="ADAL" clId="{F72605B1-EE1F-47CC-BD7C-2B508CF3ECE9}" dt="2022-05-05T18:21:59.051" v="23" actId="113"/>
          <ac:spMkLst>
            <pc:docMk/>
            <pc:sldMk cId="3457616166" sldId="271"/>
            <ac:spMk id="4" creationId="{2BC05601-2282-43D2-BC23-9B66AB5DBD2C}"/>
          </ac:spMkLst>
        </pc:spChg>
      </pc:sldChg>
      <pc:sldChg chg="del">
        <pc:chgData name="Karthikeyan Muthu -X (kmuthu2 - WIPRO LIMITED at Cisco)" userId="720c17ab-46e2-4fad-babf-5a88041f597a" providerId="ADAL" clId="{F72605B1-EE1F-47CC-BD7C-2B508CF3ECE9}" dt="2022-05-05T18:55:22.167" v="1283" actId="47"/>
        <pc:sldMkLst>
          <pc:docMk/>
          <pc:sldMk cId="893025881" sldId="282"/>
        </pc:sldMkLst>
      </pc:sldChg>
      <pc:sldChg chg="modSp mod">
        <pc:chgData name="Karthikeyan Muthu -X (kmuthu2 - WIPRO LIMITED at Cisco)" userId="720c17ab-46e2-4fad-babf-5a88041f597a" providerId="ADAL" clId="{F72605B1-EE1F-47CC-BD7C-2B508CF3ECE9}" dt="2022-05-05T18:59:08.482" v="1390" actId="255"/>
        <pc:sldMkLst>
          <pc:docMk/>
          <pc:sldMk cId="819283236" sldId="283"/>
        </pc:sldMkLst>
        <pc:spChg chg="mod">
          <ac:chgData name="Karthikeyan Muthu -X (kmuthu2 - WIPRO LIMITED at Cisco)" userId="720c17ab-46e2-4fad-babf-5a88041f597a" providerId="ADAL" clId="{F72605B1-EE1F-47CC-BD7C-2B508CF3ECE9}" dt="2022-05-05T18:59:08.482" v="1390" actId="255"/>
          <ac:spMkLst>
            <pc:docMk/>
            <pc:sldMk cId="819283236" sldId="283"/>
            <ac:spMk id="3" creationId="{480A22AA-3FA4-47B2-9C37-3A065C92082F}"/>
          </ac:spMkLst>
        </pc:spChg>
      </pc:sldChg>
      <pc:sldChg chg="modSp mod">
        <pc:chgData name="Karthikeyan Muthu -X (kmuthu2 - WIPRO LIMITED at Cisco)" userId="720c17ab-46e2-4fad-babf-5a88041f597a" providerId="ADAL" clId="{F72605B1-EE1F-47CC-BD7C-2B508CF3ECE9}" dt="2022-05-05T18:59:19.315" v="1391" actId="255"/>
        <pc:sldMkLst>
          <pc:docMk/>
          <pc:sldMk cId="563839409" sldId="284"/>
        </pc:sldMkLst>
        <pc:spChg chg="mod">
          <ac:chgData name="Karthikeyan Muthu -X (kmuthu2 - WIPRO LIMITED at Cisco)" userId="720c17ab-46e2-4fad-babf-5a88041f597a" providerId="ADAL" clId="{F72605B1-EE1F-47CC-BD7C-2B508CF3ECE9}" dt="2022-05-05T18:59:19.315" v="1391" actId="255"/>
          <ac:spMkLst>
            <pc:docMk/>
            <pc:sldMk cId="563839409" sldId="284"/>
            <ac:spMk id="3" creationId="{CD43834B-A79A-4EBF-AA88-986DC6983DD1}"/>
          </ac:spMkLst>
        </pc:spChg>
      </pc:sldChg>
      <pc:sldChg chg="modSp new mod">
        <pc:chgData name="Karthikeyan Muthu -X (kmuthu2 - WIPRO LIMITED at Cisco)" userId="720c17ab-46e2-4fad-babf-5a88041f597a" providerId="ADAL" clId="{F72605B1-EE1F-47CC-BD7C-2B508CF3ECE9}" dt="2022-05-05T18:25:06.558" v="78" actId="113"/>
        <pc:sldMkLst>
          <pc:docMk/>
          <pc:sldMk cId="3998487907" sldId="285"/>
        </pc:sldMkLst>
        <pc:spChg chg="mod">
          <ac:chgData name="Karthikeyan Muthu -X (kmuthu2 - WIPRO LIMITED at Cisco)" userId="720c17ab-46e2-4fad-babf-5a88041f597a" providerId="ADAL" clId="{F72605B1-EE1F-47CC-BD7C-2B508CF3ECE9}" dt="2022-05-05T18:22:14.056" v="25"/>
          <ac:spMkLst>
            <pc:docMk/>
            <pc:sldMk cId="3998487907" sldId="285"/>
            <ac:spMk id="2" creationId="{63102121-8B6E-4906-9477-AA1FEBC2FD07}"/>
          </ac:spMkLst>
        </pc:spChg>
        <pc:spChg chg="mod">
          <ac:chgData name="Karthikeyan Muthu -X (kmuthu2 - WIPRO LIMITED at Cisco)" userId="720c17ab-46e2-4fad-babf-5a88041f597a" providerId="ADAL" clId="{F72605B1-EE1F-47CC-BD7C-2B508CF3ECE9}" dt="2022-05-05T18:25:06.558" v="78" actId="113"/>
          <ac:spMkLst>
            <pc:docMk/>
            <pc:sldMk cId="3998487907" sldId="285"/>
            <ac:spMk id="3" creationId="{62A30019-3338-460D-B471-2CCFAAF57474}"/>
          </ac:spMkLst>
        </pc:spChg>
      </pc:sldChg>
      <pc:sldChg chg="modSp new mod">
        <pc:chgData name="Karthikeyan Muthu -X (kmuthu2 - WIPRO LIMITED at Cisco)" userId="720c17ab-46e2-4fad-babf-5a88041f597a" providerId="ADAL" clId="{F72605B1-EE1F-47CC-BD7C-2B508CF3ECE9}" dt="2022-05-05T18:57:13.544" v="1347" actId="113"/>
        <pc:sldMkLst>
          <pc:docMk/>
          <pc:sldMk cId="4096457202" sldId="286"/>
        </pc:sldMkLst>
        <pc:spChg chg="mod">
          <ac:chgData name="Karthikeyan Muthu -X (kmuthu2 - WIPRO LIMITED at Cisco)" userId="720c17ab-46e2-4fad-babf-5a88041f597a" providerId="ADAL" clId="{F72605B1-EE1F-47CC-BD7C-2B508CF3ECE9}" dt="2022-05-05T18:57:13.544" v="1347" actId="113"/>
          <ac:spMkLst>
            <pc:docMk/>
            <pc:sldMk cId="4096457202" sldId="286"/>
            <ac:spMk id="3" creationId="{1F1E3CA3-C4E5-4C84-B33D-ECBFD8815A40}"/>
          </ac:spMkLst>
        </pc:spChg>
      </pc:sldChg>
      <pc:sldChg chg="modSp new mod">
        <pc:chgData name="Karthikeyan Muthu -X (kmuthu2 - WIPRO LIMITED at Cisco)" userId="720c17ab-46e2-4fad-babf-5a88041f597a" providerId="ADAL" clId="{F72605B1-EE1F-47CC-BD7C-2B508CF3ECE9}" dt="2022-05-05T18:57:21.755" v="1350" actId="113"/>
        <pc:sldMkLst>
          <pc:docMk/>
          <pc:sldMk cId="1075055362" sldId="287"/>
        </pc:sldMkLst>
        <pc:spChg chg="mod">
          <ac:chgData name="Karthikeyan Muthu -X (kmuthu2 - WIPRO LIMITED at Cisco)" userId="720c17ab-46e2-4fad-babf-5a88041f597a" providerId="ADAL" clId="{F72605B1-EE1F-47CC-BD7C-2B508CF3ECE9}" dt="2022-05-05T18:57:21.755" v="1350" actId="113"/>
          <ac:spMkLst>
            <pc:docMk/>
            <pc:sldMk cId="1075055362" sldId="287"/>
            <ac:spMk id="3" creationId="{2992FA2B-A5CC-4F5C-A125-0D579F93C617}"/>
          </ac:spMkLst>
        </pc:spChg>
      </pc:sldChg>
      <pc:sldChg chg="modSp new mod">
        <pc:chgData name="Karthikeyan Muthu -X (kmuthu2 - WIPRO LIMITED at Cisco)" userId="720c17ab-46e2-4fad-babf-5a88041f597a" providerId="ADAL" clId="{F72605B1-EE1F-47CC-BD7C-2B508CF3ECE9}" dt="2022-05-05T18:57:59.330" v="1364" actId="113"/>
        <pc:sldMkLst>
          <pc:docMk/>
          <pc:sldMk cId="878788274" sldId="288"/>
        </pc:sldMkLst>
        <pc:spChg chg="mod">
          <ac:chgData name="Karthikeyan Muthu -X (kmuthu2 - WIPRO LIMITED at Cisco)" userId="720c17ab-46e2-4fad-babf-5a88041f597a" providerId="ADAL" clId="{F72605B1-EE1F-47CC-BD7C-2B508CF3ECE9}" dt="2022-05-05T18:57:59.330" v="1364" actId="113"/>
          <ac:spMkLst>
            <pc:docMk/>
            <pc:sldMk cId="878788274" sldId="288"/>
            <ac:spMk id="3" creationId="{E9985978-376F-46B3-BE22-A8025219D024}"/>
          </ac:spMkLst>
        </pc:spChg>
      </pc:sldChg>
      <pc:sldChg chg="modSp new mod">
        <pc:chgData name="Karthikeyan Muthu -X (kmuthu2 - WIPRO LIMITED at Cisco)" userId="720c17ab-46e2-4fad-babf-5a88041f597a" providerId="ADAL" clId="{F72605B1-EE1F-47CC-BD7C-2B508CF3ECE9}" dt="2022-05-05T18:57:49.671" v="1360" actId="113"/>
        <pc:sldMkLst>
          <pc:docMk/>
          <pc:sldMk cId="2153771321" sldId="289"/>
        </pc:sldMkLst>
        <pc:spChg chg="mod">
          <ac:chgData name="Karthikeyan Muthu -X (kmuthu2 - WIPRO LIMITED at Cisco)" userId="720c17ab-46e2-4fad-babf-5a88041f597a" providerId="ADAL" clId="{F72605B1-EE1F-47CC-BD7C-2B508CF3ECE9}" dt="2022-05-05T18:57:49.671" v="1360" actId="113"/>
          <ac:spMkLst>
            <pc:docMk/>
            <pc:sldMk cId="2153771321" sldId="289"/>
            <ac:spMk id="3" creationId="{B34FF56D-2DFA-425D-9C31-562BAECFE94F}"/>
          </ac:spMkLst>
        </pc:spChg>
      </pc:sldChg>
      <pc:sldChg chg="modSp new mod">
        <pc:chgData name="Karthikeyan Muthu -X (kmuthu2 - WIPRO LIMITED at Cisco)" userId="720c17ab-46e2-4fad-babf-5a88041f597a" providerId="ADAL" clId="{F72605B1-EE1F-47CC-BD7C-2B508CF3ECE9}" dt="2022-05-05T18:57:41.266" v="1356" actId="113"/>
        <pc:sldMkLst>
          <pc:docMk/>
          <pc:sldMk cId="1658749634" sldId="290"/>
        </pc:sldMkLst>
        <pc:spChg chg="mod">
          <ac:chgData name="Karthikeyan Muthu -X (kmuthu2 - WIPRO LIMITED at Cisco)" userId="720c17ab-46e2-4fad-babf-5a88041f597a" providerId="ADAL" clId="{F72605B1-EE1F-47CC-BD7C-2B508CF3ECE9}" dt="2022-05-05T18:57:41.266" v="1356" actId="113"/>
          <ac:spMkLst>
            <pc:docMk/>
            <pc:sldMk cId="1658749634" sldId="290"/>
            <ac:spMk id="3" creationId="{302E72F7-D925-4C11-A61E-5854B46136A5}"/>
          </ac:spMkLst>
        </pc:spChg>
      </pc:sldChg>
      <pc:sldChg chg="modSp new mod">
        <pc:chgData name="Karthikeyan Muthu -X (kmuthu2 - WIPRO LIMITED at Cisco)" userId="720c17ab-46e2-4fad-babf-5a88041f597a" providerId="ADAL" clId="{F72605B1-EE1F-47CC-BD7C-2B508CF3ECE9}" dt="2022-05-05T18:57:30.379" v="1353" actId="113"/>
        <pc:sldMkLst>
          <pc:docMk/>
          <pc:sldMk cId="314970462" sldId="291"/>
        </pc:sldMkLst>
        <pc:spChg chg="mod">
          <ac:chgData name="Karthikeyan Muthu -X (kmuthu2 - WIPRO LIMITED at Cisco)" userId="720c17ab-46e2-4fad-babf-5a88041f597a" providerId="ADAL" clId="{F72605B1-EE1F-47CC-BD7C-2B508CF3ECE9}" dt="2022-05-05T18:57:30.379" v="1353" actId="113"/>
          <ac:spMkLst>
            <pc:docMk/>
            <pc:sldMk cId="314970462" sldId="291"/>
            <ac:spMk id="3" creationId="{B43F157F-EA77-466C-87EC-08408BA3166E}"/>
          </ac:spMkLst>
        </pc:spChg>
      </pc:sldChg>
      <pc:sldChg chg="modSp new mod">
        <pc:chgData name="Karthikeyan Muthu -X (kmuthu2 - WIPRO LIMITED at Cisco)" userId="720c17ab-46e2-4fad-babf-5a88041f597a" providerId="ADAL" clId="{F72605B1-EE1F-47CC-BD7C-2B508CF3ECE9}" dt="2022-05-05T18:58:09.708" v="1368" actId="113"/>
        <pc:sldMkLst>
          <pc:docMk/>
          <pc:sldMk cId="596941454" sldId="292"/>
        </pc:sldMkLst>
        <pc:spChg chg="mod">
          <ac:chgData name="Karthikeyan Muthu -X (kmuthu2 - WIPRO LIMITED at Cisco)" userId="720c17ab-46e2-4fad-babf-5a88041f597a" providerId="ADAL" clId="{F72605B1-EE1F-47CC-BD7C-2B508CF3ECE9}" dt="2022-05-05T18:58:09.708" v="1368" actId="113"/>
          <ac:spMkLst>
            <pc:docMk/>
            <pc:sldMk cId="596941454" sldId="292"/>
            <ac:spMk id="3" creationId="{3388913C-2D89-45D4-9649-D4D9CB472839}"/>
          </ac:spMkLst>
        </pc:spChg>
      </pc:sldChg>
      <pc:sldChg chg="addSp delSp modSp new mod">
        <pc:chgData name="Karthikeyan Muthu -X (kmuthu2 - WIPRO LIMITED at Cisco)" userId="720c17ab-46e2-4fad-babf-5a88041f597a" providerId="ADAL" clId="{F72605B1-EE1F-47CC-BD7C-2B508CF3ECE9}" dt="2022-05-05T18:58:27.482" v="1376" actId="113"/>
        <pc:sldMkLst>
          <pc:docMk/>
          <pc:sldMk cId="231033400" sldId="293"/>
        </pc:sldMkLst>
        <pc:spChg chg="mod">
          <ac:chgData name="Karthikeyan Muthu -X (kmuthu2 - WIPRO LIMITED at Cisco)" userId="720c17ab-46e2-4fad-babf-5a88041f597a" providerId="ADAL" clId="{F72605B1-EE1F-47CC-BD7C-2B508CF3ECE9}" dt="2022-05-05T18:58:27.482" v="1376" actId="113"/>
          <ac:spMkLst>
            <pc:docMk/>
            <pc:sldMk cId="231033400" sldId="293"/>
            <ac:spMk id="3" creationId="{67924210-AC7E-4156-9291-9268F34E716A}"/>
          </ac:spMkLst>
        </pc:spChg>
        <pc:spChg chg="add del">
          <ac:chgData name="Karthikeyan Muthu -X (kmuthu2 - WIPRO LIMITED at Cisco)" userId="720c17ab-46e2-4fad-babf-5a88041f597a" providerId="ADAL" clId="{F72605B1-EE1F-47CC-BD7C-2B508CF3ECE9}" dt="2022-05-05T18:43:12.138" v="388" actId="22"/>
          <ac:spMkLst>
            <pc:docMk/>
            <pc:sldMk cId="231033400" sldId="293"/>
            <ac:spMk id="5" creationId="{40FD3061-954B-4991-B5F8-34689D56CF4D}"/>
          </ac:spMkLst>
        </pc:spChg>
      </pc:sldChg>
      <pc:sldChg chg="modSp new mod">
        <pc:chgData name="Karthikeyan Muthu -X (kmuthu2 - WIPRO LIMITED at Cisco)" userId="720c17ab-46e2-4fad-babf-5a88041f597a" providerId="ADAL" clId="{F72605B1-EE1F-47CC-BD7C-2B508CF3ECE9}" dt="2022-05-05T18:58:36.701" v="1380" actId="113"/>
        <pc:sldMkLst>
          <pc:docMk/>
          <pc:sldMk cId="2732054322" sldId="294"/>
        </pc:sldMkLst>
        <pc:spChg chg="mod">
          <ac:chgData name="Karthikeyan Muthu -X (kmuthu2 - WIPRO LIMITED at Cisco)" userId="720c17ab-46e2-4fad-babf-5a88041f597a" providerId="ADAL" clId="{F72605B1-EE1F-47CC-BD7C-2B508CF3ECE9}" dt="2022-05-05T18:58:36.701" v="1380" actId="113"/>
          <ac:spMkLst>
            <pc:docMk/>
            <pc:sldMk cId="2732054322" sldId="294"/>
            <ac:spMk id="3" creationId="{13E21F82-FB72-4DB1-B4B7-976E5E84D299}"/>
          </ac:spMkLst>
        </pc:spChg>
      </pc:sldChg>
      <pc:sldChg chg="modSp add mod">
        <pc:chgData name="Karthikeyan Muthu -X (kmuthu2 - WIPRO LIMITED at Cisco)" userId="720c17ab-46e2-4fad-babf-5a88041f597a" providerId="ADAL" clId="{F72605B1-EE1F-47CC-BD7C-2B508CF3ECE9}" dt="2022-05-05T18:58:17.968" v="1372" actId="113"/>
        <pc:sldMkLst>
          <pc:docMk/>
          <pc:sldMk cId="2845899052" sldId="295"/>
        </pc:sldMkLst>
        <pc:spChg chg="mod">
          <ac:chgData name="Karthikeyan Muthu -X (kmuthu2 - WIPRO LIMITED at Cisco)" userId="720c17ab-46e2-4fad-babf-5a88041f597a" providerId="ADAL" clId="{F72605B1-EE1F-47CC-BD7C-2B508CF3ECE9}" dt="2022-05-05T18:58:17.968" v="1372" actId="113"/>
          <ac:spMkLst>
            <pc:docMk/>
            <pc:sldMk cId="2845899052" sldId="295"/>
            <ac:spMk id="3" creationId="{3388913C-2D89-45D4-9649-D4D9CB472839}"/>
          </ac:spMkLst>
        </pc:spChg>
      </pc:sldChg>
      <pc:sldChg chg="add del">
        <pc:chgData name="Karthikeyan Muthu -X (kmuthu2 - WIPRO LIMITED at Cisco)" userId="720c17ab-46e2-4fad-babf-5a88041f597a" providerId="ADAL" clId="{F72605B1-EE1F-47CC-BD7C-2B508CF3ECE9}" dt="2022-05-05T18:55:22.167" v="1283" actId="47"/>
        <pc:sldMkLst>
          <pc:docMk/>
          <pc:sldMk cId="197473337" sldId="296"/>
        </pc:sldMkLst>
      </pc:sldChg>
      <pc:sldChg chg="add del">
        <pc:chgData name="Karthikeyan Muthu -X (kmuthu2 - WIPRO LIMITED at Cisco)" userId="720c17ab-46e2-4fad-babf-5a88041f597a" providerId="ADAL" clId="{F72605B1-EE1F-47CC-BD7C-2B508CF3ECE9}" dt="2022-05-05T18:55:22.167" v="1283" actId="47"/>
        <pc:sldMkLst>
          <pc:docMk/>
          <pc:sldMk cId="347835252" sldId="297"/>
        </pc:sldMkLst>
      </pc:sldChg>
      <pc:sldChg chg="modSp add mod">
        <pc:chgData name="Karthikeyan Muthu -X (kmuthu2 - WIPRO LIMITED at Cisco)" userId="720c17ab-46e2-4fad-babf-5a88041f597a" providerId="ADAL" clId="{F72605B1-EE1F-47CC-BD7C-2B508CF3ECE9}" dt="2022-05-05T18:58:45.528" v="1384" actId="113"/>
        <pc:sldMkLst>
          <pc:docMk/>
          <pc:sldMk cId="3253815384" sldId="298"/>
        </pc:sldMkLst>
        <pc:spChg chg="mod">
          <ac:chgData name="Karthikeyan Muthu -X (kmuthu2 - WIPRO LIMITED at Cisco)" userId="720c17ab-46e2-4fad-babf-5a88041f597a" providerId="ADAL" clId="{F72605B1-EE1F-47CC-BD7C-2B508CF3ECE9}" dt="2022-05-05T18:58:45.528" v="1384" actId="113"/>
          <ac:spMkLst>
            <pc:docMk/>
            <pc:sldMk cId="3253815384" sldId="298"/>
            <ac:spMk id="3" creationId="{13E21F82-FB72-4DB1-B4B7-976E5E84D299}"/>
          </ac:spMkLst>
        </pc:spChg>
      </pc:sldChg>
      <pc:sldChg chg="add del">
        <pc:chgData name="Karthikeyan Muthu -X (kmuthu2 - WIPRO LIMITED at Cisco)" userId="720c17ab-46e2-4fad-babf-5a88041f597a" providerId="ADAL" clId="{F72605B1-EE1F-47CC-BD7C-2B508CF3ECE9}" dt="2022-05-05T18:55:22.167" v="1283" actId="47"/>
        <pc:sldMkLst>
          <pc:docMk/>
          <pc:sldMk cId="1190474060" sldId="299"/>
        </pc:sldMkLst>
      </pc:sldChg>
      <pc:sldChg chg="add del">
        <pc:chgData name="Karthikeyan Muthu -X (kmuthu2 - WIPRO LIMITED at Cisco)" userId="720c17ab-46e2-4fad-babf-5a88041f597a" providerId="ADAL" clId="{F72605B1-EE1F-47CC-BD7C-2B508CF3ECE9}" dt="2022-05-05T18:55:22.167" v="1283" actId="47"/>
        <pc:sldMkLst>
          <pc:docMk/>
          <pc:sldMk cId="871716306" sldId="300"/>
        </pc:sldMkLst>
      </pc:sldChg>
      <pc:sldChg chg="add del">
        <pc:chgData name="Karthikeyan Muthu -X (kmuthu2 - WIPRO LIMITED at Cisco)" userId="720c17ab-46e2-4fad-babf-5a88041f597a" providerId="ADAL" clId="{F72605B1-EE1F-47CC-BD7C-2B508CF3ECE9}" dt="2022-05-05T18:55:22.167" v="1283" actId="47"/>
        <pc:sldMkLst>
          <pc:docMk/>
          <pc:sldMk cId="3011477278" sldId="301"/>
        </pc:sldMkLst>
      </pc:sldChg>
      <pc:sldChg chg="add del">
        <pc:chgData name="Karthikeyan Muthu -X (kmuthu2 - WIPRO LIMITED at Cisco)" userId="720c17ab-46e2-4fad-babf-5a88041f597a" providerId="ADAL" clId="{F72605B1-EE1F-47CC-BD7C-2B508CF3ECE9}" dt="2022-05-05T18:55:22.167" v="1283" actId="47"/>
        <pc:sldMkLst>
          <pc:docMk/>
          <pc:sldMk cId="2414209829" sldId="302"/>
        </pc:sldMkLst>
      </pc:sldChg>
      <pc:sldChg chg="modSp add mod">
        <pc:chgData name="Karthikeyan Muthu -X (kmuthu2 - WIPRO LIMITED at Cisco)" userId="720c17ab-46e2-4fad-babf-5a88041f597a" providerId="ADAL" clId="{F72605B1-EE1F-47CC-BD7C-2B508CF3ECE9}" dt="2022-05-05T18:58:53.271" v="1387" actId="113"/>
        <pc:sldMkLst>
          <pc:docMk/>
          <pc:sldMk cId="3403822029" sldId="303"/>
        </pc:sldMkLst>
        <pc:spChg chg="mod">
          <ac:chgData name="Karthikeyan Muthu -X (kmuthu2 - WIPRO LIMITED at Cisco)" userId="720c17ab-46e2-4fad-babf-5a88041f597a" providerId="ADAL" clId="{F72605B1-EE1F-47CC-BD7C-2B508CF3ECE9}" dt="2022-05-05T18:58:53.271" v="1387" actId="113"/>
          <ac:spMkLst>
            <pc:docMk/>
            <pc:sldMk cId="3403822029" sldId="303"/>
            <ac:spMk id="3" creationId="{13E21F82-FB72-4DB1-B4B7-976E5E84D299}"/>
          </ac:spMkLst>
        </pc:spChg>
      </pc:sldChg>
      <pc:sldChg chg="modSp add mod">
        <pc:chgData name="Karthikeyan Muthu -X (kmuthu2 - WIPRO LIMITED at Cisco)" userId="720c17ab-46e2-4fad-babf-5a88041f597a" providerId="ADAL" clId="{F72605B1-EE1F-47CC-BD7C-2B508CF3ECE9}" dt="2022-05-05T18:58:56.714" v="1388" actId="113"/>
        <pc:sldMkLst>
          <pc:docMk/>
          <pc:sldMk cId="2967359798" sldId="304"/>
        </pc:sldMkLst>
        <pc:spChg chg="mod">
          <ac:chgData name="Karthikeyan Muthu -X (kmuthu2 - WIPRO LIMITED at Cisco)" userId="720c17ab-46e2-4fad-babf-5a88041f597a" providerId="ADAL" clId="{F72605B1-EE1F-47CC-BD7C-2B508CF3ECE9}" dt="2022-05-05T18:58:56.714" v="1388" actId="113"/>
          <ac:spMkLst>
            <pc:docMk/>
            <pc:sldMk cId="2967359798" sldId="304"/>
            <ac:spMk id="3" creationId="{13E21F82-FB72-4DB1-B4B7-976E5E84D29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5/5/2022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5/5/2022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5/5/2022</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5/5/2022</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raw.githubusercontent.com/TheMLEngineer/DS-Mentorship/master/InDepthEDA/features.tx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NFL EDA</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681DE-D6BA-4DBF-BD06-4BAF100B8D4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34FF56D-2DFA-425D-9C31-562BAECFE94F}"/>
              </a:ext>
            </a:extLst>
          </p:cNvPr>
          <p:cNvSpPr>
            <a:spLocks noGrp="1"/>
          </p:cNvSpPr>
          <p:nvPr>
            <p:ph sz="quarter" idx="10"/>
          </p:nvPr>
        </p:nvSpPr>
        <p:spPr>
          <a:xfrm>
            <a:off x="539496" y="1435608"/>
            <a:ext cx="11250050" cy="4974336"/>
          </a:xfrm>
        </p:spPr>
        <p:txBody>
          <a:bodyPr>
            <a:normAutofit/>
          </a:bodyPr>
          <a:lstStyle/>
          <a:p>
            <a:pPr marL="171450" indent="-171450">
              <a:buFont typeface="Arial" panose="020B0604020202020204" pitchFamily="34" charset="0"/>
              <a:buChar char="•"/>
            </a:pPr>
            <a:r>
              <a:rPr lang="en-US" sz="1800" b="1" dirty="0" err="1"/>
              <a:t>Yards.Gained</a:t>
            </a:r>
            <a:r>
              <a:rPr lang="en-US" sz="1800" b="1" dirty="0"/>
              <a:t> :</a:t>
            </a:r>
            <a:br>
              <a:rPr lang="en-US" sz="1800" dirty="0"/>
            </a:br>
            <a:r>
              <a:rPr lang="en-US" sz="1800" dirty="0"/>
              <a:t> Explains how much yards the team gained / lost (mentioned in -</a:t>
            </a:r>
            <a:r>
              <a:rPr lang="en-US" sz="1800" dirty="0" err="1"/>
              <a:t>ve</a:t>
            </a:r>
            <a:r>
              <a:rPr lang="en-US" sz="1800" dirty="0"/>
              <a:t> values)</a:t>
            </a:r>
          </a:p>
          <a:p>
            <a:pPr marL="171450" indent="-171450">
              <a:buFont typeface="Arial" panose="020B0604020202020204" pitchFamily="34" charset="0"/>
              <a:buChar char="•"/>
            </a:pPr>
            <a:r>
              <a:rPr lang="en-US" sz="1800" b="1" dirty="0" err="1"/>
              <a:t>Sp</a:t>
            </a:r>
            <a:r>
              <a:rPr lang="en-US" sz="1800" b="1" dirty="0"/>
              <a:t> :</a:t>
            </a:r>
            <a:br>
              <a:rPr lang="en-US" sz="1800" dirty="0"/>
            </a:br>
            <a:r>
              <a:rPr lang="en-US" sz="1800" dirty="0"/>
              <a:t>categorical column of either 0 or 1</a:t>
            </a:r>
          </a:p>
          <a:p>
            <a:pPr marL="171450" indent="-171450">
              <a:buFont typeface="Arial" panose="020B0604020202020204" pitchFamily="34" charset="0"/>
              <a:buChar char="•"/>
            </a:pPr>
            <a:r>
              <a:rPr lang="en-US" sz="1800" b="1" dirty="0"/>
              <a:t>Touchdown :</a:t>
            </a:r>
            <a:br>
              <a:rPr lang="en-US" sz="1800" dirty="0"/>
            </a:br>
            <a:r>
              <a:rPr lang="en-US" sz="1800" dirty="0"/>
              <a:t>If 1 means team made a touch down , 0 if not , Each normal touch down has 6 points</a:t>
            </a:r>
          </a:p>
          <a:p>
            <a:pPr marL="171450" indent="-171450">
              <a:buFont typeface="Arial" panose="020B0604020202020204" pitchFamily="34" charset="0"/>
              <a:buChar char="•"/>
            </a:pPr>
            <a:r>
              <a:rPr lang="en-US" sz="1800" b="1" dirty="0" err="1"/>
              <a:t>ExPointResult</a:t>
            </a:r>
            <a:r>
              <a:rPr lang="en-US" sz="1800" b="1" dirty="0"/>
              <a:t> :</a:t>
            </a:r>
            <a:br>
              <a:rPr lang="en-US" sz="1800" dirty="0"/>
            </a:br>
            <a:r>
              <a:rPr lang="en-US" sz="1800" dirty="0"/>
              <a:t>4 categories of Made , missed , blocked , aborted on point result of NFL , More than 98% data missing</a:t>
            </a:r>
          </a:p>
        </p:txBody>
      </p:sp>
    </p:spTree>
    <p:extLst>
      <p:ext uri="{BB962C8B-B14F-4D97-AF65-F5344CB8AC3E}">
        <p14:creationId xmlns:p14="http://schemas.microsoft.com/office/powerpoint/2010/main" val="2153771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EF72F-0D54-47CB-A94B-E885933B6AC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9985978-376F-46B3-BE22-A8025219D024}"/>
              </a:ext>
            </a:extLst>
          </p:cNvPr>
          <p:cNvSpPr>
            <a:spLocks noGrp="1"/>
          </p:cNvSpPr>
          <p:nvPr>
            <p:ph sz="quarter" idx="10"/>
          </p:nvPr>
        </p:nvSpPr>
        <p:spPr>
          <a:xfrm>
            <a:off x="539496" y="1435608"/>
            <a:ext cx="11187906" cy="4974336"/>
          </a:xfrm>
        </p:spPr>
        <p:txBody>
          <a:bodyPr>
            <a:normAutofit/>
          </a:bodyPr>
          <a:lstStyle/>
          <a:p>
            <a:pPr marL="171450" indent="-171450">
              <a:buFont typeface="Arial" panose="020B0604020202020204" pitchFamily="34" charset="0"/>
              <a:buChar char="•"/>
            </a:pPr>
            <a:r>
              <a:rPr lang="en-US" sz="1800" b="1" dirty="0" err="1"/>
              <a:t>TwoPointConv</a:t>
            </a:r>
            <a:r>
              <a:rPr lang="en-US" sz="1800" b="1" dirty="0"/>
              <a:t> :</a:t>
            </a:r>
            <a:br>
              <a:rPr lang="en-US" sz="1800" dirty="0"/>
            </a:br>
            <a:r>
              <a:rPr lang="en-US" sz="1800" dirty="0"/>
              <a:t>Tells if a two point conversion is failure / success. more than 99% data missing</a:t>
            </a:r>
          </a:p>
          <a:p>
            <a:pPr marL="171450" indent="-171450">
              <a:buFont typeface="Arial" panose="020B0604020202020204" pitchFamily="34" charset="0"/>
              <a:buChar char="•"/>
            </a:pPr>
            <a:r>
              <a:rPr lang="en-US" sz="1800" b="1" dirty="0" err="1"/>
              <a:t>DefTwoPoint</a:t>
            </a:r>
            <a:r>
              <a:rPr lang="en-US" sz="1800" b="1" dirty="0"/>
              <a:t> :</a:t>
            </a:r>
            <a:br>
              <a:rPr lang="en-US" sz="1800" dirty="0"/>
            </a:br>
            <a:r>
              <a:rPr lang="en-US" sz="1800" dirty="0"/>
              <a:t>Tells if a def two point is failure / success. more than 99% data missing</a:t>
            </a:r>
          </a:p>
          <a:p>
            <a:pPr marL="171450" indent="-171450">
              <a:buFont typeface="Arial" panose="020B0604020202020204" pitchFamily="34" charset="0"/>
              <a:buChar char="•"/>
            </a:pPr>
            <a:r>
              <a:rPr lang="en-US" sz="1800" b="1" dirty="0"/>
              <a:t>Safety :</a:t>
            </a:r>
            <a:br>
              <a:rPr lang="en-US" sz="1800" dirty="0"/>
            </a:br>
            <a:r>
              <a:rPr lang="en-US" sz="1800" dirty="0"/>
              <a:t>If a player of the team which intercepts, catches, or recovers the ball commits a live-ball foul in the end zone, it is a safety. It's values are either 0 or 1 based on failure / success of Safety</a:t>
            </a:r>
          </a:p>
          <a:p>
            <a:pPr marL="171450" indent="-171450">
              <a:buFont typeface="Arial" panose="020B0604020202020204" pitchFamily="34" charset="0"/>
              <a:buChar char="•"/>
            </a:pPr>
            <a:r>
              <a:rPr lang="en-US" sz="1800" b="1" dirty="0" err="1"/>
              <a:t>Onsidekick</a:t>
            </a:r>
            <a:r>
              <a:rPr lang="en-US" sz="1800" b="1" dirty="0"/>
              <a:t> :</a:t>
            </a:r>
            <a:br>
              <a:rPr lang="en-US" sz="1800" dirty="0"/>
            </a:br>
            <a:r>
              <a:rPr lang="en-US" sz="1800" dirty="0"/>
              <a:t>tells about failure / success of on side kick in NFL (0--&gt; failure , 1--&gt; success)</a:t>
            </a:r>
          </a:p>
        </p:txBody>
      </p:sp>
    </p:spTree>
    <p:extLst>
      <p:ext uri="{BB962C8B-B14F-4D97-AF65-F5344CB8AC3E}">
        <p14:creationId xmlns:p14="http://schemas.microsoft.com/office/powerpoint/2010/main" val="878788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A9F9D-C578-4A6E-A956-E5E0418E35C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388913C-2D89-45D4-9649-D4D9CB472839}"/>
              </a:ext>
            </a:extLst>
          </p:cNvPr>
          <p:cNvSpPr>
            <a:spLocks noGrp="1"/>
          </p:cNvSpPr>
          <p:nvPr>
            <p:ph sz="quarter" idx="10"/>
          </p:nvPr>
        </p:nvSpPr>
        <p:spPr>
          <a:xfrm>
            <a:off x="539496" y="1435608"/>
            <a:ext cx="11294438" cy="4974336"/>
          </a:xfrm>
        </p:spPr>
        <p:txBody>
          <a:bodyPr>
            <a:normAutofit/>
          </a:bodyPr>
          <a:lstStyle/>
          <a:p>
            <a:pPr marL="171450" indent="-171450">
              <a:buFont typeface="Arial" panose="020B0604020202020204" pitchFamily="34" charset="0"/>
              <a:buChar char="•"/>
            </a:pPr>
            <a:r>
              <a:rPr lang="en-US" sz="1800" b="1" dirty="0" err="1"/>
              <a:t>PuntResult</a:t>
            </a:r>
            <a:r>
              <a:rPr lang="en-US" sz="1800" b="1" dirty="0"/>
              <a:t> :</a:t>
            </a:r>
            <a:br>
              <a:rPr lang="en-US" sz="1800" dirty="0"/>
            </a:br>
            <a:r>
              <a:rPr lang="en-US" sz="1800" dirty="0"/>
              <a:t>Explains Whether ball is out of bounds or player carrying ball is out of bounds or player carrying ball is downed. tells if punt is clean or blocked.  &gt;95% missing data</a:t>
            </a:r>
          </a:p>
          <a:p>
            <a:pPr marL="171450" indent="-171450">
              <a:buFont typeface="Arial" panose="020B0604020202020204" pitchFamily="34" charset="0"/>
              <a:buChar char="•"/>
            </a:pPr>
            <a:r>
              <a:rPr lang="en-US" sz="1800" b="1" dirty="0" err="1"/>
              <a:t>PlayType</a:t>
            </a:r>
            <a:r>
              <a:rPr lang="en-US" sz="1800" b="1" dirty="0"/>
              <a:t> :</a:t>
            </a:r>
            <a:br>
              <a:rPr lang="en-US" sz="1800" dirty="0"/>
            </a:br>
            <a:r>
              <a:rPr lang="en-US" sz="1800" dirty="0"/>
              <a:t>explains type of play like run ,punt </a:t>
            </a:r>
            <a:r>
              <a:rPr lang="en-US" sz="1800" dirty="0" err="1"/>
              <a:t>etc</a:t>
            </a:r>
            <a:endParaRPr lang="en-US" sz="1800" dirty="0"/>
          </a:p>
          <a:p>
            <a:pPr marL="171450" indent="-171450">
              <a:buFont typeface="Arial" panose="020B0604020202020204" pitchFamily="34" charset="0"/>
              <a:buChar char="•"/>
            </a:pPr>
            <a:r>
              <a:rPr lang="en-US" sz="1800" b="1" dirty="0"/>
              <a:t>Passer :</a:t>
            </a:r>
            <a:br>
              <a:rPr lang="en-US" sz="1800" dirty="0"/>
            </a:br>
            <a:r>
              <a:rPr lang="en-US" sz="1800" dirty="0"/>
              <a:t> Tells name of passer who passes ball</a:t>
            </a:r>
          </a:p>
          <a:p>
            <a:pPr marL="171450" indent="-171450">
              <a:buFont typeface="Arial" panose="020B0604020202020204" pitchFamily="34" charset="0"/>
              <a:buChar char="•"/>
            </a:pPr>
            <a:r>
              <a:rPr lang="en-US" sz="1800" b="1" dirty="0" err="1"/>
              <a:t>Passer_ID</a:t>
            </a:r>
            <a:r>
              <a:rPr lang="en-US" sz="1800" b="1" dirty="0"/>
              <a:t> :</a:t>
            </a:r>
            <a:br>
              <a:rPr lang="en-US" sz="1800" dirty="0"/>
            </a:br>
            <a:r>
              <a:rPr lang="en-US" sz="1800" dirty="0"/>
              <a:t>Tells ID of passer who passes ball</a:t>
            </a:r>
          </a:p>
        </p:txBody>
      </p:sp>
    </p:spTree>
    <p:extLst>
      <p:ext uri="{BB962C8B-B14F-4D97-AF65-F5344CB8AC3E}">
        <p14:creationId xmlns:p14="http://schemas.microsoft.com/office/powerpoint/2010/main" val="596941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A9F9D-C578-4A6E-A956-E5E0418E35C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388913C-2D89-45D4-9649-D4D9CB472839}"/>
              </a:ext>
            </a:extLst>
          </p:cNvPr>
          <p:cNvSpPr>
            <a:spLocks noGrp="1"/>
          </p:cNvSpPr>
          <p:nvPr>
            <p:ph sz="quarter" idx="10"/>
          </p:nvPr>
        </p:nvSpPr>
        <p:spPr>
          <a:xfrm>
            <a:off x="539496" y="1435608"/>
            <a:ext cx="11294438" cy="4974336"/>
          </a:xfrm>
        </p:spPr>
        <p:txBody>
          <a:bodyPr>
            <a:normAutofit/>
          </a:bodyPr>
          <a:lstStyle/>
          <a:p>
            <a:pPr marL="171450" indent="-171450">
              <a:buFont typeface="Arial" panose="020B0604020202020204" pitchFamily="34" charset="0"/>
              <a:buChar char="•"/>
            </a:pPr>
            <a:r>
              <a:rPr lang="en-US" sz="1800" b="1" dirty="0" err="1"/>
              <a:t>PassAttempt</a:t>
            </a:r>
            <a:r>
              <a:rPr lang="en-US" sz="1800" b="1" dirty="0"/>
              <a:t> :</a:t>
            </a:r>
            <a:br>
              <a:rPr lang="en-US" sz="1800" dirty="0"/>
            </a:br>
            <a:r>
              <a:rPr lang="en-US" sz="1800" dirty="0"/>
              <a:t>Tells if a pass attempt is a success or failure</a:t>
            </a:r>
          </a:p>
          <a:p>
            <a:pPr marL="171450" indent="-171450">
              <a:buFont typeface="Arial" panose="020B0604020202020204" pitchFamily="34" charset="0"/>
              <a:buChar char="•"/>
            </a:pPr>
            <a:r>
              <a:rPr lang="en-US" sz="1800" b="1" dirty="0" err="1"/>
              <a:t>PassOutcome</a:t>
            </a:r>
            <a:r>
              <a:rPr lang="en-US" sz="1800" b="1" dirty="0"/>
              <a:t> :</a:t>
            </a:r>
            <a:br>
              <a:rPr lang="en-US" sz="1800" dirty="0"/>
            </a:br>
            <a:r>
              <a:rPr lang="en-US" sz="1800" dirty="0"/>
              <a:t>Tells if a pass outcome is a complete or incomplete</a:t>
            </a:r>
          </a:p>
          <a:p>
            <a:pPr marL="171450" indent="-171450">
              <a:buFont typeface="Arial" panose="020B0604020202020204" pitchFamily="34" charset="0"/>
              <a:buChar char="•"/>
            </a:pPr>
            <a:r>
              <a:rPr lang="en-US" sz="1800" b="1" dirty="0" err="1"/>
              <a:t>PassLength</a:t>
            </a:r>
            <a:r>
              <a:rPr lang="en-US" sz="1800" b="1" dirty="0"/>
              <a:t> :</a:t>
            </a:r>
            <a:br>
              <a:rPr lang="en-US" sz="1800" dirty="0"/>
            </a:br>
            <a:r>
              <a:rPr lang="en-US" sz="1800" dirty="0"/>
              <a:t>Tells if Pass length is Short / deep</a:t>
            </a:r>
          </a:p>
          <a:p>
            <a:pPr marL="171450" indent="-171450">
              <a:buFont typeface="Arial" panose="020B0604020202020204" pitchFamily="34" charset="0"/>
              <a:buChar char="•"/>
            </a:pPr>
            <a:r>
              <a:rPr lang="en-US" sz="1800" b="1" dirty="0" err="1"/>
              <a:t>AirYards</a:t>
            </a:r>
            <a:r>
              <a:rPr lang="en-US" sz="1800" b="1" dirty="0"/>
              <a:t> :</a:t>
            </a:r>
            <a:br>
              <a:rPr lang="en-US" sz="1800" dirty="0"/>
            </a:br>
            <a:r>
              <a:rPr lang="en-US" sz="1800" dirty="0"/>
              <a:t>how many yards the football travels in the air</a:t>
            </a:r>
          </a:p>
        </p:txBody>
      </p:sp>
    </p:spTree>
    <p:extLst>
      <p:ext uri="{BB962C8B-B14F-4D97-AF65-F5344CB8AC3E}">
        <p14:creationId xmlns:p14="http://schemas.microsoft.com/office/powerpoint/2010/main" val="2845899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5EFED-5F57-4D44-9E26-467CC65369B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7924210-AC7E-4156-9291-9268F34E716A}"/>
              </a:ext>
            </a:extLst>
          </p:cNvPr>
          <p:cNvSpPr>
            <a:spLocks noGrp="1"/>
          </p:cNvSpPr>
          <p:nvPr>
            <p:ph sz="quarter" idx="10"/>
          </p:nvPr>
        </p:nvSpPr>
        <p:spPr>
          <a:xfrm>
            <a:off x="539496" y="1435607"/>
            <a:ext cx="11143518" cy="5151623"/>
          </a:xfrm>
        </p:spPr>
        <p:txBody>
          <a:bodyPr>
            <a:normAutofit/>
          </a:bodyPr>
          <a:lstStyle/>
          <a:p>
            <a:pPr marL="171450" indent="-171450">
              <a:buFont typeface="Arial" panose="020B0604020202020204" pitchFamily="34" charset="0"/>
              <a:buChar char="•"/>
            </a:pPr>
            <a:r>
              <a:rPr lang="en-US" sz="1800" b="1" dirty="0" err="1"/>
              <a:t>YardsAfterCatch</a:t>
            </a:r>
            <a:r>
              <a:rPr lang="en-US" sz="1800" b="1" dirty="0"/>
              <a:t> :</a:t>
            </a:r>
            <a:br>
              <a:rPr lang="en-US" sz="1800" dirty="0"/>
            </a:br>
            <a:r>
              <a:rPr lang="en-US" sz="1800" dirty="0"/>
              <a:t>How much yards player move after catching ball</a:t>
            </a:r>
          </a:p>
          <a:p>
            <a:pPr marL="171450" indent="-171450">
              <a:buFont typeface="Arial" panose="020B0604020202020204" pitchFamily="34" charset="0"/>
              <a:buChar char="•"/>
            </a:pPr>
            <a:r>
              <a:rPr lang="en-US" sz="1800" b="1" dirty="0" err="1"/>
              <a:t>QBHit</a:t>
            </a:r>
            <a:r>
              <a:rPr lang="en-US" sz="1800" b="1" dirty="0"/>
              <a:t> :</a:t>
            </a:r>
            <a:br>
              <a:rPr lang="en-US" sz="1800" dirty="0"/>
            </a:br>
            <a:r>
              <a:rPr lang="en-US" sz="1800" dirty="0"/>
              <a:t>Tells if Quarterback is hit or not</a:t>
            </a:r>
          </a:p>
          <a:p>
            <a:pPr marL="171450" indent="-171450">
              <a:buFont typeface="Arial" panose="020B0604020202020204" pitchFamily="34" charset="0"/>
              <a:buChar char="•"/>
            </a:pPr>
            <a:r>
              <a:rPr lang="en-US" sz="1800" b="1" dirty="0" err="1"/>
              <a:t>PassLocation</a:t>
            </a:r>
            <a:r>
              <a:rPr lang="en-US" sz="1800" b="1" dirty="0"/>
              <a:t> :</a:t>
            </a:r>
            <a:br>
              <a:rPr lang="en-US" sz="1800" dirty="0"/>
            </a:br>
            <a:r>
              <a:rPr lang="en-US" sz="1800" dirty="0"/>
              <a:t>if ball is getting passed to right / left / middle , &gt;59% missing data</a:t>
            </a:r>
          </a:p>
          <a:p>
            <a:pPr marL="171450" indent="-171450">
              <a:buFont typeface="Arial" panose="020B0604020202020204" pitchFamily="34" charset="0"/>
              <a:buChar char="•"/>
            </a:pPr>
            <a:r>
              <a:rPr lang="en-US" sz="1800" b="1" dirty="0" err="1"/>
              <a:t>InterceptionThrown</a:t>
            </a:r>
            <a:r>
              <a:rPr lang="en-US" sz="1800" b="1" dirty="0"/>
              <a:t> :</a:t>
            </a:r>
            <a:br>
              <a:rPr lang="en-US" sz="1800" dirty="0"/>
            </a:br>
            <a:r>
              <a:rPr lang="en-US" sz="1800" dirty="0"/>
              <a:t>If thrown ball is intercepted or not</a:t>
            </a:r>
          </a:p>
        </p:txBody>
      </p:sp>
    </p:spTree>
    <p:extLst>
      <p:ext uri="{BB962C8B-B14F-4D97-AF65-F5344CB8AC3E}">
        <p14:creationId xmlns:p14="http://schemas.microsoft.com/office/powerpoint/2010/main" val="231033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474B5-1545-449F-AE26-8F5E7204210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3E21F82-FB72-4DB1-B4B7-976E5E84D299}"/>
              </a:ext>
            </a:extLst>
          </p:cNvPr>
          <p:cNvSpPr>
            <a:spLocks noGrp="1"/>
          </p:cNvSpPr>
          <p:nvPr>
            <p:ph sz="quarter" idx="10"/>
          </p:nvPr>
        </p:nvSpPr>
        <p:spPr>
          <a:xfrm>
            <a:off x="539495" y="1435608"/>
            <a:ext cx="11276683" cy="4974336"/>
          </a:xfrm>
        </p:spPr>
        <p:txBody>
          <a:bodyPr>
            <a:normAutofit/>
          </a:bodyPr>
          <a:lstStyle/>
          <a:p>
            <a:pPr marL="171450" indent="-171450">
              <a:buFont typeface="Arial" panose="020B0604020202020204" pitchFamily="34" charset="0"/>
              <a:buChar char="•"/>
            </a:pPr>
            <a:r>
              <a:rPr lang="en-US" sz="1800" b="1" dirty="0"/>
              <a:t>Interceptor :</a:t>
            </a:r>
            <a:br>
              <a:rPr lang="en-US" sz="1800" dirty="0"/>
            </a:br>
            <a:r>
              <a:rPr lang="en-US" sz="1800" dirty="0"/>
              <a:t>Who intercepted the ball ,  &gt;99% Missing data</a:t>
            </a:r>
          </a:p>
          <a:p>
            <a:pPr marL="171450" indent="-171450">
              <a:buFont typeface="Arial" panose="020B0604020202020204" pitchFamily="34" charset="0"/>
              <a:buChar char="•"/>
            </a:pPr>
            <a:r>
              <a:rPr lang="en-US" sz="1800" b="1" dirty="0"/>
              <a:t>Rusher :</a:t>
            </a:r>
            <a:br>
              <a:rPr lang="en-US" sz="1800" dirty="0"/>
            </a:br>
            <a:r>
              <a:rPr lang="en-US" sz="1800" dirty="0"/>
              <a:t>Player name who rushes to touch down</a:t>
            </a:r>
          </a:p>
          <a:p>
            <a:pPr marL="171450" indent="-171450">
              <a:buFont typeface="Arial" panose="020B0604020202020204" pitchFamily="34" charset="0"/>
              <a:buChar char="•"/>
            </a:pPr>
            <a:r>
              <a:rPr lang="en-US" sz="1800" b="1" dirty="0" err="1"/>
              <a:t>Rusher_ID</a:t>
            </a:r>
            <a:r>
              <a:rPr lang="en-US" sz="1800" b="1" dirty="0"/>
              <a:t> :</a:t>
            </a:r>
            <a:br>
              <a:rPr lang="en-US" sz="1800" dirty="0"/>
            </a:br>
            <a:r>
              <a:rPr lang="en-US" sz="1800" dirty="0"/>
              <a:t>ID Of the Rusher</a:t>
            </a:r>
          </a:p>
          <a:p>
            <a:pPr marL="171450" indent="-171450">
              <a:buFont typeface="Arial" panose="020B0604020202020204" pitchFamily="34" charset="0"/>
              <a:buChar char="•"/>
            </a:pPr>
            <a:r>
              <a:rPr lang="en-US" sz="1800" b="1" dirty="0" err="1"/>
              <a:t>RushAttempt</a:t>
            </a:r>
            <a:r>
              <a:rPr lang="en-US" sz="1800" b="1" dirty="0"/>
              <a:t> :</a:t>
            </a:r>
            <a:br>
              <a:rPr lang="en-US" sz="1800" dirty="0"/>
            </a:br>
            <a:r>
              <a:rPr lang="en-US" sz="1800" dirty="0"/>
              <a:t>Whether if Rush Attempt is success / failure. </a:t>
            </a:r>
            <a:r>
              <a:rPr lang="en-US" sz="1800" dirty="0" err="1"/>
              <a:t>PlayType</a:t>
            </a:r>
            <a:r>
              <a:rPr lang="en-US" sz="1800" dirty="0"/>
              <a:t> and </a:t>
            </a:r>
            <a:r>
              <a:rPr lang="en-US" sz="1800" dirty="0" err="1"/>
              <a:t>RunLocation</a:t>
            </a:r>
            <a:r>
              <a:rPr lang="en-US" sz="1800" dirty="0"/>
              <a:t> gives more info on </a:t>
            </a:r>
            <a:r>
              <a:rPr lang="en-US" sz="1800" dirty="0" err="1"/>
              <a:t>RushAttempt</a:t>
            </a:r>
            <a:r>
              <a:rPr lang="en-US" sz="1800" dirty="0"/>
              <a:t>.</a:t>
            </a:r>
          </a:p>
          <a:p>
            <a:pPr marL="171450" indent="-171450">
              <a:buFont typeface="Arial" panose="020B0604020202020204" pitchFamily="34" charset="0"/>
              <a:buChar char="•"/>
            </a:pPr>
            <a:endParaRPr lang="en-US" sz="1800" dirty="0"/>
          </a:p>
        </p:txBody>
      </p:sp>
    </p:spTree>
    <p:extLst>
      <p:ext uri="{BB962C8B-B14F-4D97-AF65-F5344CB8AC3E}">
        <p14:creationId xmlns:p14="http://schemas.microsoft.com/office/powerpoint/2010/main" val="2732054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474B5-1545-449F-AE26-8F5E7204210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3E21F82-FB72-4DB1-B4B7-976E5E84D299}"/>
              </a:ext>
            </a:extLst>
          </p:cNvPr>
          <p:cNvSpPr>
            <a:spLocks noGrp="1"/>
          </p:cNvSpPr>
          <p:nvPr>
            <p:ph sz="quarter" idx="10"/>
          </p:nvPr>
        </p:nvSpPr>
        <p:spPr>
          <a:xfrm>
            <a:off x="539495" y="1435608"/>
            <a:ext cx="11276683" cy="4974336"/>
          </a:xfrm>
        </p:spPr>
        <p:txBody>
          <a:bodyPr>
            <a:normAutofit/>
          </a:bodyPr>
          <a:lstStyle/>
          <a:p>
            <a:pPr marL="171450" indent="-171450">
              <a:buFont typeface="Arial" panose="020B0604020202020204" pitchFamily="34" charset="0"/>
              <a:buChar char="•"/>
            </a:pPr>
            <a:r>
              <a:rPr lang="en-US" sz="1800" b="1" dirty="0" err="1"/>
              <a:t>RunLocation</a:t>
            </a:r>
            <a:r>
              <a:rPr lang="en-US" sz="1800" b="1" dirty="0"/>
              <a:t> :</a:t>
            </a:r>
            <a:br>
              <a:rPr lang="en-US" sz="1800" dirty="0"/>
            </a:br>
            <a:r>
              <a:rPr lang="en-US" sz="1800" dirty="0"/>
              <a:t>Gives data on if player run in left / right / middle.</a:t>
            </a:r>
          </a:p>
          <a:p>
            <a:pPr marL="171450" indent="-171450">
              <a:buFont typeface="Arial" panose="020B0604020202020204" pitchFamily="34" charset="0"/>
              <a:buChar char="•"/>
            </a:pPr>
            <a:r>
              <a:rPr lang="en-US" sz="1800" b="1" dirty="0" err="1"/>
              <a:t>RunGap</a:t>
            </a:r>
            <a:r>
              <a:rPr lang="en-US" sz="1800" b="1" dirty="0"/>
              <a:t> :</a:t>
            </a:r>
            <a:br>
              <a:rPr lang="en-US" sz="1800" dirty="0"/>
            </a:br>
            <a:r>
              <a:rPr lang="en-US" sz="1800" dirty="0"/>
              <a:t>Gives info on if the Run is gap on end / tackle / guard. </a:t>
            </a:r>
            <a:r>
              <a:rPr lang="en-US" sz="1800" dirty="0" err="1"/>
              <a:t>RunLocation</a:t>
            </a:r>
            <a:r>
              <a:rPr lang="en-US" sz="1800" dirty="0"/>
              <a:t> gives more info on </a:t>
            </a:r>
            <a:r>
              <a:rPr lang="en-US" sz="1800" dirty="0" err="1"/>
              <a:t>RunGap</a:t>
            </a:r>
            <a:r>
              <a:rPr lang="en-US" sz="1800" dirty="0"/>
              <a:t>.</a:t>
            </a:r>
          </a:p>
          <a:p>
            <a:pPr marL="171450" indent="-171450">
              <a:buFont typeface="Arial" panose="020B0604020202020204" pitchFamily="34" charset="0"/>
              <a:buChar char="•"/>
            </a:pPr>
            <a:r>
              <a:rPr lang="en-US" sz="1800" b="1" dirty="0"/>
              <a:t>Receiver :</a:t>
            </a:r>
            <a:br>
              <a:rPr lang="en-US" sz="1800" dirty="0"/>
            </a:br>
            <a:r>
              <a:rPr lang="en-US" sz="1800" dirty="0"/>
              <a:t>Name of the player who receives the ball.</a:t>
            </a:r>
          </a:p>
          <a:p>
            <a:pPr marL="171450" indent="-171450">
              <a:buFont typeface="Arial" panose="020B0604020202020204" pitchFamily="34" charset="0"/>
              <a:buChar char="•"/>
            </a:pPr>
            <a:r>
              <a:rPr lang="en-US" sz="1800" b="1" dirty="0" err="1"/>
              <a:t>Receiver_ID</a:t>
            </a:r>
            <a:r>
              <a:rPr lang="en-US" sz="1800" b="1" dirty="0"/>
              <a:t> :</a:t>
            </a:r>
            <a:br>
              <a:rPr lang="en-US" sz="1800" dirty="0"/>
            </a:br>
            <a:r>
              <a:rPr lang="en-US" sz="1800" dirty="0"/>
              <a:t>ID of the receiver player.</a:t>
            </a:r>
          </a:p>
        </p:txBody>
      </p:sp>
    </p:spTree>
    <p:extLst>
      <p:ext uri="{BB962C8B-B14F-4D97-AF65-F5344CB8AC3E}">
        <p14:creationId xmlns:p14="http://schemas.microsoft.com/office/powerpoint/2010/main" val="3253815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474B5-1545-449F-AE26-8F5E7204210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3E21F82-FB72-4DB1-B4B7-976E5E84D299}"/>
              </a:ext>
            </a:extLst>
          </p:cNvPr>
          <p:cNvSpPr>
            <a:spLocks noGrp="1"/>
          </p:cNvSpPr>
          <p:nvPr>
            <p:ph sz="quarter" idx="10"/>
          </p:nvPr>
        </p:nvSpPr>
        <p:spPr>
          <a:xfrm>
            <a:off x="539495" y="1435608"/>
            <a:ext cx="11276683" cy="4974336"/>
          </a:xfrm>
        </p:spPr>
        <p:txBody>
          <a:bodyPr>
            <a:normAutofit/>
          </a:bodyPr>
          <a:lstStyle/>
          <a:p>
            <a:pPr marL="171450" indent="-171450">
              <a:buFont typeface="Arial" panose="020B0604020202020204" pitchFamily="34" charset="0"/>
              <a:buChar char="•"/>
            </a:pPr>
            <a:r>
              <a:rPr lang="en-US" sz="1800" b="1" dirty="0"/>
              <a:t>Reception :</a:t>
            </a:r>
            <a:br>
              <a:rPr lang="en-US" sz="1800" dirty="0"/>
            </a:br>
            <a:r>
              <a:rPr lang="en-US" sz="1800" dirty="0"/>
              <a:t>Reception is If a player goes to the ground while making a catch, he must control the ball all the way through until his momentum from the fall ends. If at any point before his momentum stops he loses control of the ball, and it touches the ground, the pass is incomplete. Data has success / failure on Reception.</a:t>
            </a:r>
          </a:p>
          <a:p>
            <a:pPr marL="171450" indent="-171450">
              <a:buFont typeface="Arial" panose="020B0604020202020204" pitchFamily="34" charset="0"/>
              <a:buChar char="•"/>
            </a:pPr>
            <a:r>
              <a:rPr lang="en-US" sz="1800" b="1" dirty="0" err="1"/>
              <a:t>ReturnResult</a:t>
            </a:r>
            <a:r>
              <a:rPr lang="en-US" sz="1800" b="1" dirty="0"/>
              <a:t> :</a:t>
            </a:r>
            <a:br>
              <a:rPr lang="en-US" sz="1800" dirty="0"/>
            </a:br>
            <a:r>
              <a:rPr lang="en-US" sz="1800" dirty="0"/>
              <a:t>tells if result is a touch back / fair catch / touch down , &gt;96% data missing</a:t>
            </a:r>
          </a:p>
          <a:p>
            <a:pPr marL="171450" indent="-171450">
              <a:buFont typeface="Arial" panose="020B0604020202020204" pitchFamily="34" charset="0"/>
              <a:buChar char="•"/>
            </a:pPr>
            <a:r>
              <a:rPr lang="en-US" sz="1800" b="1" dirty="0"/>
              <a:t>Returner :</a:t>
            </a:r>
            <a:br>
              <a:rPr lang="en-US" sz="1800" dirty="0"/>
            </a:br>
            <a:r>
              <a:rPr lang="en-US" sz="1800" dirty="0"/>
              <a:t>Player name who gives returns. &gt;94% data missing</a:t>
            </a:r>
          </a:p>
          <a:p>
            <a:pPr marL="171450" indent="-171450">
              <a:buFont typeface="Arial" panose="020B0604020202020204" pitchFamily="34" charset="0"/>
              <a:buChar char="•"/>
            </a:pPr>
            <a:endParaRPr lang="en-US" sz="1800" dirty="0"/>
          </a:p>
        </p:txBody>
      </p:sp>
    </p:spTree>
    <p:extLst>
      <p:ext uri="{BB962C8B-B14F-4D97-AF65-F5344CB8AC3E}">
        <p14:creationId xmlns:p14="http://schemas.microsoft.com/office/powerpoint/2010/main" val="3403822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474B5-1545-449F-AE26-8F5E7204210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3E21F82-FB72-4DB1-B4B7-976E5E84D299}"/>
              </a:ext>
            </a:extLst>
          </p:cNvPr>
          <p:cNvSpPr>
            <a:spLocks noGrp="1"/>
          </p:cNvSpPr>
          <p:nvPr>
            <p:ph sz="quarter" idx="10"/>
          </p:nvPr>
        </p:nvSpPr>
        <p:spPr>
          <a:xfrm>
            <a:off x="539495" y="1435608"/>
            <a:ext cx="11276683" cy="4974336"/>
          </a:xfrm>
        </p:spPr>
        <p:txBody>
          <a:bodyPr>
            <a:normAutofit/>
          </a:bodyPr>
          <a:lstStyle/>
          <a:p>
            <a:pPr marL="171450" indent="-171450">
              <a:buFont typeface="Arial" panose="020B0604020202020204" pitchFamily="34" charset="0"/>
              <a:buChar char="•"/>
            </a:pPr>
            <a:r>
              <a:rPr lang="en-US" sz="1800" b="1" dirty="0" err="1"/>
              <a:t>BlockingPlayer</a:t>
            </a:r>
            <a:r>
              <a:rPr lang="en-US" sz="1800" b="1" dirty="0"/>
              <a:t> :</a:t>
            </a:r>
            <a:br>
              <a:rPr lang="en-US" sz="1800" dirty="0"/>
            </a:br>
            <a:r>
              <a:rPr lang="en-US" sz="1800" dirty="0"/>
              <a:t>Name of the player who blocks opposite team’s pass / touchdown etc. &gt;99% data missing.</a:t>
            </a:r>
          </a:p>
          <a:p>
            <a:pPr marL="171450" indent="-171450">
              <a:buFont typeface="Arial" panose="020B0604020202020204" pitchFamily="34" charset="0"/>
              <a:buChar char="•"/>
            </a:pPr>
            <a:endParaRPr lang="en-US" sz="1800" dirty="0"/>
          </a:p>
          <a:p>
            <a:pPr marL="171450" indent="-171450">
              <a:buFont typeface="Arial" panose="020B0604020202020204" pitchFamily="34" charset="0"/>
              <a:buChar char="•"/>
            </a:pPr>
            <a:r>
              <a:rPr lang="en-US" sz="1800" dirty="0"/>
              <a:t>These are all the important features in NFL dataset and their features explained. </a:t>
            </a:r>
          </a:p>
        </p:txBody>
      </p:sp>
    </p:spTree>
    <p:extLst>
      <p:ext uri="{BB962C8B-B14F-4D97-AF65-F5344CB8AC3E}">
        <p14:creationId xmlns:p14="http://schemas.microsoft.com/office/powerpoint/2010/main" val="2967359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1B511-754B-408B-BBAA-C017B46E07C6}"/>
              </a:ext>
            </a:extLst>
          </p:cNvPr>
          <p:cNvSpPr>
            <a:spLocks noGrp="1"/>
          </p:cNvSpPr>
          <p:nvPr>
            <p:ph type="title"/>
          </p:nvPr>
        </p:nvSpPr>
        <p:spPr/>
        <p:txBody>
          <a:bodyPr/>
          <a:lstStyle/>
          <a:p>
            <a:r>
              <a:rPr lang="en-US" dirty="0"/>
              <a:t>About Data</a:t>
            </a:r>
          </a:p>
        </p:txBody>
      </p:sp>
      <p:sp>
        <p:nvSpPr>
          <p:cNvPr id="3" name="Content Placeholder 2">
            <a:extLst>
              <a:ext uri="{FF2B5EF4-FFF2-40B4-BE49-F238E27FC236}">
                <a16:creationId xmlns:a16="http://schemas.microsoft.com/office/drawing/2014/main" id="{480A22AA-3FA4-47B2-9C37-3A065C92082F}"/>
              </a:ext>
            </a:extLst>
          </p:cNvPr>
          <p:cNvSpPr>
            <a:spLocks noGrp="1"/>
          </p:cNvSpPr>
          <p:nvPr>
            <p:ph sz="quarter" idx="10"/>
          </p:nvPr>
        </p:nvSpPr>
        <p:spPr>
          <a:xfrm>
            <a:off x="539495" y="1435608"/>
            <a:ext cx="10948209" cy="4974336"/>
          </a:xfrm>
        </p:spPr>
        <p:txBody>
          <a:bodyPr>
            <a:normAutofit/>
          </a:bodyPr>
          <a:lstStyle/>
          <a:p>
            <a:pPr marL="171450" indent="-171450">
              <a:buFont typeface="Arial" panose="020B0604020202020204" pitchFamily="34" charset="0"/>
              <a:buChar char="•"/>
            </a:pPr>
            <a:r>
              <a:rPr lang="en-US" sz="1600" dirty="0"/>
              <a:t>The Dataset is about National Football League is a professional American football league , And the data we used here has all the details from year 2009 to 2017.</a:t>
            </a:r>
          </a:p>
          <a:p>
            <a:pPr marL="171450" indent="-171450">
              <a:buFont typeface="Arial" panose="020B0604020202020204" pitchFamily="34" charset="0"/>
              <a:buChar char="•"/>
            </a:pPr>
            <a:r>
              <a:rPr lang="en-US" sz="1600" dirty="0"/>
              <a:t>NFL game is against 2 teams of 11 players each (53 Players per team overall of 3 types offense , defense and special teams) , In a 100 meter ground , If one team moves the ball to opponents end zone to make a touchdown ( 6 points ) , If ball goes over hoop 7 points. </a:t>
            </a:r>
          </a:p>
          <a:p>
            <a:pPr marL="171450" indent="-171450">
              <a:buFont typeface="Arial" panose="020B0604020202020204" pitchFamily="34" charset="0"/>
              <a:buChar char="•"/>
            </a:pPr>
            <a:r>
              <a:rPr lang="en-US" sz="1600" dirty="0"/>
              <a:t>Downs in game means the Series of plays where each team will try to move the ball to opponent's touchdown. To keep the ball offense must </a:t>
            </a:r>
            <a:r>
              <a:rPr lang="en-US" sz="1600" dirty="0" err="1"/>
              <a:t>atleast</a:t>
            </a:r>
            <a:r>
              <a:rPr lang="en-US" sz="1600" dirty="0"/>
              <a:t> move the ball 10 yards in every 4 plays. </a:t>
            </a:r>
          </a:p>
          <a:p>
            <a:pPr marL="171450" indent="-171450">
              <a:buFont typeface="Arial" panose="020B0604020202020204" pitchFamily="34" charset="0"/>
              <a:buChar char="•"/>
            </a:pPr>
            <a:r>
              <a:rPr lang="en-US" sz="1600" dirty="0"/>
              <a:t>Overall time 60 mins , with 15 mins each of quarter play , the team with most points wins the game.</a:t>
            </a:r>
          </a:p>
          <a:p>
            <a:pPr marL="171450" indent="-171450">
              <a:buFont typeface="Arial" panose="020B0604020202020204" pitchFamily="34" charset="0"/>
              <a:buChar char="•"/>
            </a:pPr>
            <a:r>
              <a:rPr lang="en-US" sz="1600" dirty="0"/>
              <a:t>we get the dataset using R package </a:t>
            </a:r>
            <a:r>
              <a:rPr lang="en-US" sz="1600" dirty="0" err="1"/>
              <a:t>nflscrapR</a:t>
            </a:r>
            <a:r>
              <a:rPr lang="en-US" sz="1600" dirty="0"/>
              <a:t> , Which is officially maintained by NFL</a:t>
            </a:r>
          </a:p>
        </p:txBody>
      </p:sp>
    </p:spTree>
    <p:extLst>
      <p:ext uri="{BB962C8B-B14F-4D97-AF65-F5344CB8AC3E}">
        <p14:creationId xmlns:p14="http://schemas.microsoft.com/office/powerpoint/2010/main" val="819283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3A725-370A-4707-80BB-7414B495B35D}"/>
              </a:ext>
            </a:extLst>
          </p:cNvPr>
          <p:cNvSpPr>
            <a:spLocks noGrp="1"/>
          </p:cNvSpPr>
          <p:nvPr>
            <p:ph type="title"/>
          </p:nvPr>
        </p:nvSpPr>
        <p:spPr/>
        <p:txBody>
          <a:bodyPr/>
          <a:lstStyle/>
          <a:p>
            <a:r>
              <a:rPr lang="en-US" dirty="0"/>
              <a:t>Features Overview</a:t>
            </a:r>
          </a:p>
        </p:txBody>
      </p:sp>
      <p:sp>
        <p:nvSpPr>
          <p:cNvPr id="3" name="Content Placeholder 2">
            <a:extLst>
              <a:ext uri="{FF2B5EF4-FFF2-40B4-BE49-F238E27FC236}">
                <a16:creationId xmlns:a16="http://schemas.microsoft.com/office/drawing/2014/main" id="{CD43834B-A79A-4EBF-AA88-986DC6983DD1}"/>
              </a:ext>
            </a:extLst>
          </p:cNvPr>
          <p:cNvSpPr>
            <a:spLocks noGrp="1"/>
          </p:cNvSpPr>
          <p:nvPr>
            <p:ph sz="quarter" idx="10"/>
          </p:nvPr>
        </p:nvSpPr>
        <p:spPr>
          <a:xfrm>
            <a:off x="539495" y="1435608"/>
            <a:ext cx="11116885" cy="4974336"/>
          </a:xfrm>
        </p:spPr>
        <p:txBody>
          <a:bodyPr>
            <a:normAutofit/>
          </a:bodyPr>
          <a:lstStyle/>
          <a:p>
            <a:pPr marL="171450" indent="-171450">
              <a:buFont typeface="Arial" panose="020B0604020202020204" pitchFamily="34" charset="0"/>
              <a:buChar char="•"/>
            </a:pPr>
            <a:r>
              <a:rPr lang="en-US" sz="1600" dirty="0"/>
              <a:t>There are 102 features in the NFL dataset.</a:t>
            </a:r>
          </a:p>
          <a:p>
            <a:pPr marL="171450" indent="-171450">
              <a:buFont typeface="Arial" panose="020B0604020202020204" pitchFamily="34" charset="0"/>
              <a:buChar char="•"/>
            </a:pPr>
            <a:r>
              <a:rPr lang="en-US" sz="1600" dirty="0">
                <a:hlinkClick r:id="rId2"/>
              </a:rPr>
              <a:t>Features</a:t>
            </a:r>
            <a:r>
              <a:rPr lang="en-US" sz="1600" dirty="0"/>
              <a:t> collect vast majority of the data from Date to </a:t>
            </a:r>
            <a:r>
              <a:rPr lang="en-US" sz="1600" dirty="0" err="1"/>
              <a:t>TouchDown</a:t>
            </a:r>
            <a:r>
              <a:rPr lang="en-US" sz="1600" dirty="0"/>
              <a:t>.</a:t>
            </a:r>
          </a:p>
          <a:p>
            <a:pPr marL="171450" indent="-171450">
              <a:buFont typeface="Arial" panose="020B0604020202020204" pitchFamily="34" charset="0"/>
              <a:buChar char="•"/>
            </a:pPr>
            <a:r>
              <a:rPr lang="en-US" sz="1600" dirty="0"/>
              <a:t>We will see in depth feature analysis in next slides.</a:t>
            </a:r>
          </a:p>
        </p:txBody>
      </p:sp>
    </p:spTree>
    <p:extLst>
      <p:ext uri="{BB962C8B-B14F-4D97-AF65-F5344CB8AC3E}">
        <p14:creationId xmlns:p14="http://schemas.microsoft.com/office/powerpoint/2010/main" val="563839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Feature Details</a:t>
            </a:r>
          </a:p>
        </p:txBody>
      </p:sp>
      <p:sp>
        <p:nvSpPr>
          <p:cNvPr id="38" name="Content Placeholder 17"/>
          <p:cNvSpPr txBox="1">
            <a:spLocks/>
          </p:cNvSpPr>
          <p:nvPr/>
        </p:nvSpPr>
        <p:spPr>
          <a:xfrm>
            <a:off x="541609" y="1524708"/>
            <a:ext cx="11008239"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dirty="0">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2BC05601-2282-43D2-BC23-9B66AB5DBD2C}"/>
              </a:ext>
            </a:extLst>
          </p:cNvPr>
          <p:cNvSpPr txBox="1"/>
          <p:nvPr/>
        </p:nvSpPr>
        <p:spPr>
          <a:xfrm>
            <a:off x="521207" y="1420427"/>
            <a:ext cx="11215073" cy="4524315"/>
          </a:xfrm>
          <a:prstGeom prst="rect">
            <a:avLst/>
          </a:prstGeom>
          <a:noFill/>
        </p:spPr>
        <p:txBody>
          <a:bodyPr wrap="square" rtlCol="0">
            <a:spAutoFit/>
          </a:bodyPr>
          <a:lstStyle/>
          <a:p>
            <a:pPr marL="285750" indent="-285750">
              <a:buFont typeface="Arial" panose="020B0604020202020204" pitchFamily="34" charset="0"/>
              <a:buChar char="•"/>
            </a:pPr>
            <a:r>
              <a:rPr lang="en-US" b="1" dirty="0"/>
              <a:t>Date </a:t>
            </a:r>
            <a:r>
              <a:rPr lang="en-US" dirty="0"/>
              <a:t>: </a:t>
            </a:r>
            <a:br>
              <a:rPr lang="en-US" dirty="0"/>
            </a:br>
            <a:r>
              <a:rPr lang="en-US" dirty="0"/>
              <a:t>Date column in NFL mentions the date of game (Time or </a:t>
            </a:r>
            <a:r>
              <a:rPr lang="en-US" dirty="0" err="1"/>
              <a:t>timezone</a:t>
            </a:r>
            <a:r>
              <a:rPr lang="en-US" dirty="0"/>
              <a:t> not included) , Also column data type is in object instead of datetime , 100% data present.</a:t>
            </a:r>
          </a:p>
          <a:p>
            <a:pPr marL="285750" indent="-285750">
              <a:buFont typeface="Arial" panose="020B0604020202020204" pitchFamily="34" charset="0"/>
              <a:buChar char="•"/>
            </a:pPr>
            <a:r>
              <a:rPr lang="en-US" b="1" dirty="0" err="1"/>
              <a:t>GameID</a:t>
            </a:r>
            <a:r>
              <a:rPr lang="en-US" b="1" dirty="0"/>
              <a:t> :</a:t>
            </a:r>
            <a:br>
              <a:rPr lang="en-US" dirty="0"/>
            </a:br>
            <a:r>
              <a:rPr lang="en-US" dirty="0" err="1"/>
              <a:t>GameID</a:t>
            </a:r>
            <a:r>
              <a:rPr lang="en-US" dirty="0"/>
              <a:t> is 10 digit integer that is unique to games , 100% data present</a:t>
            </a:r>
          </a:p>
          <a:p>
            <a:pPr marL="285750" indent="-285750">
              <a:buFont typeface="Arial" panose="020B0604020202020204" pitchFamily="34" charset="0"/>
              <a:buChar char="•"/>
            </a:pPr>
            <a:r>
              <a:rPr lang="en-US" b="1" dirty="0"/>
              <a:t>Drive :</a:t>
            </a:r>
            <a:br>
              <a:rPr lang="en-US" dirty="0"/>
            </a:br>
            <a:r>
              <a:rPr lang="en-US" dirty="0"/>
              <a:t>Drive --&gt; What a team does with the football while it is in their </a:t>
            </a:r>
            <a:r>
              <a:rPr lang="en-US" dirty="0" err="1"/>
              <a:t>possesion</a:t>
            </a:r>
            <a:r>
              <a:rPr lang="en-US" dirty="0"/>
              <a:t> , 100% data present , Values are between 1 and 35 , Drive is important feature to predict </a:t>
            </a:r>
            <a:r>
              <a:rPr lang="en-US" dirty="0" err="1"/>
              <a:t>DefTeamScore</a:t>
            </a:r>
            <a:r>
              <a:rPr lang="en-US" dirty="0"/>
              <a:t> and </a:t>
            </a:r>
            <a:r>
              <a:rPr lang="en-US" dirty="0" err="1"/>
              <a:t>PosTeamScore</a:t>
            </a:r>
            <a:endParaRPr lang="en-US" dirty="0"/>
          </a:p>
          <a:p>
            <a:pPr marL="285750" indent="-285750">
              <a:buFont typeface="Arial" panose="020B0604020202020204" pitchFamily="34" charset="0"/>
              <a:buChar char="•"/>
            </a:pPr>
            <a:r>
              <a:rPr lang="en-US" b="1" dirty="0" err="1"/>
              <a:t>Qtr</a:t>
            </a:r>
            <a:r>
              <a:rPr lang="en-US" b="1" dirty="0"/>
              <a:t> :</a:t>
            </a:r>
            <a:br>
              <a:rPr lang="en-US" dirty="0"/>
            </a:br>
            <a:r>
              <a:rPr lang="en-US" dirty="0"/>
              <a:t>The game is completed in 4 quarters (15 minutes each), So “5th Quarter” is to extend the game-day experience by offering fans things to do and an opportunity to avoid traffic jams outside stadiums. 100% data present. </a:t>
            </a:r>
            <a:r>
              <a:rPr lang="en-US" dirty="0" err="1"/>
              <a:t>qtr</a:t>
            </a:r>
            <a:r>
              <a:rPr lang="en-US" dirty="0"/>
              <a:t> is important feature to predict </a:t>
            </a:r>
            <a:r>
              <a:rPr lang="en-US" dirty="0" err="1"/>
              <a:t>PlayAttempted</a:t>
            </a:r>
            <a:endParaRPr lang="en-US" dirty="0"/>
          </a:p>
          <a:p>
            <a:pPr marL="285750" indent="-285750">
              <a:buFont typeface="Arial" panose="020B0604020202020204" pitchFamily="34" charset="0"/>
              <a:buChar char="•"/>
            </a:pPr>
            <a:r>
              <a:rPr lang="en-US" b="1" dirty="0"/>
              <a:t>Down :</a:t>
            </a:r>
            <a:br>
              <a:rPr lang="en-US" dirty="0"/>
            </a:br>
            <a:r>
              <a:rPr lang="en-US" dirty="0"/>
              <a:t>Downs --&gt; Series of plays where each team will try to move the ball to opponents touchdown , It has 1.0 , 2.0 , 3.0 and 4.0 as unique values , down provide information on </a:t>
            </a:r>
            <a:r>
              <a:rPr lang="en-US" dirty="0" err="1"/>
              <a:t>PlayAttempted</a:t>
            </a:r>
            <a:r>
              <a:rPr lang="en-US" dirty="0"/>
              <a:t> and </a:t>
            </a:r>
            <a:r>
              <a:rPr lang="en-US" dirty="0" err="1"/>
              <a:t>PuntResult</a:t>
            </a:r>
            <a:r>
              <a:rPr lang="en-US" dirty="0"/>
              <a:t> , Down has high correlation with </a:t>
            </a:r>
            <a:r>
              <a:rPr lang="en-US" dirty="0" err="1"/>
              <a:t>ydstogo</a:t>
            </a:r>
            <a:r>
              <a:rPr lang="en-US" dirty="0"/>
              <a:t> and </a:t>
            </a:r>
            <a:r>
              <a:rPr lang="en-US" dirty="0" err="1"/>
              <a:t>Touchdown_Prob</a:t>
            </a:r>
            <a:r>
              <a:rPr lang="en-US" dirty="0"/>
              <a:t> , 15% data missing.</a:t>
            </a: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02121-8B6E-4906-9477-AA1FEBC2FD07}"/>
              </a:ext>
            </a:extLst>
          </p:cNvPr>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Feature Details</a:t>
            </a:r>
            <a:endParaRPr lang="en-US" dirty="0"/>
          </a:p>
        </p:txBody>
      </p:sp>
      <p:sp>
        <p:nvSpPr>
          <p:cNvPr id="3" name="Content Placeholder 2">
            <a:extLst>
              <a:ext uri="{FF2B5EF4-FFF2-40B4-BE49-F238E27FC236}">
                <a16:creationId xmlns:a16="http://schemas.microsoft.com/office/drawing/2014/main" id="{62A30019-3338-460D-B471-2CCFAAF57474}"/>
              </a:ext>
            </a:extLst>
          </p:cNvPr>
          <p:cNvSpPr>
            <a:spLocks noGrp="1"/>
          </p:cNvSpPr>
          <p:nvPr>
            <p:ph sz="quarter" idx="10"/>
          </p:nvPr>
        </p:nvSpPr>
        <p:spPr>
          <a:xfrm>
            <a:off x="539495" y="1435608"/>
            <a:ext cx="11161273" cy="4974336"/>
          </a:xfrm>
        </p:spPr>
        <p:txBody>
          <a:bodyPr>
            <a:normAutofit/>
          </a:bodyPr>
          <a:lstStyle/>
          <a:p>
            <a:pPr marL="171450" indent="-171450">
              <a:buFont typeface="Arial" panose="020B0604020202020204" pitchFamily="34" charset="0"/>
              <a:buChar char="•"/>
            </a:pPr>
            <a:r>
              <a:rPr lang="en-US" sz="1800" b="1" dirty="0"/>
              <a:t>Time :</a:t>
            </a:r>
            <a:br>
              <a:rPr lang="en-US" sz="1800" dirty="0"/>
            </a:br>
            <a:r>
              <a:rPr lang="en-US" sz="1800" dirty="0"/>
              <a:t> time has time in </a:t>
            </a:r>
            <a:r>
              <a:rPr lang="en-US" sz="1800" dirty="0" err="1"/>
              <a:t>minutes:seconds</a:t>
            </a:r>
            <a:r>
              <a:rPr lang="en-US" sz="1800" dirty="0"/>
              <a:t> , Missing data = &lt;1% , it differs from 00:00 to 15:00 , That is understandable because each quarter is 15 minutes</a:t>
            </a:r>
          </a:p>
          <a:p>
            <a:pPr marL="171450" indent="-171450">
              <a:buFont typeface="Arial" panose="020B0604020202020204" pitchFamily="34" charset="0"/>
              <a:buChar char="•"/>
            </a:pPr>
            <a:r>
              <a:rPr lang="en-US" sz="1800" b="1" dirty="0" err="1"/>
              <a:t>TimeUnder</a:t>
            </a:r>
            <a:r>
              <a:rPr lang="en-US" sz="1800" b="1" dirty="0"/>
              <a:t> :</a:t>
            </a:r>
            <a:br>
              <a:rPr lang="en-US" sz="1800" dirty="0"/>
            </a:br>
            <a:r>
              <a:rPr lang="en-US" sz="1800" dirty="0"/>
              <a:t>Values are between 0 to 15 , Missing Data = &lt;1% , Gives more information on </a:t>
            </a:r>
            <a:r>
              <a:rPr lang="en-US" sz="1800" dirty="0" err="1"/>
              <a:t>Safety_Prob</a:t>
            </a:r>
            <a:r>
              <a:rPr lang="en-US" sz="1800" dirty="0"/>
              <a:t> column</a:t>
            </a:r>
          </a:p>
          <a:p>
            <a:pPr marL="171450" indent="-171450">
              <a:buFont typeface="Arial" panose="020B0604020202020204" pitchFamily="34" charset="0"/>
              <a:buChar char="•"/>
            </a:pPr>
            <a:r>
              <a:rPr lang="en-US" sz="1800" b="1" dirty="0" err="1"/>
              <a:t>TimeSecs</a:t>
            </a:r>
            <a:r>
              <a:rPr lang="en-US" sz="1800" b="1" dirty="0"/>
              <a:t> :</a:t>
            </a:r>
            <a:br>
              <a:rPr lang="en-US" sz="1800" dirty="0"/>
            </a:br>
            <a:r>
              <a:rPr lang="en-US" sz="1800" dirty="0"/>
              <a:t>Overall game time is 60 min right ? this column provides time in seconds , Missing data = &lt; 1% , Some data is in negative format , We have to check the actual game time in </a:t>
            </a:r>
            <a:r>
              <a:rPr lang="en-US" sz="1800" dirty="0" err="1"/>
              <a:t>TimeUnder</a:t>
            </a:r>
            <a:r>
              <a:rPr lang="en-US" sz="1800" dirty="0"/>
              <a:t> and change it accordingly , Have high negative correlation with Drive and high positive correlation with qtr.</a:t>
            </a:r>
            <a:br>
              <a:rPr lang="en-US" sz="1800" dirty="0"/>
            </a:br>
            <a:endParaRPr lang="en-US" sz="1800" dirty="0"/>
          </a:p>
        </p:txBody>
      </p:sp>
    </p:spTree>
    <p:extLst>
      <p:ext uri="{BB962C8B-B14F-4D97-AF65-F5344CB8AC3E}">
        <p14:creationId xmlns:p14="http://schemas.microsoft.com/office/powerpoint/2010/main" val="3998487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4FD8F-B82A-461B-A3E4-C4F56DCB462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F1E3CA3-C4E5-4C84-B33D-ECBFD8815A40}"/>
              </a:ext>
            </a:extLst>
          </p:cNvPr>
          <p:cNvSpPr>
            <a:spLocks noGrp="1"/>
          </p:cNvSpPr>
          <p:nvPr>
            <p:ph sz="quarter" idx="10"/>
          </p:nvPr>
        </p:nvSpPr>
        <p:spPr>
          <a:xfrm>
            <a:off x="539495" y="1435608"/>
            <a:ext cx="11214539" cy="4974336"/>
          </a:xfrm>
        </p:spPr>
        <p:txBody>
          <a:bodyPr>
            <a:normAutofit/>
          </a:bodyPr>
          <a:lstStyle/>
          <a:p>
            <a:pPr marL="285750" indent="-285750">
              <a:buFont typeface="Arial" panose="020B0604020202020204" pitchFamily="34" charset="0"/>
              <a:buChar char="•"/>
            </a:pPr>
            <a:r>
              <a:rPr lang="en-US" sz="1800" b="1" dirty="0" err="1"/>
              <a:t>PlayTimeDiff</a:t>
            </a:r>
            <a:r>
              <a:rPr lang="en-US" sz="1800" b="1" dirty="0"/>
              <a:t> :</a:t>
            </a:r>
            <a:br>
              <a:rPr lang="en-US" sz="1800" dirty="0"/>
            </a:br>
            <a:r>
              <a:rPr lang="en-US" sz="1800" dirty="0"/>
              <a:t>Values are between 0 to 943 , Seems outliers are there in data because IQR is 32 , Missing data = &lt; 1%</a:t>
            </a:r>
          </a:p>
          <a:p>
            <a:pPr marL="285750" indent="-285750">
              <a:buFont typeface="Arial" panose="020B0604020202020204" pitchFamily="34" charset="0"/>
              <a:buChar char="•"/>
            </a:pPr>
            <a:r>
              <a:rPr lang="en-US" sz="1800" b="1" dirty="0" err="1"/>
              <a:t>SideofField</a:t>
            </a:r>
            <a:r>
              <a:rPr lang="en-US" sz="1800" b="1" dirty="0"/>
              <a:t> :</a:t>
            </a:r>
            <a:br>
              <a:rPr lang="en-US" sz="1800" dirty="0"/>
            </a:br>
            <a:r>
              <a:rPr lang="en-US" sz="1800" dirty="0" err="1"/>
              <a:t>SideofField</a:t>
            </a:r>
            <a:r>
              <a:rPr lang="en-US" sz="1800" dirty="0"/>
              <a:t> explains Team name , Example MIA here means Miami Dolphins. It is in object data type , but actually it is categorical data. </a:t>
            </a:r>
            <a:r>
              <a:rPr lang="en-US" sz="1800" dirty="0" err="1"/>
              <a:t>SideofField</a:t>
            </a:r>
            <a:r>
              <a:rPr lang="en-US" sz="1800" dirty="0"/>
              <a:t> provides info on </a:t>
            </a:r>
            <a:r>
              <a:rPr lang="en-US" sz="1800" dirty="0" err="1"/>
              <a:t>PlayAttempted</a:t>
            </a:r>
            <a:r>
              <a:rPr lang="en-US" sz="1800" dirty="0"/>
              <a:t> and has 0.2 correlation with </a:t>
            </a:r>
            <a:r>
              <a:rPr lang="en-US" sz="1800" dirty="0" err="1"/>
              <a:t>yrdln</a:t>
            </a:r>
            <a:endParaRPr lang="en-US" sz="1800" dirty="0"/>
          </a:p>
          <a:p>
            <a:pPr marL="285750" indent="-285750">
              <a:buFont typeface="Arial" panose="020B0604020202020204" pitchFamily="34" charset="0"/>
              <a:buChar char="•"/>
            </a:pPr>
            <a:r>
              <a:rPr lang="en-US" sz="1800" b="1" dirty="0" err="1"/>
              <a:t>Yrdln</a:t>
            </a:r>
            <a:r>
              <a:rPr lang="en-US" sz="1800" b="1" dirty="0"/>
              <a:t> :</a:t>
            </a:r>
            <a:br>
              <a:rPr lang="en-US" sz="1800" dirty="0"/>
            </a:br>
            <a:r>
              <a:rPr lang="en-US" sz="1800" dirty="0"/>
              <a:t>Min : 1.0 , Max : 50 , In a 100 yard game field , this feature explains how much </a:t>
            </a:r>
            <a:r>
              <a:rPr lang="en-US" sz="1800" dirty="0" err="1"/>
              <a:t>yardline</a:t>
            </a:r>
            <a:r>
              <a:rPr lang="en-US" sz="1800" dirty="0"/>
              <a:t> crossed during play , has 1.0 correlation with </a:t>
            </a:r>
            <a:r>
              <a:rPr lang="en-US" sz="1800" dirty="0" err="1"/>
              <a:t>FieldGoalDistance</a:t>
            </a:r>
            <a:r>
              <a:rPr lang="en-US" sz="1800" dirty="0"/>
              <a:t> and 0.4 correlation with </a:t>
            </a:r>
            <a:r>
              <a:rPr lang="en-US" sz="1800" dirty="0" err="1"/>
              <a:t>GoalToGo</a:t>
            </a:r>
            <a:r>
              <a:rPr lang="en-US" sz="1800" dirty="0"/>
              <a:t> , Missing data = &lt;1%</a:t>
            </a:r>
          </a:p>
        </p:txBody>
      </p:sp>
    </p:spTree>
    <p:extLst>
      <p:ext uri="{BB962C8B-B14F-4D97-AF65-F5344CB8AC3E}">
        <p14:creationId xmlns:p14="http://schemas.microsoft.com/office/powerpoint/2010/main" val="4096457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3D516-D262-4A82-B50E-B6D682B06D4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992FA2B-A5CC-4F5C-A125-0D579F93C617}"/>
              </a:ext>
            </a:extLst>
          </p:cNvPr>
          <p:cNvSpPr>
            <a:spLocks noGrp="1"/>
          </p:cNvSpPr>
          <p:nvPr>
            <p:ph sz="quarter" idx="10"/>
          </p:nvPr>
        </p:nvSpPr>
        <p:spPr>
          <a:xfrm>
            <a:off x="539495" y="1435608"/>
            <a:ext cx="11170151" cy="4974336"/>
          </a:xfrm>
        </p:spPr>
        <p:txBody>
          <a:bodyPr>
            <a:normAutofit/>
          </a:bodyPr>
          <a:lstStyle/>
          <a:p>
            <a:pPr marL="285750" indent="-285750">
              <a:buFont typeface="Arial" panose="020B0604020202020204" pitchFamily="34" charset="0"/>
              <a:buChar char="•"/>
            </a:pPr>
            <a:r>
              <a:rPr lang="en-US" sz="1800" b="1" dirty="0"/>
              <a:t>Yrdline100 :</a:t>
            </a:r>
            <a:br>
              <a:rPr lang="en-US" sz="1800" dirty="0"/>
            </a:br>
            <a:r>
              <a:rPr lang="en-US" sz="1800" dirty="0"/>
              <a:t>Min : 1.0 , Max : 99.0 , In a 100 yard game field , this feature explains how much yardline100 crossed during play. Has 1.0 correlation with </a:t>
            </a:r>
            <a:r>
              <a:rPr lang="en-US" sz="1800" dirty="0" err="1"/>
              <a:t>FieldGoalDistance</a:t>
            </a:r>
            <a:r>
              <a:rPr lang="en-US" sz="1800" dirty="0"/>
              <a:t> and 0.46 correlation with </a:t>
            </a:r>
            <a:r>
              <a:rPr lang="en-US" sz="1800" dirty="0" err="1"/>
              <a:t>PlayType</a:t>
            </a:r>
            <a:r>
              <a:rPr lang="en-US" sz="1800" dirty="0"/>
              <a:t> , Missing data = &lt;1%</a:t>
            </a:r>
          </a:p>
          <a:p>
            <a:pPr marL="285750" indent="-285750">
              <a:buFont typeface="Arial" panose="020B0604020202020204" pitchFamily="34" charset="0"/>
              <a:buChar char="•"/>
            </a:pPr>
            <a:r>
              <a:rPr lang="en-US" sz="1800" b="1" dirty="0" err="1"/>
              <a:t>Ydstogo</a:t>
            </a:r>
            <a:r>
              <a:rPr lang="en-US" sz="1800" b="1" dirty="0"/>
              <a:t> :</a:t>
            </a:r>
            <a:br>
              <a:rPr lang="en-US" sz="1800" dirty="0"/>
            </a:br>
            <a:r>
              <a:rPr lang="en-US" sz="1800" dirty="0"/>
              <a:t>this feature explains how much distance we have to go to reach Down. Has high correlation with down and </a:t>
            </a:r>
            <a:r>
              <a:rPr lang="en-US" sz="1800" dirty="0" err="1"/>
              <a:t>PlayType</a:t>
            </a:r>
            <a:endParaRPr lang="en-US" sz="1800" dirty="0"/>
          </a:p>
          <a:p>
            <a:pPr marL="285750" indent="-285750">
              <a:buFont typeface="Arial" panose="020B0604020202020204" pitchFamily="34" charset="0"/>
              <a:buChar char="•"/>
            </a:pPr>
            <a:r>
              <a:rPr lang="en-US" sz="1800" b="1" dirty="0" err="1"/>
              <a:t>Ydsnet</a:t>
            </a:r>
            <a:r>
              <a:rPr lang="en-US" sz="1800" b="1" dirty="0"/>
              <a:t> :</a:t>
            </a:r>
            <a:br>
              <a:rPr lang="en-US" sz="1800" dirty="0"/>
            </a:br>
            <a:r>
              <a:rPr lang="en-US" sz="1800" dirty="0"/>
              <a:t>This feature explains net distance we need to reach to get a goal , some data is -</a:t>
            </a:r>
            <a:r>
              <a:rPr lang="en-US" sz="1800" dirty="0" err="1"/>
              <a:t>ve</a:t>
            </a:r>
            <a:r>
              <a:rPr lang="en-US" sz="1800" dirty="0"/>
              <a:t> so need to check distance to go feature and change accordingly. High +</a:t>
            </a:r>
            <a:r>
              <a:rPr lang="en-US" sz="1800" dirty="0" err="1"/>
              <a:t>ve</a:t>
            </a:r>
            <a:r>
              <a:rPr lang="en-US" sz="1800" dirty="0"/>
              <a:t> correlation with </a:t>
            </a:r>
            <a:r>
              <a:rPr lang="en-US" sz="1800" dirty="0" err="1"/>
              <a:t>PlayType</a:t>
            </a:r>
            <a:endParaRPr lang="en-US" sz="1800" dirty="0"/>
          </a:p>
        </p:txBody>
      </p:sp>
    </p:spTree>
    <p:extLst>
      <p:ext uri="{BB962C8B-B14F-4D97-AF65-F5344CB8AC3E}">
        <p14:creationId xmlns:p14="http://schemas.microsoft.com/office/powerpoint/2010/main" val="1075055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C418F-AC21-4212-A79C-3ED91D3D188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43F157F-EA77-466C-87EC-08408BA3166E}"/>
              </a:ext>
            </a:extLst>
          </p:cNvPr>
          <p:cNvSpPr>
            <a:spLocks noGrp="1"/>
          </p:cNvSpPr>
          <p:nvPr>
            <p:ph sz="quarter" idx="10"/>
          </p:nvPr>
        </p:nvSpPr>
        <p:spPr>
          <a:xfrm>
            <a:off x="539495" y="1435607"/>
            <a:ext cx="11214539" cy="5053969"/>
          </a:xfrm>
        </p:spPr>
        <p:txBody>
          <a:bodyPr>
            <a:normAutofit/>
          </a:bodyPr>
          <a:lstStyle/>
          <a:p>
            <a:pPr marL="285750" indent="-285750">
              <a:buFont typeface="Arial" panose="020B0604020202020204" pitchFamily="34" charset="0"/>
              <a:buChar char="•"/>
            </a:pPr>
            <a:r>
              <a:rPr lang="en-US" sz="1800" b="1" dirty="0" err="1"/>
              <a:t>GoalToGo</a:t>
            </a:r>
            <a:r>
              <a:rPr lang="en-US" sz="1800" b="1" dirty="0"/>
              <a:t> :</a:t>
            </a:r>
            <a:br>
              <a:rPr lang="en-US" sz="1800" dirty="0"/>
            </a:br>
            <a:r>
              <a:rPr lang="en-US" sz="1800" dirty="0"/>
              <a:t>This feature explains if we got a goal or not , So it has either 0 or 1</a:t>
            </a:r>
          </a:p>
          <a:p>
            <a:pPr marL="285750" indent="-285750">
              <a:buFont typeface="Arial" panose="020B0604020202020204" pitchFamily="34" charset="0"/>
              <a:buChar char="•"/>
            </a:pPr>
            <a:r>
              <a:rPr lang="en-US" sz="1800" b="1" dirty="0" err="1"/>
              <a:t>FirstDown</a:t>
            </a:r>
            <a:r>
              <a:rPr lang="en-US" sz="1800" b="1" dirty="0"/>
              <a:t> :</a:t>
            </a:r>
            <a:br>
              <a:rPr lang="en-US" sz="1800" dirty="0"/>
            </a:br>
            <a:r>
              <a:rPr lang="en-US" sz="1800" dirty="0" err="1"/>
              <a:t>FirstDown</a:t>
            </a:r>
            <a:r>
              <a:rPr lang="en-US" sz="1800" dirty="0"/>
              <a:t> means the first of four consecutive plays during which an offensive team must advance the ball. at least ten yards to retain possession of ball , this feature explains if offensive team got possession of ball. 1 --&gt; got possession , 0 --&gt; not</a:t>
            </a:r>
          </a:p>
          <a:p>
            <a:pPr marL="285750" indent="-285750">
              <a:buFont typeface="Arial" panose="020B0604020202020204" pitchFamily="34" charset="0"/>
              <a:buChar char="•"/>
            </a:pPr>
            <a:r>
              <a:rPr lang="en-US" sz="1800" b="1" dirty="0" err="1"/>
              <a:t>Posteam</a:t>
            </a:r>
            <a:r>
              <a:rPr lang="en-US" sz="1800" b="1" dirty="0"/>
              <a:t> :</a:t>
            </a:r>
            <a:br>
              <a:rPr lang="en-US" sz="1800" dirty="0"/>
            </a:br>
            <a:r>
              <a:rPr lang="en-US" sz="1800" dirty="0" err="1"/>
              <a:t>posteam</a:t>
            </a:r>
            <a:r>
              <a:rPr lang="en-US" sz="1800" dirty="0"/>
              <a:t> explains Team </a:t>
            </a:r>
            <a:r>
              <a:rPr lang="en-US" sz="1800" dirty="0" err="1"/>
              <a:t>postion</a:t>
            </a:r>
            <a:r>
              <a:rPr lang="en-US" sz="1800" dirty="0"/>
              <a:t> name , Example MIA here means Miami Dolphins , Missing data = 6%</a:t>
            </a:r>
          </a:p>
        </p:txBody>
      </p:sp>
    </p:spTree>
    <p:extLst>
      <p:ext uri="{BB962C8B-B14F-4D97-AF65-F5344CB8AC3E}">
        <p14:creationId xmlns:p14="http://schemas.microsoft.com/office/powerpoint/2010/main" val="314970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BC4A9-2566-45D2-A787-8D898E545F3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02E72F7-D925-4C11-A61E-5854B46136A5}"/>
              </a:ext>
            </a:extLst>
          </p:cNvPr>
          <p:cNvSpPr>
            <a:spLocks noGrp="1"/>
          </p:cNvSpPr>
          <p:nvPr>
            <p:ph sz="quarter" idx="10"/>
          </p:nvPr>
        </p:nvSpPr>
        <p:spPr>
          <a:xfrm>
            <a:off x="539496" y="1435608"/>
            <a:ext cx="11179028" cy="4974336"/>
          </a:xfrm>
        </p:spPr>
        <p:txBody>
          <a:bodyPr>
            <a:normAutofit/>
          </a:bodyPr>
          <a:lstStyle/>
          <a:p>
            <a:pPr marL="171450" indent="-171450">
              <a:buFont typeface="Arial" panose="020B0604020202020204" pitchFamily="34" charset="0"/>
              <a:buChar char="•"/>
            </a:pPr>
            <a:r>
              <a:rPr lang="en-US" sz="1800" b="1" dirty="0" err="1"/>
              <a:t>DefensiveTeam</a:t>
            </a:r>
            <a:r>
              <a:rPr lang="en-US" sz="1800" b="1" dirty="0"/>
              <a:t> :</a:t>
            </a:r>
            <a:br>
              <a:rPr lang="en-US" sz="1800" dirty="0"/>
            </a:br>
            <a:r>
              <a:rPr lang="en-US" sz="1800" dirty="0" err="1"/>
              <a:t>DefensiveTeam</a:t>
            </a:r>
            <a:r>
              <a:rPr lang="en-US" sz="1800" dirty="0"/>
              <a:t> explains Defensive Team name , Example MIA here means Miami Dolphins , Missing data = 6%</a:t>
            </a:r>
          </a:p>
          <a:p>
            <a:pPr marL="171450" indent="-171450">
              <a:buFont typeface="Arial" panose="020B0604020202020204" pitchFamily="34" charset="0"/>
              <a:buChar char="•"/>
            </a:pPr>
            <a:r>
              <a:rPr lang="en-US" sz="1800" b="1" dirty="0"/>
              <a:t>Desc :</a:t>
            </a:r>
            <a:br>
              <a:rPr lang="en-US" sz="1800" dirty="0"/>
            </a:br>
            <a:r>
              <a:rPr lang="en-US" sz="1800" dirty="0"/>
              <a:t>this feature is text description of that current row , It can be used as commentary / give us an idea of what happened during the time</a:t>
            </a:r>
          </a:p>
          <a:p>
            <a:pPr marL="171450" indent="-171450">
              <a:buFont typeface="Arial" panose="020B0604020202020204" pitchFamily="34" charset="0"/>
              <a:buChar char="•"/>
            </a:pPr>
            <a:r>
              <a:rPr lang="en-US" sz="1800" b="1" dirty="0" err="1"/>
              <a:t>PlayAttempted</a:t>
            </a:r>
            <a:r>
              <a:rPr lang="en-US" sz="1800" b="1" dirty="0"/>
              <a:t> :</a:t>
            </a:r>
            <a:br>
              <a:rPr lang="en-US" sz="1800" dirty="0"/>
            </a:br>
            <a:r>
              <a:rPr lang="en-US" sz="1800" dirty="0"/>
              <a:t>Explains if Play is </a:t>
            </a:r>
            <a:r>
              <a:rPr lang="en-US" sz="1800" dirty="0" err="1"/>
              <a:t>attened</a:t>
            </a:r>
            <a:r>
              <a:rPr lang="en-US" sz="1800" dirty="0"/>
              <a:t> by teams , all have 1 as value</a:t>
            </a:r>
          </a:p>
        </p:txBody>
      </p:sp>
    </p:spTree>
    <p:extLst>
      <p:ext uri="{BB962C8B-B14F-4D97-AF65-F5344CB8AC3E}">
        <p14:creationId xmlns:p14="http://schemas.microsoft.com/office/powerpoint/2010/main" val="1658749634"/>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fixed.potx" id="{9A9BE078-57A7-48B2-9D33-8EFC365D262A}" vid="{66905093-CF97-471D-A25F-2AFDA55216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{02BE77E4-FD87-4569-86F7-E752F73582FE}tf10001108_win32</Template>
  <TotalTime>64</TotalTime>
  <Words>1534</Words>
  <Application>Microsoft Office PowerPoint</Application>
  <PresentationFormat>Widescreen</PresentationFormat>
  <Paragraphs>68</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Segoe UI</vt:lpstr>
      <vt:lpstr>Segoe UI Light</vt:lpstr>
      <vt:lpstr>WelcomeDoc</vt:lpstr>
      <vt:lpstr>NFL EDA</vt:lpstr>
      <vt:lpstr>About Data</vt:lpstr>
      <vt:lpstr>Features Overview</vt:lpstr>
      <vt:lpstr>Feature Details</vt:lpstr>
      <vt:lpstr>Feature Details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NFL EDA</dc:title>
  <dc:creator>Karthikeyan Muthu -X (kmuthu2 - WIPRO LIMITED at Cisco)</dc:creator>
  <cp:keywords/>
  <cp:lastModifiedBy>Karthikeyan Muthu -X (kmuthu2 - WIPRO LIMITED at Cisco)</cp:lastModifiedBy>
  <cp:revision>1</cp:revision>
  <dcterms:created xsi:type="dcterms:W3CDTF">2022-05-05T17:55:08Z</dcterms:created>
  <dcterms:modified xsi:type="dcterms:W3CDTF">2022-05-05T18:59:30Z</dcterms:modified>
  <cp:version/>
</cp:coreProperties>
</file>