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410" r:id="rId2"/>
    <p:sldId id="402" r:id="rId3"/>
    <p:sldId id="407" r:id="rId4"/>
    <p:sldId id="337" r:id="rId5"/>
    <p:sldId id="344" r:id="rId6"/>
    <p:sldId id="354" r:id="rId7"/>
    <p:sldId id="358" r:id="rId8"/>
    <p:sldId id="363" r:id="rId9"/>
    <p:sldId id="409" r:id="rId10"/>
    <p:sldId id="403" r:id="rId11"/>
    <p:sldId id="404" r:id="rId12"/>
    <p:sldId id="405" r:id="rId13"/>
    <p:sldId id="406" r:id="rId14"/>
    <p:sldId id="408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1256" y="-8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BCA83-604F-9343-89D2-34145FF326DD}" type="datetimeFigureOut">
              <a:rPr lang="en-US" smtClean="0"/>
              <a:t>08.01.16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C62F8-F3FD-6A49-B29F-D3B26EBC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5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69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69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69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69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69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69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69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54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69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69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69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69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69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5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22E9-8C82-B14C-93A9-6812B024F3E8}" type="datetimeFigureOut">
              <a:rPr lang="en-US" smtClean="0"/>
              <a:t>08.01.16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53D5-84FD-174C-9075-8AEBFB68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0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22E9-8C82-B14C-93A9-6812B024F3E8}" type="datetimeFigureOut">
              <a:rPr lang="en-US" smtClean="0"/>
              <a:t>08.01.16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53D5-84FD-174C-9075-8AEBFB68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1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22E9-8C82-B14C-93A9-6812B024F3E8}" type="datetimeFigureOut">
              <a:rPr lang="en-US" smtClean="0"/>
              <a:t>08.01.16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53D5-84FD-174C-9075-8AEBFB68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22E9-8C82-B14C-93A9-6812B024F3E8}" type="datetimeFigureOut">
              <a:rPr lang="en-US" smtClean="0"/>
              <a:t>08.01.16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53D5-84FD-174C-9075-8AEBFB68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9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22E9-8C82-B14C-93A9-6812B024F3E8}" type="datetimeFigureOut">
              <a:rPr lang="en-US" smtClean="0"/>
              <a:t>08.01.16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53D5-84FD-174C-9075-8AEBFB68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0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22E9-8C82-B14C-93A9-6812B024F3E8}" type="datetimeFigureOut">
              <a:rPr lang="en-US" smtClean="0"/>
              <a:t>08.01.16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53D5-84FD-174C-9075-8AEBFB68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2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22E9-8C82-B14C-93A9-6812B024F3E8}" type="datetimeFigureOut">
              <a:rPr lang="en-US" smtClean="0"/>
              <a:t>08.01.16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53D5-84FD-174C-9075-8AEBFB68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4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22E9-8C82-B14C-93A9-6812B024F3E8}" type="datetimeFigureOut">
              <a:rPr lang="en-US" smtClean="0"/>
              <a:t>08.01.16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53D5-84FD-174C-9075-8AEBFB68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9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22E9-8C82-B14C-93A9-6812B024F3E8}" type="datetimeFigureOut">
              <a:rPr lang="en-US" smtClean="0"/>
              <a:t>08.01.16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53D5-84FD-174C-9075-8AEBFB68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3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22E9-8C82-B14C-93A9-6812B024F3E8}" type="datetimeFigureOut">
              <a:rPr lang="en-US" smtClean="0"/>
              <a:t>08.01.16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53D5-84FD-174C-9075-8AEBFB68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3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22E9-8C82-B14C-93A9-6812B024F3E8}" type="datetimeFigureOut">
              <a:rPr lang="en-US" smtClean="0"/>
              <a:t>08.01.16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53D5-84FD-174C-9075-8AEBFB68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4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D22E9-8C82-B14C-93A9-6812B024F3E8}" type="datetimeFigureOut">
              <a:rPr lang="en-US" smtClean="0"/>
              <a:t>08.01.16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253D5-84FD-174C-9075-8AEBFB68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6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8585" y="4767263"/>
            <a:ext cx="435769" cy="273844"/>
          </a:xfrm>
        </p:spPr>
        <p:txBody>
          <a:bodyPr/>
          <a:lstStyle/>
          <a:p>
            <a:pPr algn="ctr"/>
            <a:fld id="{DEAF56F5-85F7-4DB4-83B4-DC89C7B0EF9D}" type="slidenum">
              <a:rPr lang="en-US" sz="14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54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06037" y="29088"/>
            <a:ext cx="1931959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Meditation</a:t>
            </a:r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42925"/>
            <a:ext cx="9144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5140" y="844950"/>
            <a:ext cx="7393680" cy="567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Reduces stress and cortisol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Improves: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Focus 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C</a:t>
            </a:r>
            <a:r>
              <a:rPr lang="en-US" sz="3200" dirty="0" smtClean="0">
                <a:latin typeface="Helvetica"/>
                <a:cs typeface="Helvetica"/>
              </a:rPr>
              <a:t>oncentration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Attention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Memory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Creativity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Impulse control</a:t>
            </a:r>
          </a:p>
          <a:p>
            <a:pPr marL="571500" indent="-571500">
              <a:buFont typeface="Arial"/>
              <a:buChar char="•"/>
            </a:pPr>
            <a:endParaRPr lang="en-US" sz="3200" b="1" dirty="0">
              <a:latin typeface="Helvetica"/>
              <a:cs typeface="Helvetica"/>
            </a:endParaRPr>
          </a:p>
          <a:p>
            <a:pPr marL="1028700" lvl="1" indent="-571500">
              <a:buFont typeface="Arial"/>
              <a:buChar char="•"/>
            </a:pPr>
            <a:endParaRPr lang="en-US" sz="3200" b="1" dirty="0" smtClean="0">
              <a:latin typeface="Helvetica"/>
              <a:cs typeface="Helvetica"/>
            </a:endParaRPr>
          </a:p>
          <a:p>
            <a:endParaRPr lang="en-US" sz="3200" b="1" baseline="30000" dirty="0">
              <a:latin typeface="Helvetica"/>
              <a:cs typeface="Helvetica"/>
            </a:endParaRPr>
          </a:p>
          <a:p>
            <a:endParaRPr lang="en-US" sz="3200" b="1" baseline="30000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5355514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8585" y="4767263"/>
            <a:ext cx="435769" cy="273844"/>
          </a:xfrm>
        </p:spPr>
        <p:txBody>
          <a:bodyPr/>
          <a:lstStyle/>
          <a:p>
            <a:pPr algn="ctr"/>
            <a:fld id="{DEAF56F5-85F7-4DB4-83B4-DC89C7B0EF9D}" type="slidenum">
              <a:rPr lang="en-US" sz="14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10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54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3898" y="29088"/>
            <a:ext cx="1516224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Nutrition</a:t>
            </a:r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42925"/>
            <a:ext cx="9144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3942" y="977685"/>
            <a:ext cx="5991238" cy="3826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Helvetica"/>
                <a:cs typeface="Helvetica"/>
              </a:rPr>
              <a:t>Probiotics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Yoghurt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Kefir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err="1" smtClean="0">
                <a:latin typeface="Helvetica"/>
                <a:cs typeface="Helvetica"/>
              </a:rPr>
              <a:t>Kombucha</a:t>
            </a:r>
            <a:r>
              <a:rPr lang="en-US" sz="3200" dirty="0" smtClean="0">
                <a:latin typeface="Helvetica"/>
                <a:cs typeface="Helvetica"/>
              </a:rPr>
              <a:t> tea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Sauer kraut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Pickles</a:t>
            </a:r>
          </a:p>
          <a:p>
            <a:endParaRPr lang="en-US" sz="3200" b="1" baseline="30000" dirty="0">
              <a:latin typeface="Helvetica"/>
              <a:cs typeface="Helvetica"/>
            </a:endParaRPr>
          </a:p>
          <a:p>
            <a:endParaRPr lang="en-US" sz="3200" b="1" baseline="30000" dirty="0" smtClean="0"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55447" y="952037"/>
            <a:ext cx="38331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Helvetica"/>
                <a:cs typeface="Helvetica"/>
              </a:rPr>
              <a:t>Prebiotics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Raw asparagus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Raw onion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Garlic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Acacia fiber</a:t>
            </a:r>
          </a:p>
        </p:txBody>
      </p:sp>
    </p:spTree>
    <p:extLst>
      <p:ext uri="{BB962C8B-B14F-4D97-AF65-F5344CB8AC3E}">
        <p14:creationId xmlns:p14="http://schemas.microsoft.com/office/powerpoint/2010/main" val="45742190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8585" y="4767263"/>
            <a:ext cx="435769" cy="273844"/>
          </a:xfrm>
        </p:spPr>
        <p:txBody>
          <a:bodyPr/>
          <a:lstStyle/>
          <a:p>
            <a:pPr algn="ctr"/>
            <a:fld id="{DEAF56F5-85F7-4DB4-83B4-DC89C7B0EF9D}" type="slidenum">
              <a:rPr lang="en-US" sz="14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11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54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3898" y="29088"/>
            <a:ext cx="1516224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Nutrition</a:t>
            </a:r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42925"/>
            <a:ext cx="9144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80151" y="1110298"/>
            <a:ext cx="5867494" cy="321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Exercise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Cut sugar &amp; artificial sweeteners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Reduce stress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Drink coffee</a:t>
            </a:r>
          </a:p>
          <a:p>
            <a:endParaRPr lang="en-US" sz="3200" b="1" baseline="30000" dirty="0">
              <a:latin typeface="Helvetica"/>
              <a:cs typeface="Helvetica"/>
            </a:endParaRPr>
          </a:p>
          <a:p>
            <a:endParaRPr lang="en-US" sz="3200" b="1" baseline="30000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4326554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8585" y="4767263"/>
            <a:ext cx="435769" cy="273844"/>
          </a:xfrm>
        </p:spPr>
        <p:txBody>
          <a:bodyPr/>
          <a:lstStyle/>
          <a:p>
            <a:pPr algn="ctr"/>
            <a:fld id="{DEAF56F5-85F7-4DB4-83B4-DC89C7B0EF9D}" type="slidenum">
              <a:rPr lang="en-US" sz="14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12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54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3898" y="29088"/>
            <a:ext cx="1516224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Nutrition</a:t>
            </a:r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42925"/>
            <a:ext cx="9144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31890" y="1081889"/>
            <a:ext cx="7228674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Brain – 60% fat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Mostly omega-3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DHA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Flexible cell walls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Boosts neurotransmitters &amp; BDNF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Reduces cortisol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NRF-2 pathway</a:t>
            </a:r>
          </a:p>
          <a:p>
            <a:endParaRPr lang="en-US" sz="3200" b="1" baseline="30000" dirty="0">
              <a:latin typeface="Helvetica"/>
              <a:cs typeface="Helvetica"/>
            </a:endParaRPr>
          </a:p>
          <a:p>
            <a:endParaRPr lang="en-US" sz="3200" b="1" baseline="30000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7736591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8585" y="4767263"/>
            <a:ext cx="435769" cy="273844"/>
          </a:xfrm>
        </p:spPr>
        <p:txBody>
          <a:bodyPr/>
          <a:lstStyle/>
          <a:p>
            <a:pPr algn="ctr"/>
            <a:fld id="{DEAF56F5-85F7-4DB4-83B4-DC89C7B0EF9D}" type="slidenum">
              <a:rPr lang="en-US" sz="14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13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54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17622" y="29088"/>
            <a:ext cx="1308779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Fasting</a:t>
            </a:r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42925"/>
            <a:ext cx="9144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4296" y="796084"/>
            <a:ext cx="7228674" cy="4688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dirty="0" err="1" smtClean="0">
                <a:latin typeface="Helvetica"/>
                <a:cs typeface="Helvetica"/>
              </a:rPr>
              <a:t>Ketogenic</a:t>
            </a:r>
            <a:r>
              <a:rPr lang="en-US" sz="3200" dirty="0" smtClean="0">
                <a:latin typeface="Helvetica"/>
                <a:cs typeface="Helvetica"/>
              </a:rPr>
              <a:t> state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Brain functions 25% better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Reduces:</a:t>
            </a:r>
          </a:p>
          <a:p>
            <a:pPr marL="1485900" lvl="2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Inflammation</a:t>
            </a:r>
          </a:p>
          <a:p>
            <a:pPr marL="1485900" lvl="2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Oxidative stress</a:t>
            </a:r>
          </a:p>
          <a:p>
            <a:pPr marL="1485900" lvl="2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Brain fog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Start burning fat</a:t>
            </a:r>
          </a:p>
          <a:p>
            <a:pPr marL="571500" indent="-571500">
              <a:buFont typeface="Arial"/>
              <a:buChar char="•"/>
            </a:pPr>
            <a:endParaRPr lang="en-US" sz="3200" b="1" dirty="0" smtClean="0">
              <a:latin typeface="Helvetica"/>
              <a:cs typeface="Helvetica"/>
            </a:endParaRPr>
          </a:p>
          <a:p>
            <a:endParaRPr lang="en-US" sz="3200" b="1" baseline="30000" dirty="0">
              <a:latin typeface="Helvetica"/>
              <a:cs typeface="Helvetica"/>
            </a:endParaRPr>
          </a:p>
          <a:p>
            <a:endParaRPr lang="en-US" sz="3200" b="1" baseline="30000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8304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8585" y="4767263"/>
            <a:ext cx="435769" cy="273844"/>
          </a:xfrm>
        </p:spPr>
        <p:txBody>
          <a:bodyPr/>
          <a:lstStyle/>
          <a:p>
            <a:pPr algn="ctr"/>
            <a:fld id="{DEAF56F5-85F7-4DB4-83B4-DC89C7B0EF9D}" type="slidenum">
              <a:rPr lang="en-US" sz="14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14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54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17622" y="29088"/>
            <a:ext cx="1308779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Fasting</a:t>
            </a:r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42925"/>
            <a:ext cx="9144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66205" y="860452"/>
            <a:ext cx="7698154" cy="271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5:2 intermittent fasting</a:t>
            </a:r>
            <a:endParaRPr lang="en-US" sz="3200" b="1" dirty="0" smtClean="0">
              <a:latin typeface="Helvetica"/>
              <a:cs typeface="Helvetica"/>
            </a:endParaRP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Eat 300 kcal two times daily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If training increase to 400 kcal</a:t>
            </a:r>
            <a:endParaRPr lang="en-US" sz="3200" dirty="0">
              <a:latin typeface="Helvetica"/>
              <a:cs typeface="Helvetica"/>
            </a:endParaRPr>
          </a:p>
          <a:p>
            <a:pPr lvl="1"/>
            <a:endParaRPr lang="en-US" sz="3200" dirty="0" smtClean="0">
              <a:latin typeface="Helvetica"/>
              <a:cs typeface="Helvetica"/>
            </a:endParaRPr>
          </a:p>
          <a:p>
            <a:endParaRPr lang="en-US" sz="3200" b="1" baseline="30000" dirty="0">
              <a:latin typeface="Helvetica"/>
              <a:cs typeface="Helvetica"/>
            </a:endParaRPr>
          </a:p>
          <a:p>
            <a:endParaRPr lang="en-US" sz="3200" b="1" baseline="30000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9844212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8585" y="4767263"/>
            <a:ext cx="435769" cy="273844"/>
          </a:xfrm>
        </p:spPr>
        <p:txBody>
          <a:bodyPr/>
          <a:lstStyle/>
          <a:p>
            <a:pPr algn="ctr"/>
            <a:fld id="{DEAF56F5-85F7-4DB4-83B4-DC89C7B0EF9D}" type="slidenum">
              <a:rPr lang="en-US" sz="14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2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54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268" y="29088"/>
            <a:ext cx="1523494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Exercise</a:t>
            </a:r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42925"/>
            <a:ext cx="9144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5988" y="1232733"/>
            <a:ext cx="739368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Balances </a:t>
            </a:r>
            <a:r>
              <a:rPr lang="en-US" sz="3200" dirty="0" smtClean="0">
                <a:latin typeface="Helvetica"/>
                <a:cs typeface="Helvetica"/>
              </a:rPr>
              <a:t>neurotransmitters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Increase BDNF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Lowers stress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Increases </a:t>
            </a:r>
            <a:r>
              <a:rPr lang="en-US" sz="3200" dirty="0" smtClean="0">
                <a:latin typeface="Helvetica"/>
                <a:cs typeface="Helvetica"/>
              </a:rPr>
              <a:t>creativity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Increases brain volume</a:t>
            </a:r>
          </a:p>
          <a:p>
            <a:pPr marL="571500" indent="-571500">
              <a:buFont typeface="Arial"/>
              <a:buChar char="•"/>
            </a:pPr>
            <a:endParaRPr lang="en-US" sz="3200" dirty="0">
              <a:latin typeface="Helvetica"/>
              <a:cs typeface="Helvetica"/>
            </a:endParaRPr>
          </a:p>
          <a:p>
            <a:pPr marL="1028700" lvl="1" indent="-571500">
              <a:buFont typeface="Arial"/>
              <a:buChar char="•"/>
            </a:pPr>
            <a:endParaRPr lang="en-US" sz="3200" b="1" dirty="0" smtClean="0">
              <a:latin typeface="Helvetica"/>
              <a:cs typeface="Helvetica"/>
            </a:endParaRPr>
          </a:p>
          <a:p>
            <a:endParaRPr lang="en-US" sz="3200" b="1" baseline="30000" dirty="0">
              <a:latin typeface="Helvetica"/>
              <a:cs typeface="Helvetica"/>
            </a:endParaRPr>
          </a:p>
          <a:p>
            <a:endParaRPr lang="en-US" sz="3200" b="1" baseline="30000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615544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8585" y="4767263"/>
            <a:ext cx="435769" cy="273844"/>
          </a:xfrm>
        </p:spPr>
        <p:txBody>
          <a:bodyPr/>
          <a:lstStyle/>
          <a:p>
            <a:pPr algn="ctr"/>
            <a:fld id="{DEAF56F5-85F7-4DB4-83B4-DC89C7B0EF9D}" type="slidenum">
              <a:rPr lang="en-US" sz="14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3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54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292" y="1"/>
            <a:ext cx="1523494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Exercise</a:t>
            </a:r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42925"/>
            <a:ext cx="9144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89341" y="983859"/>
            <a:ext cx="6912791" cy="280076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/>
              <a:buChar char="•"/>
            </a:pPr>
            <a:r>
              <a:rPr lang="en-US" sz="3000" dirty="0">
                <a:latin typeface="Helvetica"/>
                <a:cs typeface="Helvetica"/>
              </a:rPr>
              <a:t>IGF-</a:t>
            </a:r>
            <a:r>
              <a:rPr lang="en-US" sz="3000" dirty="0" smtClean="0">
                <a:latin typeface="Helvetica"/>
                <a:cs typeface="Helvetica"/>
              </a:rPr>
              <a:t>1 – Insulin-like Growth Factor</a:t>
            </a:r>
            <a:endParaRPr lang="en-US" sz="3000" dirty="0">
              <a:latin typeface="Helvetica"/>
              <a:cs typeface="Helvetica"/>
            </a:endParaRPr>
          </a:p>
          <a:p>
            <a:pPr marL="214313" indent="-214313">
              <a:lnSpc>
                <a:spcPct val="150000"/>
              </a:lnSpc>
              <a:buFont typeface="Arial"/>
              <a:buChar char="•"/>
            </a:pPr>
            <a:r>
              <a:rPr lang="en-US" sz="3000" dirty="0">
                <a:latin typeface="Helvetica"/>
                <a:cs typeface="Helvetica"/>
              </a:rPr>
              <a:t>FGF-</a:t>
            </a:r>
            <a:r>
              <a:rPr lang="en-US" sz="3000" dirty="0" smtClean="0">
                <a:latin typeface="Helvetica"/>
                <a:cs typeface="Helvetica"/>
              </a:rPr>
              <a:t>2 – Fibroblast Growth Factor</a:t>
            </a:r>
          </a:p>
          <a:p>
            <a:pPr marL="214313" indent="-214313">
              <a:lnSpc>
                <a:spcPct val="150000"/>
              </a:lnSpc>
              <a:buFont typeface="Arial"/>
              <a:buChar char="•"/>
            </a:pPr>
            <a:r>
              <a:rPr lang="en-US" sz="3000" dirty="0" smtClean="0">
                <a:latin typeface="Helvetica"/>
                <a:cs typeface="Helvetica"/>
              </a:rPr>
              <a:t>VEGF – Vascular Endothelial 					   Growth Factor</a:t>
            </a:r>
            <a:endParaRPr lang="en-US" sz="3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4631003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8585" y="4767263"/>
            <a:ext cx="435769" cy="273844"/>
          </a:xfrm>
        </p:spPr>
        <p:txBody>
          <a:bodyPr/>
          <a:lstStyle/>
          <a:p>
            <a:pPr algn="ctr"/>
            <a:fld id="{DEAF56F5-85F7-4DB4-83B4-DC89C7B0EF9D}" type="slidenum">
              <a:rPr lang="en-US" sz="14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4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54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35295" y="29088"/>
            <a:ext cx="1073438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Sleep</a:t>
            </a:r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42925"/>
            <a:ext cx="9144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5988" y="860452"/>
            <a:ext cx="7228674" cy="3703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Quality &gt; Duration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Sleep deprivation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Reduces cognitive performance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Imbalances in neurotransmitters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Increases stress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Reduces BDNF levels </a:t>
            </a:r>
          </a:p>
          <a:p>
            <a:endParaRPr lang="en-US" sz="3200" b="1" baseline="30000" dirty="0">
              <a:latin typeface="Helvetica"/>
              <a:cs typeface="Helvetica"/>
            </a:endParaRPr>
          </a:p>
          <a:p>
            <a:endParaRPr lang="en-US" sz="3200" b="1" baseline="30000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5954002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8585" y="4767263"/>
            <a:ext cx="435769" cy="273844"/>
          </a:xfrm>
        </p:spPr>
        <p:txBody>
          <a:bodyPr/>
          <a:lstStyle/>
          <a:p>
            <a:pPr algn="ctr"/>
            <a:fld id="{DEAF56F5-85F7-4DB4-83B4-DC89C7B0EF9D}" type="slidenum">
              <a:rPr lang="en-US" sz="14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5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54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35295" y="29088"/>
            <a:ext cx="1073438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Sleep</a:t>
            </a:r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42925"/>
            <a:ext cx="9144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5988" y="860452"/>
            <a:ext cx="7228674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Balances neurotransmitters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Improves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Problem solving skills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Creativity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Memory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Cognition</a:t>
            </a:r>
          </a:p>
          <a:p>
            <a:pPr marL="1028700" lvl="1" indent="-571500">
              <a:buFont typeface="Arial"/>
              <a:buChar char="•"/>
            </a:pPr>
            <a:endParaRPr lang="en-US" sz="3200" b="1" dirty="0" smtClean="0">
              <a:latin typeface="Helvetica"/>
              <a:cs typeface="Helvetica"/>
            </a:endParaRPr>
          </a:p>
          <a:p>
            <a:endParaRPr lang="en-US" sz="3200" b="1" baseline="30000" dirty="0">
              <a:latin typeface="Helvetica"/>
              <a:cs typeface="Helvetica"/>
            </a:endParaRPr>
          </a:p>
          <a:p>
            <a:endParaRPr lang="en-US" sz="3200" b="1" baseline="30000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4350032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8585" y="4767263"/>
            <a:ext cx="435769" cy="273844"/>
          </a:xfrm>
        </p:spPr>
        <p:txBody>
          <a:bodyPr/>
          <a:lstStyle/>
          <a:p>
            <a:pPr algn="ctr"/>
            <a:fld id="{DEAF56F5-85F7-4DB4-83B4-DC89C7B0EF9D}" type="slidenum">
              <a:rPr lang="en-US" sz="14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6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54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35295" y="29088"/>
            <a:ext cx="1073438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Sleep</a:t>
            </a:r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42925"/>
            <a:ext cx="9144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5988" y="860452"/>
            <a:ext cx="7228674" cy="321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Relaxing activities before bed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Inspiring Biographies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Avoid “how to” books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Avoid stimulating music</a:t>
            </a:r>
          </a:p>
          <a:p>
            <a:pPr marL="1028700" lvl="1" indent="-571500">
              <a:buFont typeface="Arial"/>
              <a:buChar char="•"/>
            </a:pPr>
            <a:endParaRPr lang="en-US" sz="3200" b="1" dirty="0" smtClean="0">
              <a:latin typeface="Helvetica"/>
              <a:cs typeface="Helvetica"/>
            </a:endParaRPr>
          </a:p>
          <a:p>
            <a:endParaRPr lang="en-US" sz="3200" b="1" baseline="30000" dirty="0">
              <a:latin typeface="Helvetica"/>
              <a:cs typeface="Helvetica"/>
            </a:endParaRPr>
          </a:p>
          <a:p>
            <a:endParaRPr lang="en-US" sz="3200" b="1" baseline="30000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5615873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8585" y="4767263"/>
            <a:ext cx="435769" cy="273844"/>
          </a:xfrm>
        </p:spPr>
        <p:txBody>
          <a:bodyPr/>
          <a:lstStyle/>
          <a:p>
            <a:pPr algn="ctr"/>
            <a:fld id="{DEAF56F5-85F7-4DB4-83B4-DC89C7B0EF9D}" type="slidenum">
              <a:rPr lang="en-US" sz="14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7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54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35295" y="29088"/>
            <a:ext cx="1073438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Sleep</a:t>
            </a:r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42925"/>
            <a:ext cx="9144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5988" y="1232733"/>
            <a:ext cx="7393680" cy="271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Exercise 5-6 hours before bedtime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Use bedroom for </a:t>
            </a:r>
            <a:r>
              <a:rPr lang="en-US" sz="3200" dirty="0" smtClean="0">
                <a:latin typeface="Helvetica"/>
                <a:cs typeface="Helvetica"/>
              </a:rPr>
              <a:t>sleeping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Anchoring effect</a:t>
            </a:r>
          </a:p>
          <a:p>
            <a:pPr marL="1028700" lvl="1" indent="-571500">
              <a:buFont typeface="Arial"/>
              <a:buChar char="•"/>
            </a:pPr>
            <a:endParaRPr lang="en-US" sz="3200" b="1" dirty="0" smtClean="0">
              <a:latin typeface="Helvetica"/>
              <a:cs typeface="Helvetica"/>
            </a:endParaRPr>
          </a:p>
          <a:p>
            <a:endParaRPr lang="en-US" sz="3200" b="1" baseline="30000" dirty="0">
              <a:latin typeface="Helvetica"/>
              <a:cs typeface="Helvetica"/>
            </a:endParaRPr>
          </a:p>
          <a:p>
            <a:endParaRPr lang="en-US" sz="3200" b="1" baseline="30000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9020280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8585" y="4767263"/>
            <a:ext cx="435769" cy="273844"/>
          </a:xfrm>
        </p:spPr>
        <p:txBody>
          <a:bodyPr/>
          <a:lstStyle/>
          <a:p>
            <a:pPr algn="ctr"/>
            <a:fld id="{DEAF56F5-85F7-4DB4-83B4-DC89C7B0EF9D}" type="slidenum">
              <a:rPr lang="en-US" sz="14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8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54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35295" y="29088"/>
            <a:ext cx="1073438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Sleep</a:t>
            </a:r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42925"/>
            <a:ext cx="9144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5988" y="1232733"/>
            <a:ext cx="7393680" cy="222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Right temperature in bedroom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65 ˚F ( = 18˚ C)</a:t>
            </a:r>
          </a:p>
          <a:p>
            <a:pPr marL="1028700" lvl="1" indent="-571500">
              <a:buFont typeface="Arial"/>
              <a:buChar char="•"/>
            </a:pPr>
            <a:endParaRPr lang="en-US" sz="3200" b="1" dirty="0" smtClean="0">
              <a:latin typeface="Helvetica"/>
              <a:cs typeface="Helvetica"/>
            </a:endParaRPr>
          </a:p>
          <a:p>
            <a:endParaRPr lang="en-US" sz="3200" b="1" baseline="30000" dirty="0">
              <a:latin typeface="Helvetica"/>
              <a:cs typeface="Helvetica"/>
            </a:endParaRPr>
          </a:p>
          <a:p>
            <a:endParaRPr lang="en-US" sz="3200" b="1" baseline="30000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5751392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8585" y="4767263"/>
            <a:ext cx="435769" cy="273844"/>
          </a:xfrm>
        </p:spPr>
        <p:txBody>
          <a:bodyPr/>
          <a:lstStyle/>
          <a:p>
            <a:pPr algn="ctr"/>
            <a:fld id="{DEAF56F5-85F7-4DB4-83B4-DC89C7B0EF9D}" type="slidenum">
              <a:rPr lang="en-US" sz="14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9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54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98319" y="1"/>
            <a:ext cx="1073438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Sleep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42925"/>
            <a:ext cx="9144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66380" y="983859"/>
            <a:ext cx="3957002" cy="349326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/>
              <a:buChar char="•"/>
            </a:pPr>
            <a:r>
              <a:rPr lang="en-US" sz="3000" dirty="0">
                <a:latin typeface="Helvetica"/>
                <a:cs typeface="Helvetica"/>
              </a:rPr>
              <a:t>L-</a:t>
            </a:r>
            <a:r>
              <a:rPr lang="en-US" sz="3000" dirty="0" err="1">
                <a:latin typeface="Helvetica"/>
                <a:cs typeface="Helvetica"/>
              </a:rPr>
              <a:t>Theanine</a:t>
            </a:r>
            <a:endParaRPr lang="en-US" sz="3000" dirty="0">
              <a:latin typeface="Helvetica"/>
              <a:cs typeface="Helvetica"/>
            </a:endParaRPr>
          </a:p>
          <a:p>
            <a:pPr marL="214313" indent="-214313">
              <a:lnSpc>
                <a:spcPct val="150000"/>
              </a:lnSpc>
              <a:buFont typeface="Arial"/>
              <a:buChar char="•"/>
            </a:pPr>
            <a:r>
              <a:rPr lang="en-US" sz="3000" dirty="0">
                <a:latin typeface="Helvetica"/>
                <a:cs typeface="Helvetica"/>
              </a:rPr>
              <a:t>Melatonin</a:t>
            </a:r>
          </a:p>
          <a:p>
            <a:pPr marL="214313" indent="-214313">
              <a:lnSpc>
                <a:spcPct val="150000"/>
              </a:lnSpc>
              <a:buFont typeface="Arial"/>
              <a:buChar char="•"/>
            </a:pPr>
            <a:r>
              <a:rPr lang="en-US" sz="3000" dirty="0">
                <a:latin typeface="Helvetica"/>
                <a:cs typeface="Helvetica"/>
              </a:rPr>
              <a:t>L-Ornithine</a:t>
            </a:r>
          </a:p>
          <a:p>
            <a:pPr marL="214313" indent="-214313">
              <a:lnSpc>
                <a:spcPct val="150000"/>
              </a:lnSpc>
              <a:buFont typeface="Arial"/>
              <a:buChar char="•"/>
            </a:pPr>
            <a:r>
              <a:rPr lang="en-US" sz="3000" dirty="0">
                <a:latin typeface="Helvetica"/>
                <a:cs typeface="Helvetica"/>
              </a:rPr>
              <a:t>Magnesium</a:t>
            </a:r>
          </a:p>
          <a:p>
            <a:pPr marL="214313" indent="-214313">
              <a:lnSpc>
                <a:spcPct val="150000"/>
              </a:lnSpc>
              <a:buFont typeface="Arial"/>
              <a:buChar char="•"/>
            </a:pPr>
            <a:r>
              <a:rPr lang="en-US" sz="3000" dirty="0">
                <a:latin typeface="Helvetica"/>
                <a:cs typeface="Helvetica"/>
              </a:rPr>
              <a:t>Tryptophan</a:t>
            </a:r>
          </a:p>
        </p:txBody>
      </p:sp>
    </p:spTree>
    <p:extLst>
      <p:ext uri="{BB962C8B-B14F-4D97-AF65-F5344CB8AC3E}">
        <p14:creationId xmlns:p14="http://schemas.microsoft.com/office/powerpoint/2010/main" val="414562951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7548</TotalTime>
  <Words>244</Words>
  <Application>Microsoft Macintosh PowerPoint</Application>
  <PresentationFormat>On-screen Show (16:9)</PresentationFormat>
  <Paragraphs>126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 Grønstad</dc:creator>
  <cp:lastModifiedBy>Mathias Grønstad</cp:lastModifiedBy>
  <cp:revision>51</cp:revision>
  <dcterms:created xsi:type="dcterms:W3CDTF">2015-11-29T15:22:58Z</dcterms:created>
  <dcterms:modified xsi:type="dcterms:W3CDTF">2016-01-08T20:33:27Z</dcterms:modified>
</cp:coreProperties>
</file>