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embeddings/oleObject1.bin" ContentType="application/vnd.openxmlformats-officedocument.oleObject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ppt/tags/tag18.xml" ContentType="application/vnd.openxmlformats-officedocument.presentationml.tags+xml"/>
  <Override PartName="/ppt/notesSlides/notesSlide18.xml" ContentType="application/vnd.openxmlformats-officedocument.presentationml.notesSlide+xml"/>
  <Override PartName="/ppt/tags/tag19.xml" ContentType="application/vnd.openxmlformats-officedocument.presentationml.tags+xml"/>
  <Override PartName="/ppt/notesSlides/notesSlide19.xml" ContentType="application/vnd.openxmlformats-officedocument.presentationml.notesSlide+xml"/>
  <Override PartName="/ppt/tags/tag20.xml" ContentType="application/vnd.openxmlformats-officedocument.presentationml.tags+xml"/>
  <Override PartName="/ppt/notesSlides/notesSlide20.xml" ContentType="application/vnd.openxmlformats-officedocument.presentationml.notesSlide+xml"/>
  <Override PartName="/ppt/tags/tag21.xml" ContentType="application/vnd.openxmlformats-officedocument.presentationml.tags+xml"/>
  <Override PartName="/ppt/notesSlides/notesSlide21.xml" ContentType="application/vnd.openxmlformats-officedocument.presentationml.notesSlide+xml"/>
  <Override PartName="/ppt/tags/tag22.xml" ContentType="application/vnd.openxmlformats-officedocument.presentationml.tags+xml"/>
  <Override PartName="/ppt/notesSlides/notesSlide22.xml" ContentType="application/vnd.openxmlformats-officedocument.presentationml.notesSlide+xml"/>
  <Override PartName="/ppt/tags/tag23.xml" ContentType="application/vnd.openxmlformats-officedocument.presentationml.tags+xml"/>
  <Override PartName="/ppt/notesSlides/notesSlide23.xml" ContentType="application/vnd.openxmlformats-officedocument.presentationml.notesSlide+xml"/>
  <Override PartName="/ppt/tags/tag24.xml" ContentType="application/vnd.openxmlformats-officedocument.presentationml.tags+xml"/>
  <Override PartName="/ppt/notesSlides/notesSlide24.xml" ContentType="application/vnd.openxmlformats-officedocument.presentationml.notesSlide+xml"/>
  <Override PartName="/ppt/tags/tag25.xml" ContentType="application/vnd.openxmlformats-officedocument.presentationml.tags+xml"/>
  <Override PartName="/ppt/notesSlides/notesSlide25.xml" ContentType="application/vnd.openxmlformats-officedocument.presentationml.notesSlide+xml"/>
  <Override PartName="/ppt/tags/tag26.xml" ContentType="application/vnd.openxmlformats-officedocument.presentationml.tags+xml"/>
  <Override PartName="/ppt/notesSlides/notesSlide26.xml" ContentType="application/vnd.openxmlformats-officedocument.presentationml.notesSlide+xml"/>
  <Override PartName="/ppt/tags/tag27.xml" ContentType="application/vnd.openxmlformats-officedocument.presentationml.tags+xml"/>
  <Override PartName="/ppt/notesSlides/notesSlide27.xml" ContentType="application/vnd.openxmlformats-officedocument.presentationml.notesSlide+xml"/>
  <Override PartName="/ppt/tags/tag28.xml" ContentType="application/vnd.openxmlformats-officedocument.presentationml.tags+xml"/>
  <Override PartName="/ppt/notesSlides/notesSlide28.xml" ContentType="application/vnd.openxmlformats-officedocument.presentationml.notesSlide+xml"/>
  <Override PartName="/ppt/tags/tag29.xml" ContentType="application/vnd.openxmlformats-officedocument.presentationml.tags+xml"/>
  <Override PartName="/ppt/notesSlides/notesSlide29.xml" ContentType="application/vnd.openxmlformats-officedocument.presentationml.notesSlide+xml"/>
  <Override PartName="/ppt/tags/tag30.xml" ContentType="application/vnd.openxmlformats-officedocument.presentationml.tags+xml"/>
  <Override PartName="/ppt/notesSlides/notesSlide30.xml" ContentType="application/vnd.openxmlformats-officedocument.presentationml.notesSlide+xml"/>
  <Override PartName="/ppt/tags/tag31.xml" ContentType="application/vnd.openxmlformats-officedocument.presentationml.tags+xml"/>
  <Override PartName="/ppt/notesSlides/notesSlide31.xml" ContentType="application/vnd.openxmlformats-officedocument.presentationml.notesSlide+xml"/>
  <Override PartName="/ppt/tags/tag32.xml" ContentType="application/vnd.openxmlformats-officedocument.presentationml.tags+xml"/>
  <Override PartName="/ppt/notesSlides/notesSlide32.xml" ContentType="application/vnd.openxmlformats-officedocument.presentationml.notesSlide+xml"/>
  <Override PartName="/ppt/tags/tag33.xml" ContentType="application/vnd.openxmlformats-officedocument.presentationml.tags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613" r:id="rId2"/>
    <p:sldId id="615" r:id="rId3"/>
    <p:sldId id="691" r:id="rId4"/>
    <p:sldId id="626" r:id="rId5"/>
    <p:sldId id="630" r:id="rId6"/>
    <p:sldId id="707" r:id="rId7"/>
    <p:sldId id="633" r:id="rId8"/>
    <p:sldId id="694" r:id="rId9"/>
    <p:sldId id="686" r:id="rId10"/>
    <p:sldId id="687" r:id="rId11"/>
    <p:sldId id="631" r:id="rId12"/>
    <p:sldId id="621" r:id="rId13"/>
    <p:sldId id="640" r:id="rId14"/>
    <p:sldId id="634" r:id="rId15"/>
    <p:sldId id="636" r:id="rId16"/>
    <p:sldId id="700" r:id="rId17"/>
    <p:sldId id="651" r:id="rId18"/>
    <p:sldId id="653" r:id="rId19"/>
    <p:sldId id="658" r:id="rId20"/>
    <p:sldId id="695" r:id="rId21"/>
    <p:sldId id="696" r:id="rId22"/>
    <p:sldId id="674" r:id="rId23"/>
    <p:sldId id="677" r:id="rId24"/>
    <p:sldId id="678" r:id="rId25"/>
    <p:sldId id="679" r:id="rId26"/>
    <p:sldId id="680" r:id="rId27"/>
    <p:sldId id="681" r:id="rId28"/>
    <p:sldId id="682" r:id="rId29"/>
    <p:sldId id="683" r:id="rId30"/>
    <p:sldId id="713" r:id="rId31"/>
    <p:sldId id="718" r:id="rId32"/>
    <p:sldId id="723" r:id="rId33"/>
    <p:sldId id="72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67" autoAdjust="0"/>
    <p:restoredTop sz="86333" autoAdjust="0"/>
  </p:normalViewPr>
  <p:slideViewPr>
    <p:cSldViewPr snapToGrid="0" showGuides="1">
      <p:cViewPr>
        <p:scale>
          <a:sx n="100" d="100"/>
          <a:sy n="100" d="100"/>
        </p:scale>
        <p:origin x="-16" y="-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6" d="100"/>
          <a:sy n="86" d="100"/>
        </p:scale>
        <p:origin x="-3288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92E130-42B7-7748-924C-D04E8583CFC3}" type="datetimeFigureOut">
              <a:rPr lang="nb-NO" smtClean="0"/>
              <a:t>08/01/16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1B857-941B-7A48-947A-F9CE3EC138A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532402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CE35C3-2267-4DC3-9BC9-045B44FDC5DA}" type="datetimeFigureOut">
              <a:rPr lang="en-US" smtClean="0"/>
              <a:t>08/01/16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DFCEB-F0D5-47AD-8D27-01C3BCD8C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23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FCEB-F0D5-47AD-8D27-01C3BCD8C7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73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FCEB-F0D5-47AD-8D27-01C3BCD8C79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732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FCEB-F0D5-47AD-8D27-01C3BCD8C79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732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FCEB-F0D5-47AD-8D27-01C3BCD8C79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732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FCEB-F0D5-47AD-8D27-01C3BCD8C79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73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FCEB-F0D5-47AD-8D27-01C3BCD8C79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732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FCEB-F0D5-47AD-8D27-01C3BCD8C79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732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FCEB-F0D5-47AD-8D27-01C3BCD8C79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732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FCEB-F0D5-47AD-8D27-01C3BCD8C79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732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FCEB-F0D5-47AD-8D27-01C3BCD8C79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732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FCEB-F0D5-47AD-8D27-01C3BCD8C79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73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FCEB-F0D5-47AD-8D27-01C3BCD8C79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732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FCEB-F0D5-47AD-8D27-01C3BCD8C79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732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FCEB-F0D5-47AD-8D27-01C3BCD8C79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732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FCEB-F0D5-47AD-8D27-01C3BCD8C79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732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FCEB-F0D5-47AD-8D27-01C3BCD8C79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732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FCEB-F0D5-47AD-8D27-01C3BCD8C79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732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FCEB-F0D5-47AD-8D27-01C3BCD8C79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732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FCEB-F0D5-47AD-8D27-01C3BCD8C79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732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FCEB-F0D5-47AD-8D27-01C3BCD8C79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732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FCEB-F0D5-47AD-8D27-01C3BCD8C79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732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FCEB-F0D5-47AD-8D27-01C3BCD8C79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73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FCEB-F0D5-47AD-8D27-01C3BCD8C79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732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FCEB-F0D5-47AD-8D27-01C3BCD8C79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732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FCEB-F0D5-47AD-8D27-01C3BCD8C79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732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FCEB-F0D5-47AD-8D27-01C3BCD8C79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732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FCEB-F0D5-47AD-8D27-01C3BCD8C79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73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FCEB-F0D5-47AD-8D27-01C3BCD8C79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73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FCEB-F0D5-47AD-8D27-01C3BCD8C79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73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FCEB-F0D5-47AD-8D27-01C3BCD8C79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73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FCEB-F0D5-47AD-8D27-01C3BCD8C79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73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FCEB-F0D5-47AD-8D27-01C3BCD8C79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73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FCEB-F0D5-47AD-8D27-01C3BCD8C79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73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EA61B-F8A1-41BD-8EBC-DC849CD56B92}" type="datetime1">
              <a:rPr lang="en-US" smtClean="0"/>
              <a:t>08/01/16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F56F5-85F7-4DB4-83B4-DC89C7B0E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06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F6F19-FCC7-42DB-A9E6-177A1D2749FE}" type="datetime1">
              <a:rPr lang="en-US" smtClean="0"/>
              <a:t>08/01/16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F56F5-85F7-4DB4-83B4-DC89C7B0E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81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8445E-4DE6-4BB7-947E-88A6694E420F}" type="datetime1">
              <a:rPr lang="en-US" smtClean="0"/>
              <a:t>08/01/16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F56F5-85F7-4DB4-83B4-DC89C7B0E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2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204E-8634-4718-B620-BD022DF8F4E8}" type="datetime1">
              <a:rPr lang="en-US" smtClean="0"/>
              <a:t>08/01/16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F56F5-85F7-4DB4-83B4-DC89C7B0E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14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720D0-6FC5-462A-ABAD-6F0772D9494E}" type="datetime1">
              <a:rPr lang="en-US" smtClean="0"/>
              <a:t>08/01/16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F56F5-85F7-4DB4-83B4-DC89C7B0E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91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A751-8D62-4A27-8C1F-956296E2B984}" type="datetime1">
              <a:rPr lang="en-US" smtClean="0"/>
              <a:t>08/01/16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F56F5-85F7-4DB4-83B4-DC89C7B0E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58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CE9D8-10CF-41E6-BD21-40684B059F39}" type="datetime1">
              <a:rPr lang="en-US" smtClean="0"/>
              <a:t>08/01/16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F56F5-85F7-4DB4-83B4-DC89C7B0E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49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99951-7695-44BE-B354-005522F81060}" type="datetime1">
              <a:rPr lang="en-US" smtClean="0"/>
              <a:t>08/01/16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F56F5-85F7-4DB4-83B4-DC89C7B0E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73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3512-85F9-4EF0-B87C-9FEAFEF37035}" type="datetime1">
              <a:rPr lang="en-US" smtClean="0"/>
              <a:t>08/01/16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F56F5-85F7-4DB4-83B4-DC89C7B0E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48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D687F-266E-4725-AC8A-FCD23BAB1AC3}" type="datetime1">
              <a:rPr lang="en-US" smtClean="0"/>
              <a:t>08/01/16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F56F5-85F7-4DB4-83B4-DC89C7B0E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73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241F2-A8D8-488F-96E0-B96A3B7F992D}" type="datetime1">
              <a:rPr lang="en-US" smtClean="0"/>
              <a:t>08/01/16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F56F5-85F7-4DB4-83B4-DC89C7B0E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04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60233-58BF-4744-9F49-99E04E1B79C5}" type="datetime1">
              <a:rPr lang="en-US" smtClean="0"/>
              <a:t>08/01/16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F56F5-85F7-4DB4-83B4-DC89C7B0E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0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tags" Target="../tags/tag16.xml"/><Relationship Id="rId2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tags" Target="../tags/tag26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tags" Target="../tags/tag2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tags" Target="../tags/tag28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tags" Target="../tags/tag29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tags" Target="../tags/tag30.xml"/><Relationship Id="rId2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1" Type="http://schemas.openxmlformats.org/officeDocument/2006/relationships/tags" Target="../tags/tag31.xml"/><Relationship Id="rId2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tags" Target="../tags/tag32.xml"/><Relationship Id="rId2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1" Type="http://schemas.openxmlformats.org/officeDocument/2006/relationships/tags" Target="../tags/tag33.xml"/><Relationship Id="rId2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Relationship Id="rId5" Type="http://schemas.openxmlformats.org/officeDocument/2006/relationships/oleObject" Target="../embeddings/oleObject1.bin"/><Relationship Id="rId6" Type="http://schemas.openxmlformats.org/officeDocument/2006/relationships/image" Target="../media/image1.emf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9" Type="http://schemas.openxmlformats.org/officeDocument/2006/relationships/image" Target="../media/image4.png"/><Relationship Id="rId10" Type="http://schemas.openxmlformats.org/officeDocument/2006/relationships/image" Target="../media/image5.png"/><Relationship Id="rId1" Type="http://schemas.openxmlformats.org/officeDocument/2006/relationships/vmlDrawing" Target="../drawings/vmlDrawing1.vml"/><Relationship Id="rId2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4782" y="6356352"/>
            <a:ext cx="581025" cy="365125"/>
          </a:xfrm>
        </p:spPr>
        <p:txBody>
          <a:bodyPr/>
          <a:lstStyle/>
          <a:p>
            <a:pPr algn="ctr"/>
            <a:fld id="{DEAF56F5-85F7-4DB4-83B4-DC89C7B0EF9D}" type="slidenum">
              <a:rPr lang="en-US" sz="1900" b="1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1</a:t>
            </a:fld>
            <a:endParaRPr lang="en-US" sz="19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12192000" cy="72390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89487" y="38785"/>
            <a:ext cx="2013067" cy="646331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Agenda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723900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8449" y="1790452"/>
            <a:ext cx="10516356" cy="160043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>
                <a:latin typeface="Helvetica"/>
                <a:cs typeface="Helvetica"/>
              </a:rPr>
              <a:t>Double your reading speed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Equal </a:t>
            </a:r>
            <a:r>
              <a:rPr lang="en-US" sz="3200" dirty="0">
                <a:latin typeface="Helvetica"/>
                <a:cs typeface="Helvetica"/>
              </a:rPr>
              <a:t>or </a:t>
            </a:r>
            <a:r>
              <a:rPr lang="en-US" sz="3200" dirty="0" smtClean="0">
                <a:latin typeface="Helvetica"/>
                <a:cs typeface="Helvetica"/>
              </a:rPr>
              <a:t>improved comprehension</a:t>
            </a:r>
            <a:endParaRPr lang="en-US" sz="3200" dirty="0">
              <a:latin typeface="Helvetica"/>
              <a:cs typeface="Helvetica"/>
            </a:endParaRPr>
          </a:p>
          <a:p>
            <a:pPr marL="457200" indent="-45720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1 </a:t>
            </a:r>
            <a:r>
              <a:rPr lang="en-US" sz="3200" dirty="0">
                <a:latin typeface="Helvetica"/>
                <a:cs typeface="Helvetica"/>
              </a:rPr>
              <a:t>month - 30 minutes a day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4586188"/>
      </p:ext>
    </p:extLst>
  </p:cSld>
  <p:clrMapOvr>
    <a:masterClrMapping/>
  </p:clrMapOvr>
  <p:transition xmlns:p14="http://schemas.microsoft.com/office/powerpoint/2010/main" spd="slow" advTm="9468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4782" y="6356352"/>
            <a:ext cx="581025" cy="365125"/>
          </a:xfrm>
        </p:spPr>
        <p:txBody>
          <a:bodyPr/>
          <a:lstStyle/>
          <a:p>
            <a:pPr algn="ctr"/>
            <a:fld id="{DEAF56F5-85F7-4DB4-83B4-DC89C7B0EF9D}" type="slidenum">
              <a:rPr lang="en-US" sz="1900" b="1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10</a:t>
            </a:fld>
            <a:endParaRPr lang="en-US" sz="19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12192000" cy="72390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51860" y="38785"/>
            <a:ext cx="4288349" cy="646329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Important to Know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723900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43049" y="3225552"/>
            <a:ext cx="10516356" cy="73866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lvl="0" algn="ctr" fontAlgn="base"/>
            <a:r>
              <a:rPr lang="en-US" sz="4000" b="1" dirty="0" smtClean="0">
                <a:latin typeface="Helvetica"/>
                <a:cs typeface="Helvetica"/>
              </a:rPr>
              <a:t>Comprehension is mostly a mental skill</a:t>
            </a:r>
            <a:endParaRPr lang="en-US" sz="4000" b="1" dirty="0">
              <a:latin typeface="Helvetica"/>
              <a:cs typeface="Helvetic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2574452"/>
      </p:ext>
    </p:extLst>
  </p:cSld>
  <p:clrMapOvr>
    <a:masterClrMapping/>
  </p:clrMapOvr>
  <p:transition xmlns:p14="http://schemas.microsoft.com/office/powerpoint/2010/main" spd="slow" advTm="9468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4782" y="6356352"/>
            <a:ext cx="581025" cy="365125"/>
          </a:xfrm>
        </p:spPr>
        <p:txBody>
          <a:bodyPr/>
          <a:lstStyle/>
          <a:p>
            <a:pPr algn="ctr"/>
            <a:fld id="{DEAF56F5-85F7-4DB4-83B4-DC89C7B0EF9D}" type="slidenum">
              <a:rPr lang="en-US" sz="1900" b="1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11</a:t>
            </a:fld>
            <a:endParaRPr lang="en-US" sz="19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12192000" cy="72390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51860" y="38785"/>
            <a:ext cx="4288349" cy="646329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Important to Know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723900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81149" y="2666752"/>
            <a:ext cx="10516356" cy="2092877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 fontAlgn="base"/>
            <a:r>
              <a:rPr lang="en-US" sz="3200" dirty="0" smtClean="0">
                <a:latin typeface="Helvetica"/>
                <a:cs typeface="Helvetica"/>
              </a:rPr>
              <a:t>Def. efficient: </a:t>
            </a:r>
            <a:r>
              <a:rPr lang="en-US" sz="3200" dirty="0">
                <a:latin typeface="Helvetica"/>
                <a:cs typeface="Helvetica"/>
              </a:rPr>
              <a:t>P</a:t>
            </a:r>
            <a:r>
              <a:rPr lang="en-US" sz="3200" dirty="0" smtClean="0">
                <a:latin typeface="Helvetica"/>
                <a:cs typeface="Helvetica"/>
              </a:rPr>
              <a:t>erforming</a:t>
            </a:r>
            <a:r>
              <a:rPr lang="en-US" sz="3200" dirty="0">
                <a:latin typeface="Helvetica"/>
                <a:cs typeface="Helvetica"/>
              </a:rPr>
              <a:t> or functioning in the best possible manner </a:t>
            </a:r>
            <a:endParaRPr lang="en-US" sz="3200" dirty="0" smtClean="0">
              <a:latin typeface="Helvetica"/>
              <a:cs typeface="Helvetica"/>
            </a:endParaRPr>
          </a:p>
          <a:p>
            <a:pPr algn="ctr" fontAlgn="base"/>
            <a:r>
              <a:rPr lang="en-US" sz="3200" dirty="0" smtClean="0">
                <a:latin typeface="Helvetica"/>
                <a:cs typeface="Helvetica"/>
              </a:rPr>
              <a:t>with</a:t>
            </a:r>
            <a:r>
              <a:rPr lang="en-US" sz="3200" dirty="0">
                <a:latin typeface="Helvetica"/>
                <a:cs typeface="Helvetica"/>
              </a:rPr>
              <a:t> </a:t>
            </a:r>
            <a:r>
              <a:rPr lang="en-US" sz="3200" dirty="0" smtClean="0">
                <a:latin typeface="Helvetica"/>
                <a:cs typeface="Helvetica"/>
              </a:rPr>
              <a:t>the</a:t>
            </a:r>
            <a:r>
              <a:rPr lang="en-US" sz="3200" dirty="0">
                <a:latin typeface="Helvetica"/>
                <a:cs typeface="Helvetica"/>
              </a:rPr>
              <a:t> </a:t>
            </a:r>
            <a:r>
              <a:rPr lang="en-US" sz="3200" dirty="0" smtClean="0">
                <a:latin typeface="Helvetica"/>
                <a:cs typeface="Helvetica"/>
              </a:rPr>
              <a:t>least waste</a:t>
            </a:r>
            <a:r>
              <a:rPr lang="en-US" sz="3200" dirty="0">
                <a:latin typeface="Helvetica"/>
                <a:cs typeface="Helvetica"/>
              </a:rPr>
              <a:t> of time and </a:t>
            </a:r>
            <a:r>
              <a:rPr lang="en-US" sz="3200" dirty="0" smtClean="0">
                <a:latin typeface="Helvetica"/>
                <a:cs typeface="Helvetica"/>
              </a:rPr>
              <a:t>effort.</a:t>
            </a:r>
            <a:endParaRPr lang="en-US" sz="3200" dirty="0">
              <a:latin typeface="Helvetica"/>
              <a:cs typeface="Helvetica"/>
            </a:endParaRPr>
          </a:p>
          <a:p>
            <a:pPr lvl="0" fontAlgn="base"/>
            <a:endParaRPr lang="en-US" sz="3200" dirty="0">
              <a:latin typeface="Helvetica"/>
              <a:cs typeface="Helvetic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4252262"/>
      </p:ext>
    </p:extLst>
  </p:cSld>
  <p:clrMapOvr>
    <a:masterClrMapping/>
  </p:clrMapOvr>
  <p:transition xmlns:p14="http://schemas.microsoft.com/office/powerpoint/2010/main" spd="slow" advTm="9468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4782" y="6356352"/>
            <a:ext cx="581025" cy="365125"/>
          </a:xfrm>
        </p:spPr>
        <p:txBody>
          <a:bodyPr/>
          <a:lstStyle/>
          <a:p>
            <a:pPr algn="ctr"/>
            <a:fld id="{DEAF56F5-85F7-4DB4-83B4-DC89C7B0EF9D}" type="slidenum">
              <a:rPr lang="en-US" sz="1900" b="1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12</a:t>
            </a:fld>
            <a:endParaRPr lang="en-US" sz="19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12192000" cy="72390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226132" y="38785"/>
            <a:ext cx="3739797" cy="646329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Defocused Eyes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723900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6849" y="2971552"/>
            <a:ext cx="10516356" cy="110799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lvl="0" algn="ctr" fontAlgn="base"/>
            <a:r>
              <a:rPr lang="en-US" sz="3200" dirty="0" err="1" smtClean="0">
                <a:latin typeface="Helvetica"/>
                <a:cs typeface="Helvetica"/>
              </a:rPr>
              <a:t>Def</a:t>
            </a:r>
            <a:r>
              <a:rPr lang="en-US" sz="3200" dirty="0" smtClean="0">
                <a:latin typeface="Helvetica"/>
                <a:cs typeface="Helvetica"/>
              </a:rPr>
              <a:t> fixation</a:t>
            </a:r>
            <a:r>
              <a:rPr lang="en-US" sz="3200" dirty="0">
                <a:latin typeface="Helvetica"/>
                <a:cs typeface="Helvetica"/>
              </a:rPr>
              <a:t>: </a:t>
            </a:r>
            <a:endParaRPr lang="en-US" sz="3200" dirty="0" smtClean="0">
              <a:latin typeface="Helvetica"/>
              <a:cs typeface="Helvetica"/>
            </a:endParaRPr>
          </a:p>
          <a:p>
            <a:pPr lvl="0" algn="ctr" fontAlgn="base"/>
            <a:r>
              <a:rPr lang="en-US" sz="3200" dirty="0" smtClean="0">
                <a:latin typeface="Helvetica"/>
                <a:cs typeface="Helvetica"/>
              </a:rPr>
              <a:t>Gaze </a:t>
            </a:r>
            <a:r>
              <a:rPr lang="en-US" sz="3200" dirty="0">
                <a:latin typeface="Helvetica"/>
                <a:cs typeface="Helvetica"/>
              </a:rPr>
              <a:t>maintained in constant </a:t>
            </a:r>
            <a:r>
              <a:rPr lang="en-US" sz="3200" dirty="0" smtClean="0">
                <a:latin typeface="Helvetica"/>
                <a:cs typeface="Helvetica"/>
              </a:rPr>
              <a:t>direction</a:t>
            </a:r>
            <a:endParaRPr lang="en-US" sz="3200" dirty="0">
              <a:latin typeface="Helvetica"/>
              <a:cs typeface="Helvetic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4931990"/>
      </p:ext>
    </p:extLst>
  </p:cSld>
  <p:clrMapOvr>
    <a:masterClrMapping/>
  </p:clrMapOvr>
  <p:transition xmlns:p14="http://schemas.microsoft.com/office/powerpoint/2010/main" spd="slow" advTm="9468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4782" y="6356352"/>
            <a:ext cx="581025" cy="365125"/>
          </a:xfrm>
        </p:spPr>
        <p:txBody>
          <a:bodyPr/>
          <a:lstStyle/>
          <a:p>
            <a:pPr algn="ctr"/>
            <a:fld id="{DEAF56F5-85F7-4DB4-83B4-DC89C7B0EF9D}" type="slidenum">
              <a:rPr lang="en-US" sz="1900" b="1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13</a:t>
            </a:fld>
            <a:endParaRPr lang="en-US" sz="19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12192000" cy="72390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226132" y="38785"/>
            <a:ext cx="3739797" cy="646329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Defocused Eyes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723900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8449" y="1790452"/>
            <a:ext cx="10516356" cy="160043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457200" lvl="0" indent="-457200" fontAlgn="base">
              <a:buFont typeface="Arial"/>
              <a:buChar char="•"/>
            </a:pPr>
            <a:r>
              <a:rPr lang="en-US" sz="3200" dirty="0">
                <a:latin typeface="Helvetica"/>
                <a:cs typeface="Helvetica"/>
              </a:rPr>
              <a:t>Take in more than one word per fixation</a:t>
            </a:r>
          </a:p>
          <a:p>
            <a:pPr marL="457200" lvl="0" indent="-457200" fontAlgn="base">
              <a:buFont typeface="Arial"/>
              <a:buChar char="•"/>
            </a:pPr>
            <a:r>
              <a:rPr lang="en-US" sz="3200" dirty="0">
                <a:latin typeface="Helvetica"/>
                <a:cs typeface="Helvetica"/>
              </a:rPr>
              <a:t>Use pen/finger tricks</a:t>
            </a:r>
          </a:p>
          <a:p>
            <a:pPr marL="457200" lvl="0" indent="-457200" fontAlgn="base">
              <a:buFont typeface="Arial"/>
              <a:buChar char="•"/>
            </a:pPr>
            <a:r>
              <a:rPr lang="en-US" sz="3200" dirty="0">
                <a:latin typeface="Helvetica"/>
                <a:cs typeface="Helvetica"/>
              </a:rPr>
              <a:t>A stepping stone to </a:t>
            </a:r>
            <a:r>
              <a:rPr lang="en-US" sz="3200" dirty="0" smtClean="0">
                <a:latin typeface="Helvetica"/>
                <a:cs typeface="Helvetica"/>
              </a:rPr>
              <a:t>advanced </a:t>
            </a:r>
            <a:r>
              <a:rPr lang="en-US" sz="3200" dirty="0">
                <a:latin typeface="Helvetica"/>
                <a:cs typeface="Helvetica"/>
              </a:rPr>
              <a:t>reading </a:t>
            </a:r>
            <a:r>
              <a:rPr lang="en-US" sz="3200" dirty="0" smtClean="0">
                <a:latin typeface="Helvetica"/>
                <a:cs typeface="Helvetica"/>
              </a:rPr>
              <a:t>patterns</a:t>
            </a:r>
            <a:endParaRPr lang="en-US" sz="3200" dirty="0">
              <a:latin typeface="Helvetica"/>
              <a:cs typeface="Helvetic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8171083"/>
      </p:ext>
    </p:extLst>
  </p:cSld>
  <p:clrMapOvr>
    <a:masterClrMapping/>
  </p:clrMapOvr>
  <p:transition xmlns:p14="http://schemas.microsoft.com/office/powerpoint/2010/main" spd="slow" advTm="9468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4782" y="6356352"/>
            <a:ext cx="581025" cy="365125"/>
          </a:xfrm>
        </p:spPr>
        <p:txBody>
          <a:bodyPr/>
          <a:lstStyle/>
          <a:p>
            <a:pPr algn="ctr"/>
            <a:fld id="{DEAF56F5-85F7-4DB4-83B4-DC89C7B0EF9D}" type="slidenum">
              <a:rPr lang="en-US" sz="1900" b="1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14</a:t>
            </a:fld>
            <a:endParaRPr lang="en-US" sz="19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12192000" cy="72390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226134" y="38785"/>
            <a:ext cx="3739797" cy="646329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Defocused Eyes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723900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13100" y="2641600"/>
            <a:ext cx="5943600" cy="181587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200" dirty="0" smtClean="0">
                <a:latin typeface="Helvetica"/>
                <a:cs typeface="Helvetica"/>
              </a:rPr>
              <a:t>When </a:t>
            </a:r>
            <a:r>
              <a:rPr lang="en-US" sz="2200" dirty="0">
                <a:latin typeface="Helvetica"/>
                <a:cs typeface="Helvetica"/>
              </a:rPr>
              <a:t>you try to glide your eyes over the page you are actually stopping and fixating on many points along the line. There is usually a big overlap between what these fixations can take in, making it very inefficient.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8684422"/>
      </p:ext>
    </p:extLst>
  </p:cSld>
  <p:clrMapOvr>
    <a:masterClrMapping/>
  </p:clrMapOvr>
  <p:transition xmlns:p14="http://schemas.microsoft.com/office/powerpoint/2010/main" spd="slow" advTm="9468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4782" y="6356352"/>
            <a:ext cx="581025" cy="365125"/>
          </a:xfrm>
        </p:spPr>
        <p:txBody>
          <a:bodyPr/>
          <a:lstStyle/>
          <a:p>
            <a:pPr algn="ctr"/>
            <a:fld id="{DEAF56F5-85F7-4DB4-83B4-DC89C7B0EF9D}" type="slidenum">
              <a:rPr lang="en-US" sz="1900" b="1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15</a:t>
            </a:fld>
            <a:endParaRPr lang="en-US" sz="19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12192000" cy="72390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235492" y="38785"/>
            <a:ext cx="3721087" cy="646329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/>
            <a:r>
              <a:rPr lang="en-US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Subvocalization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723900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8449" y="1790452"/>
            <a:ext cx="10516356" cy="357020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>
                <a:latin typeface="Helvetica"/>
                <a:cs typeface="Helvetica"/>
              </a:rPr>
              <a:t>200 words per minute barrier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>
                <a:latin typeface="Helvetica"/>
                <a:cs typeface="Helvetica"/>
              </a:rPr>
              <a:t>The four ways of reading: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3200" dirty="0">
                <a:latin typeface="Helvetica"/>
                <a:cs typeface="Helvetica"/>
              </a:rPr>
              <a:t>Reading out loud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3200" dirty="0">
                <a:latin typeface="Helvetica"/>
                <a:cs typeface="Helvetica"/>
              </a:rPr>
              <a:t>Sub vocalizing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3200" dirty="0">
                <a:latin typeface="Helvetica"/>
                <a:cs typeface="Helvetica"/>
              </a:rPr>
              <a:t>Auditory reading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3200" dirty="0">
                <a:latin typeface="Helvetica"/>
                <a:cs typeface="Helvetica"/>
              </a:rPr>
              <a:t>Visual reading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High speed naturally </a:t>
            </a:r>
            <a:r>
              <a:rPr lang="en-US" sz="3200" dirty="0">
                <a:latin typeface="Helvetica"/>
                <a:cs typeface="Helvetica"/>
              </a:rPr>
              <a:t>eliminates </a:t>
            </a:r>
            <a:r>
              <a:rPr lang="en-US" sz="3200" dirty="0" err="1" smtClean="0">
                <a:latin typeface="Helvetica"/>
                <a:cs typeface="Helvetica"/>
              </a:rPr>
              <a:t>subvocalization</a:t>
            </a:r>
            <a:endParaRPr lang="en-US" sz="3200" dirty="0">
              <a:latin typeface="Helvetica"/>
              <a:cs typeface="Helvetic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8684422"/>
      </p:ext>
    </p:extLst>
  </p:cSld>
  <p:clrMapOvr>
    <a:masterClrMapping/>
  </p:clrMapOvr>
  <p:transition xmlns:p14="http://schemas.microsoft.com/office/powerpoint/2010/main" spd="slow" advTm="9468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4782" y="6356352"/>
            <a:ext cx="581025" cy="365125"/>
          </a:xfrm>
        </p:spPr>
        <p:txBody>
          <a:bodyPr/>
          <a:lstStyle/>
          <a:p>
            <a:pPr algn="ctr"/>
            <a:fld id="{DEAF56F5-85F7-4DB4-83B4-DC89C7B0EF9D}" type="slidenum">
              <a:rPr lang="en-US" sz="1900" b="1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16</a:t>
            </a:fld>
            <a:endParaRPr lang="en-US" sz="19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12192000" cy="72390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29275" y="38785"/>
            <a:ext cx="4533509" cy="646329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Using a Metronome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723900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43049" y="1307852"/>
            <a:ext cx="10516356" cy="449353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457200" lvl="0" indent="-457200" fontAlgn="base">
              <a:buFont typeface="Arial"/>
              <a:buChar char="•"/>
            </a:pPr>
            <a:r>
              <a:rPr lang="en-US" sz="3200" b="1" dirty="0">
                <a:latin typeface="Helvetica"/>
                <a:cs typeface="Helvetica"/>
              </a:rPr>
              <a:t>Calculate desired metronome speed</a:t>
            </a:r>
            <a:r>
              <a:rPr lang="en-US" sz="3200" b="1" dirty="0" smtClean="0">
                <a:latin typeface="Helvetica"/>
                <a:cs typeface="Helvetica"/>
              </a:rPr>
              <a:t>:</a:t>
            </a:r>
            <a:endParaRPr lang="en-US" sz="3200" b="1" dirty="0">
              <a:latin typeface="Helvetica"/>
              <a:cs typeface="Helvetica"/>
            </a:endParaRPr>
          </a:p>
          <a:p>
            <a:pPr marL="1428750" lvl="2" indent="-514350" fontAlgn="base">
              <a:buFont typeface="+mj-lt"/>
              <a:buAutoNum type="arabicPeriod"/>
            </a:pPr>
            <a:r>
              <a:rPr lang="en-US" sz="2800" dirty="0">
                <a:latin typeface="Helvetica"/>
                <a:cs typeface="Helvetica"/>
              </a:rPr>
              <a:t>N</a:t>
            </a:r>
            <a:r>
              <a:rPr lang="en-US" sz="2800" dirty="0" smtClean="0">
                <a:latin typeface="Helvetica"/>
                <a:cs typeface="Helvetica"/>
              </a:rPr>
              <a:t>umber </a:t>
            </a:r>
            <a:r>
              <a:rPr lang="en-US" sz="2800" dirty="0">
                <a:latin typeface="Helvetica"/>
                <a:cs typeface="Helvetica"/>
              </a:rPr>
              <a:t>of fixations per </a:t>
            </a:r>
            <a:r>
              <a:rPr lang="en-US" sz="2800" dirty="0" smtClean="0">
                <a:latin typeface="Helvetica"/>
                <a:cs typeface="Helvetica"/>
              </a:rPr>
              <a:t>line = #F</a:t>
            </a:r>
            <a:endParaRPr lang="en-US" sz="2800" dirty="0">
              <a:latin typeface="Helvetica"/>
              <a:cs typeface="Helvetica"/>
            </a:endParaRPr>
          </a:p>
          <a:p>
            <a:pPr marL="1428750" lvl="2" indent="-514350" fontAlgn="base">
              <a:buFont typeface="+mj-lt"/>
              <a:buAutoNum type="arabicPeriod"/>
            </a:pPr>
            <a:r>
              <a:rPr lang="en-US" sz="2800" dirty="0" smtClean="0">
                <a:latin typeface="Helvetica"/>
                <a:cs typeface="Helvetica"/>
              </a:rPr>
              <a:t>Number </a:t>
            </a:r>
            <a:r>
              <a:rPr lang="en-US" sz="2800" dirty="0">
                <a:latin typeface="Helvetica"/>
                <a:cs typeface="Helvetica"/>
              </a:rPr>
              <a:t>of words per </a:t>
            </a:r>
            <a:r>
              <a:rPr lang="en-US" sz="2800" dirty="0" smtClean="0">
                <a:latin typeface="Helvetica"/>
                <a:cs typeface="Helvetica"/>
              </a:rPr>
              <a:t>line = #W</a:t>
            </a:r>
          </a:p>
          <a:p>
            <a:pPr marL="514350" lvl="0" indent="-514350" fontAlgn="base">
              <a:buFont typeface="+mj-lt"/>
              <a:buAutoNum type="arabicPeriod"/>
            </a:pPr>
            <a:endParaRPr lang="en-US" sz="2800" dirty="0">
              <a:latin typeface="Helvetica"/>
              <a:cs typeface="Helvetica"/>
            </a:endParaRPr>
          </a:p>
          <a:p>
            <a:pPr marL="1428750" lvl="2" indent="-514350" fontAlgn="base">
              <a:buFont typeface="+mj-lt"/>
              <a:buAutoNum type="arabicPeriod"/>
            </a:pPr>
            <a:r>
              <a:rPr lang="en-US" sz="2800" dirty="0" smtClean="0">
                <a:latin typeface="Helvetica"/>
                <a:cs typeface="Helvetica"/>
              </a:rPr>
              <a:t>Number </a:t>
            </a:r>
            <a:r>
              <a:rPr lang="en-US" sz="2800" dirty="0">
                <a:latin typeface="Helvetica"/>
                <a:cs typeface="Helvetica"/>
              </a:rPr>
              <a:t>of words per </a:t>
            </a:r>
            <a:r>
              <a:rPr lang="en-US" sz="2800" dirty="0" smtClean="0">
                <a:latin typeface="Helvetica"/>
                <a:cs typeface="Helvetica"/>
              </a:rPr>
              <a:t>fixation =</a:t>
            </a:r>
          </a:p>
          <a:p>
            <a:pPr marL="1428750" lvl="2" indent="-514350" fontAlgn="base">
              <a:buFont typeface="+mj-lt"/>
              <a:buAutoNum type="arabicPeriod"/>
            </a:pPr>
            <a:endParaRPr lang="en-US" sz="2800" dirty="0" smtClean="0">
              <a:latin typeface="Helvetica"/>
              <a:cs typeface="Helvetica"/>
            </a:endParaRPr>
          </a:p>
          <a:p>
            <a:pPr marL="1428750" lvl="2" indent="-514350" fontAlgn="base">
              <a:buFont typeface="+mj-lt"/>
              <a:buAutoNum type="arabicPeriod"/>
            </a:pPr>
            <a:r>
              <a:rPr lang="en-US" sz="2800" dirty="0" smtClean="0">
                <a:latin typeface="Helvetica"/>
                <a:cs typeface="Helvetica"/>
              </a:rPr>
              <a:t>Metronome Speed = </a:t>
            </a:r>
          </a:p>
          <a:p>
            <a:pPr marL="1428750" lvl="2" indent="-514350" fontAlgn="base">
              <a:buFont typeface="+mj-lt"/>
              <a:buAutoNum type="arabicPeriod"/>
            </a:pPr>
            <a:endParaRPr lang="en-US" sz="2800" dirty="0" smtClean="0">
              <a:latin typeface="Helvetica"/>
              <a:cs typeface="Helvetica"/>
            </a:endParaRPr>
          </a:p>
          <a:p>
            <a:pPr marL="1428750" lvl="2" indent="-514350" fontAlgn="base">
              <a:buFont typeface="+mj-lt"/>
              <a:buAutoNum type="arabicPeriod"/>
            </a:pPr>
            <a:endParaRPr lang="en-US" sz="2800" dirty="0" smtClean="0">
              <a:latin typeface="Helvetica"/>
              <a:cs typeface="Helvetica"/>
            </a:endParaRPr>
          </a:p>
          <a:p>
            <a:pPr marL="1428750" lvl="2" indent="-514350" fontAlgn="base">
              <a:buFont typeface="+mj-lt"/>
              <a:buAutoNum type="arabicPeriod"/>
            </a:pPr>
            <a:r>
              <a:rPr lang="en-US" sz="2800" dirty="0" smtClean="0">
                <a:latin typeface="Helvetica"/>
                <a:cs typeface="Helvetica"/>
              </a:rPr>
              <a:t>Example: </a:t>
            </a:r>
            <a:endParaRPr lang="en-US" sz="2800" dirty="0">
              <a:latin typeface="Helvetica"/>
              <a:cs typeface="Helvetica"/>
            </a:endParaRPr>
          </a:p>
        </p:txBody>
      </p:sp>
      <p:pic>
        <p:nvPicPr>
          <p:cNvPr id="2" name="Bild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0100" y="2959100"/>
            <a:ext cx="876300" cy="845004"/>
          </a:xfrm>
          <a:prstGeom prst="rect">
            <a:avLst/>
          </a:prstGeom>
        </p:spPr>
      </p:pic>
      <p:pic>
        <p:nvPicPr>
          <p:cNvPr id="5" name="Bild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8799" y="3911600"/>
            <a:ext cx="3317579" cy="1003300"/>
          </a:xfrm>
          <a:prstGeom prst="rect">
            <a:avLst/>
          </a:prstGeom>
        </p:spPr>
      </p:pic>
      <p:pic>
        <p:nvPicPr>
          <p:cNvPr id="11" name="Bild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7000" y="5143500"/>
            <a:ext cx="4965700" cy="10033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24076879"/>
      </p:ext>
    </p:extLst>
  </p:cSld>
  <p:clrMapOvr>
    <a:masterClrMapping/>
  </p:clrMapOvr>
  <p:transition xmlns:p14="http://schemas.microsoft.com/office/powerpoint/2010/main" spd="slow" advTm="9468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4782" y="6356352"/>
            <a:ext cx="581025" cy="365125"/>
          </a:xfrm>
        </p:spPr>
        <p:txBody>
          <a:bodyPr/>
          <a:lstStyle/>
          <a:p>
            <a:pPr algn="ctr"/>
            <a:fld id="{DEAF56F5-85F7-4DB4-83B4-DC89C7B0EF9D}" type="slidenum">
              <a:rPr lang="en-US" sz="1900" b="1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17</a:t>
            </a:fld>
            <a:endParaRPr lang="en-US" sz="19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12192000" cy="72390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427871" y="38785"/>
            <a:ext cx="5336463" cy="646329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Eliminating Regressions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723900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8449" y="1790452"/>
            <a:ext cx="10516356" cy="2092877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>
                <a:latin typeface="Helvetica"/>
                <a:cs typeface="Helvetica"/>
              </a:rPr>
              <a:t>Conscious regressions</a:t>
            </a:r>
          </a:p>
          <a:p>
            <a:pPr marL="914400" lvl="1" indent="-457200">
              <a:buFont typeface="Arial"/>
              <a:buChar char="•"/>
            </a:pPr>
            <a:r>
              <a:rPr lang="en-US" sz="3200" dirty="0">
                <a:latin typeface="Helvetica"/>
                <a:cs typeface="Helvetica"/>
              </a:rPr>
              <a:t>Going back to increase understanding</a:t>
            </a:r>
          </a:p>
          <a:p>
            <a:pPr marL="914400" lvl="1" indent="-457200">
              <a:buFont typeface="Arial"/>
              <a:buChar char="•"/>
            </a:pPr>
            <a:r>
              <a:rPr lang="en-US" sz="3200" dirty="0">
                <a:latin typeface="Helvetica"/>
                <a:cs typeface="Helvetica"/>
              </a:rPr>
              <a:t>Inefficient </a:t>
            </a:r>
            <a:r>
              <a:rPr lang="en-US" sz="3200" dirty="0" smtClean="0">
                <a:latin typeface="Helvetica"/>
                <a:cs typeface="Helvetica"/>
              </a:rPr>
              <a:t>for increasing comprehension</a:t>
            </a:r>
            <a:endParaRPr lang="en-US" sz="3200" dirty="0">
              <a:latin typeface="Helvetica"/>
              <a:cs typeface="Helvetica"/>
            </a:endParaRPr>
          </a:p>
          <a:p>
            <a:pPr marL="914400" lvl="1" indent="-457200">
              <a:buFont typeface="Arial"/>
              <a:buChar char="•"/>
            </a:pPr>
            <a:r>
              <a:rPr lang="en-US" sz="3200" dirty="0">
                <a:latin typeface="Helvetica"/>
                <a:cs typeface="Helvetica"/>
              </a:rPr>
              <a:t>Can be a big problem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8875728"/>
      </p:ext>
    </p:extLst>
  </p:cSld>
  <p:clrMapOvr>
    <a:masterClrMapping/>
  </p:clrMapOvr>
  <p:transition xmlns:p14="http://schemas.microsoft.com/office/powerpoint/2010/main" spd="slow" advTm="9468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4782" y="6356352"/>
            <a:ext cx="581025" cy="365125"/>
          </a:xfrm>
        </p:spPr>
        <p:txBody>
          <a:bodyPr/>
          <a:lstStyle/>
          <a:p>
            <a:pPr algn="ctr"/>
            <a:fld id="{DEAF56F5-85F7-4DB4-83B4-DC89C7B0EF9D}" type="slidenum">
              <a:rPr lang="en-US" sz="1900" b="1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18</a:t>
            </a:fld>
            <a:endParaRPr lang="en-US" sz="19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12192000" cy="72390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427871" y="38785"/>
            <a:ext cx="5336463" cy="646329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Eliminating Regressions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723900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8449" y="1790452"/>
            <a:ext cx="10516356" cy="2092877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>
                <a:latin typeface="Helvetica"/>
                <a:cs typeface="Helvetica"/>
              </a:rPr>
              <a:t>Unconscious regressions</a:t>
            </a:r>
          </a:p>
          <a:p>
            <a:pPr marL="914400" lvl="1" indent="-457200">
              <a:buFont typeface="Arial"/>
              <a:buChar char="•"/>
            </a:pPr>
            <a:r>
              <a:rPr lang="en-US" sz="3200" dirty="0">
                <a:latin typeface="Helvetica"/>
                <a:cs typeface="Helvetica"/>
              </a:rPr>
              <a:t>Bad reading habits</a:t>
            </a:r>
          </a:p>
          <a:p>
            <a:pPr marL="914400" lvl="1" indent="-457200">
              <a:buFont typeface="Arial"/>
              <a:buChar char="•"/>
            </a:pPr>
            <a:r>
              <a:rPr lang="en-US" sz="3200" dirty="0">
                <a:latin typeface="Helvetica"/>
                <a:cs typeface="Helvetica"/>
              </a:rPr>
              <a:t>Low concentration</a:t>
            </a:r>
          </a:p>
          <a:p>
            <a:pPr marL="914400" lvl="1" indent="-457200">
              <a:buFont typeface="Arial"/>
              <a:buChar char="•"/>
            </a:pPr>
            <a:r>
              <a:rPr lang="en-US" sz="3200" dirty="0">
                <a:latin typeface="Helvetica"/>
                <a:cs typeface="Helvetica"/>
              </a:rPr>
              <a:t>Build new habits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2220809"/>
      </p:ext>
    </p:extLst>
  </p:cSld>
  <p:clrMapOvr>
    <a:masterClrMapping/>
  </p:clrMapOvr>
  <p:transition xmlns:p14="http://schemas.microsoft.com/office/powerpoint/2010/main" spd="slow" advTm="9468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4782" y="6356352"/>
            <a:ext cx="581025" cy="365125"/>
          </a:xfrm>
        </p:spPr>
        <p:txBody>
          <a:bodyPr/>
          <a:lstStyle/>
          <a:p>
            <a:pPr algn="ctr"/>
            <a:fld id="{DEAF56F5-85F7-4DB4-83B4-DC89C7B0EF9D}" type="slidenum">
              <a:rPr lang="en-US" sz="1900" b="1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19</a:t>
            </a:fld>
            <a:endParaRPr lang="en-US" sz="19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12192000" cy="72390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38709" y="38785"/>
            <a:ext cx="4514798" cy="646329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Physical Conditions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723900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8449" y="1790452"/>
            <a:ext cx="10516356" cy="160043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Temperature </a:t>
            </a:r>
            <a:r>
              <a:rPr lang="en-US" sz="3200" dirty="0">
                <a:latin typeface="Helvetica"/>
                <a:cs typeface="Helvetica"/>
              </a:rPr>
              <a:t>(~</a:t>
            </a:r>
            <a:r>
              <a:rPr lang="en-US" sz="3200" dirty="0" smtClean="0">
                <a:latin typeface="Helvetica"/>
                <a:cs typeface="Helvetica"/>
              </a:rPr>
              <a:t>20 degrees C</a:t>
            </a:r>
            <a:r>
              <a:rPr lang="en-US" sz="3200" dirty="0">
                <a:latin typeface="Helvetica"/>
                <a:cs typeface="Helvetica"/>
              </a:rPr>
              <a:t>)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Prop up your book</a:t>
            </a:r>
            <a:endParaRPr lang="en-US" sz="3200" dirty="0">
              <a:latin typeface="Helvetica"/>
              <a:cs typeface="Helvetica"/>
            </a:endParaRPr>
          </a:p>
          <a:p>
            <a:pPr marL="457200" indent="-45720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Adequate </a:t>
            </a:r>
            <a:r>
              <a:rPr lang="en-US" sz="3200" dirty="0">
                <a:latin typeface="Helvetica"/>
                <a:cs typeface="Helvetica"/>
              </a:rPr>
              <a:t>sleep/rest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96945"/>
      </p:ext>
    </p:extLst>
  </p:cSld>
  <p:clrMapOvr>
    <a:masterClrMapping/>
  </p:clrMapOvr>
  <p:transition xmlns:p14="http://schemas.microsoft.com/office/powerpoint/2010/main" spd="slow" advTm="9468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4782" y="6356352"/>
            <a:ext cx="581025" cy="365125"/>
          </a:xfrm>
        </p:spPr>
        <p:txBody>
          <a:bodyPr/>
          <a:lstStyle/>
          <a:p>
            <a:pPr algn="ctr"/>
            <a:fld id="{DEAF56F5-85F7-4DB4-83B4-DC89C7B0EF9D}" type="slidenum">
              <a:rPr lang="en-US" sz="1900" b="1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2</a:t>
            </a:fld>
            <a:endParaRPr lang="en-US" sz="19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12192000" cy="72390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32884" y="38785"/>
            <a:ext cx="2326274" cy="646329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Overview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723900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8449" y="1790452"/>
            <a:ext cx="10516356" cy="160043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>
                <a:latin typeface="Helvetica"/>
                <a:cs typeface="Helvetica"/>
              </a:rPr>
              <a:t>Preparations and first reading speed test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>
                <a:latin typeface="Helvetica"/>
                <a:cs typeface="Helvetica"/>
              </a:rPr>
              <a:t>Theory on reading speed and comprehension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>
                <a:latin typeface="Helvetica"/>
                <a:cs typeface="Helvetica"/>
              </a:rPr>
              <a:t>Exercises and exercise program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3723139"/>
      </p:ext>
    </p:extLst>
  </p:cSld>
  <p:clrMapOvr>
    <a:masterClrMapping/>
  </p:clrMapOvr>
  <p:transition xmlns:p14="http://schemas.microsoft.com/office/powerpoint/2010/main" spd="slow" advTm="9468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4782" y="6356352"/>
            <a:ext cx="581025" cy="365125"/>
          </a:xfrm>
        </p:spPr>
        <p:txBody>
          <a:bodyPr/>
          <a:lstStyle/>
          <a:p>
            <a:pPr algn="ctr"/>
            <a:fld id="{DEAF56F5-85F7-4DB4-83B4-DC89C7B0EF9D}" type="slidenum">
              <a:rPr lang="en-US" sz="1900" b="1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20</a:t>
            </a:fld>
            <a:endParaRPr lang="en-US" sz="19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12192000" cy="72390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217086" y="38785"/>
            <a:ext cx="3758056" cy="646329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Comprehension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723900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8449" y="1790452"/>
            <a:ext cx="10516356" cy="307776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>
                <a:latin typeface="Helvetica"/>
                <a:cs typeface="Helvetica"/>
              </a:rPr>
              <a:t>Remembering = Retention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>
                <a:latin typeface="Helvetica"/>
                <a:cs typeface="Helvetica"/>
              </a:rPr>
              <a:t>Understanding = Comprehension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>
                <a:latin typeface="Helvetica"/>
                <a:cs typeface="Helvetica"/>
              </a:rPr>
              <a:t>To remember better:</a:t>
            </a:r>
          </a:p>
          <a:p>
            <a:pPr marL="914400" lvl="1" indent="-457200">
              <a:buFont typeface="Arial"/>
              <a:buChar char="•"/>
            </a:pPr>
            <a:r>
              <a:rPr lang="en-US" sz="3200" dirty="0">
                <a:latin typeface="Helvetica"/>
                <a:cs typeface="Helvetica"/>
              </a:rPr>
              <a:t>Use higher levels of thinking</a:t>
            </a:r>
          </a:p>
          <a:p>
            <a:pPr marL="914400" lvl="1" indent="-457200">
              <a:buFont typeface="Arial"/>
              <a:buChar char="•"/>
            </a:pPr>
            <a:r>
              <a:rPr lang="en-US" sz="3200" dirty="0">
                <a:latin typeface="Helvetica"/>
                <a:cs typeface="Helvetica"/>
              </a:rPr>
              <a:t>Use Optimal Learning </a:t>
            </a:r>
            <a:r>
              <a:rPr lang="en-US" sz="3200" dirty="0" smtClean="0">
                <a:latin typeface="Helvetica"/>
                <a:cs typeface="Helvetica"/>
              </a:rPr>
              <a:t>Techniques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Develop your comprehension intuition</a:t>
            </a:r>
            <a:endParaRPr lang="en-US" sz="3200" dirty="0">
              <a:latin typeface="Helvetica"/>
              <a:cs typeface="Helvetic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6681075"/>
      </p:ext>
    </p:extLst>
  </p:cSld>
  <p:clrMapOvr>
    <a:masterClrMapping/>
  </p:clrMapOvr>
  <p:transition xmlns:p14="http://schemas.microsoft.com/office/powerpoint/2010/main" spd="slow" advTm="9468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4782" y="6356352"/>
            <a:ext cx="581025" cy="365125"/>
          </a:xfrm>
        </p:spPr>
        <p:txBody>
          <a:bodyPr/>
          <a:lstStyle/>
          <a:p>
            <a:pPr algn="ctr"/>
            <a:fld id="{DEAF56F5-85F7-4DB4-83B4-DC89C7B0EF9D}" type="slidenum">
              <a:rPr lang="en-US" sz="1900" b="1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21</a:t>
            </a:fld>
            <a:endParaRPr lang="en-US" sz="19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12192000" cy="72390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47464" y="38785"/>
            <a:ext cx="6697312" cy="646329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What Affects Comprehension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723900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8449" y="1790452"/>
            <a:ext cx="10516356" cy="455508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>
                <a:latin typeface="Helvetica"/>
                <a:cs typeface="Helvetica"/>
              </a:rPr>
              <a:t>Relevancy matters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>
                <a:latin typeface="Helvetica"/>
                <a:cs typeface="Helvetica"/>
              </a:rPr>
              <a:t>Use flow triggers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>
                <a:latin typeface="Helvetica"/>
                <a:cs typeface="Helvetica"/>
              </a:rPr>
              <a:t>Reading </a:t>
            </a:r>
            <a:r>
              <a:rPr lang="en-US" sz="3200" dirty="0" smtClean="0">
                <a:latin typeface="Helvetica"/>
                <a:cs typeface="Helvetica"/>
              </a:rPr>
              <a:t>faster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Concentration</a:t>
            </a:r>
            <a:endParaRPr lang="en-US" sz="3200" dirty="0">
              <a:latin typeface="Helvetica"/>
              <a:cs typeface="Helvetica"/>
            </a:endParaRPr>
          </a:p>
          <a:p>
            <a:pPr marL="457200" indent="-457200">
              <a:buFont typeface="Arial"/>
              <a:buChar char="•"/>
            </a:pPr>
            <a:r>
              <a:rPr lang="en-US" sz="3200" dirty="0">
                <a:latin typeface="Helvetica"/>
                <a:cs typeface="Helvetica"/>
              </a:rPr>
              <a:t>Prior knowledge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>
                <a:latin typeface="Helvetica"/>
                <a:cs typeface="Helvetica"/>
              </a:rPr>
              <a:t>Subject difficulty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>
                <a:latin typeface="Helvetica"/>
                <a:cs typeface="Helvetica"/>
              </a:rPr>
              <a:t>Language complexity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>
                <a:latin typeface="Helvetica"/>
                <a:cs typeface="Helvetica"/>
              </a:rPr>
              <a:t>Number of ideas presented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>
                <a:latin typeface="Helvetica"/>
                <a:cs typeface="Helvetica"/>
              </a:rPr>
              <a:t>Read with a specific purpose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8290518"/>
      </p:ext>
    </p:extLst>
  </p:cSld>
  <p:clrMapOvr>
    <a:masterClrMapping/>
  </p:clrMapOvr>
  <p:transition xmlns:p14="http://schemas.microsoft.com/office/powerpoint/2010/main" spd="slow" advTm="9468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4782" y="6356352"/>
            <a:ext cx="581025" cy="365125"/>
          </a:xfrm>
        </p:spPr>
        <p:txBody>
          <a:bodyPr/>
          <a:lstStyle/>
          <a:p>
            <a:pPr algn="ctr"/>
            <a:fld id="{DEAF56F5-85F7-4DB4-83B4-DC89C7B0EF9D}" type="slidenum">
              <a:rPr lang="en-US" sz="1900" b="1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22</a:t>
            </a:fld>
            <a:endParaRPr lang="en-US" sz="19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12192000" cy="72390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161642" y="38785"/>
            <a:ext cx="3868964" cy="646329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Paragraph Topic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723900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8449" y="1790452"/>
            <a:ext cx="10516356" cy="160043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>
                <a:latin typeface="Helvetica"/>
                <a:cs typeface="Helvetica"/>
              </a:rPr>
              <a:t>Usually one topic per paragraph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>
                <a:latin typeface="Helvetica"/>
                <a:cs typeface="Helvetica"/>
              </a:rPr>
              <a:t>Usually the first sentence presents it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>
                <a:latin typeface="Helvetica"/>
                <a:cs typeface="Helvetica"/>
              </a:rPr>
              <a:t>Subsequent sentences expand on topic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3026428"/>
      </p:ext>
    </p:extLst>
  </p:cSld>
  <p:clrMapOvr>
    <a:masterClrMapping/>
  </p:clrMapOvr>
  <p:transition xmlns:p14="http://schemas.microsoft.com/office/powerpoint/2010/main" spd="slow" advTm="9468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4782" y="6356352"/>
            <a:ext cx="581025" cy="365125"/>
          </a:xfrm>
        </p:spPr>
        <p:txBody>
          <a:bodyPr/>
          <a:lstStyle/>
          <a:p>
            <a:pPr algn="ctr"/>
            <a:fld id="{DEAF56F5-85F7-4DB4-83B4-DC89C7B0EF9D}" type="slidenum">
              <a:rPr lang="en-US" sz="1900" b="1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23</a:t>
            </a:fld>
            <a:endParaRPr lang="en-US" sz="19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12192000" cy="72390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198614" y="38785"/>
            <a:ext cx="3795025" cy="646329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Sentence Levels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723900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8449" y="1790452"/>
            <a:ext cx="10516356" cy="160043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>
                <a:latin typeface="Helvetica"/>
                <a:cs typeface="Helvetica"/>
              </a:rPr>
              <a:t>Topic sentence - level 1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>
                <a:latin typeface="Helvetica"/>
                <a:cs typeface="Helvetica"/>
              </a:rPr>
              <a:t>Explains more about topic - level 2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>
                <a:latin typeface="Helvetica"/>
                <a:cs typeface="Helvetica"/>
              </a:rPr>
              <a:t>Expands on preceding sentence - level 2, 3...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2997190"/>
      </p:ext>
    </p:extLst>
  </p:cSld>
  <p:clrMapOvr>
    <a:masterClrMapping/>
  </p:clrMapOvr>
  <p:transition xmlns:p14="http://schemas.microsoft.com/office/powerpoint/2010/main" spd="slow" advTm="9468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4782" y="6356352"/>
            <a:ext cx="581025" cy="365125"/>
          </a:xfrm>
        </p:spPr>
        <p:txBody>
          <a:bodyPr/>
          <a:lstStyle/>
          <a:p>
            <a:pPr algn="ctr"/>
            <a:fld id="{DEAF56F5-85F7-4DB4-83B4-DC89C7B0EF9D}" type="slidenum">
              <a:rPr lang="en-US" sz="1900" b="1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24</a:t>
            </a:fld>
            <a:endParaRPr lang="en-US" sz="19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12192000" cy="72390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198614" y="38785"/>
            <a:ext cx="3795025" cy="646329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Sentence Levels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723900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97049" y="3225552"/>
            <a:ext cx="10516356" cy="73866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>
                <a:latin typeface="Helvetica"/>
                <a:cs typeface="Helvetica"/>
              </a:rPr>
              <a:t>“I decided to go to the concert. I love going to concerts. Also, it was my </a:t>
            </a:r>
            <a:r>
              <a:rPr lang="en-US" sz="2000" dirty="0" err="1">
                <a:latin typeface="Helvetica"/>
                <a:cs typeface="Helvetica"/>
              </a:rPr>
              <a:t>favourite</a:t>
            </a:r>
            <a:r>
              <a:rPr lang="en-US" sz="2000" dirty="0">
                <a:latin typeface="Helvetica"/>
                <a:cs typeface="Helvetica"/>
              </a:rPr>
              <a:t> band playing. They almost never play in Norway. The price of the concert was 150 $.”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5479794"/>
      </p:ext>
    </p:extLst>
  </p:cSld>
  <p:clrMapOvr>
    <a:masterClrMapping/>
  </p:clrMapOvr>
  <p:transition xmlns:p14="http://schemas.microsoft.com/office/powerpoint/2010/main" spd="slow" advTm="9468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4782" y="6356352"/>
            <a:ext cx="581025" cy="365125"/>
          </a:xfrm>
        </p:spPr>
        <p:txBody>
          <a:bodyPr/>
          <a:lstStyle/>
          <a:p>
            <a:pPr algn="ctr"/>
            <a:fld id="{DEAF56F5-85F7-4DB4-83B4-DC89C7B0EF9D}" type="slidenum">
              <a:rPr lang="en-US" sz="1900" b="1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25</a:t>
            </a:fld>
            <a:endParaRPr lang="en-US" sz="19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12192000" cy="72390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198614" y="38785"/>
            <a:ext cx="3795025" cy="646329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Sentence Levels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723900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6600" y="3225552"/>
            <a:ext cx="10858499" cy="73866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>
                <a:latin typeface="Helvetica"/>
                <a:cs typeface="Helvetica"/>
              </a:rPr>
              <a:t>“</a:t>
            </a:r>
            <a:r>
              <a:rPr lang="en-US" sz="2000" dirty="0">
                <a:solidFill>
                  <a:srgbClr val="FF0000"/>
                </a:solidFill>
                <a:latin typeface="Helvetica"/>
                <a:cs typeface="Helvetica"/>
              </a:rPr>
              <a:t>I decided to go to the concert.</a:t>
            </a:r>
            <a:r>
              <a:rPr lang="en-US" sz="2000" dirty="0">
                <a:solidFill>
                  <a:srgbClr val="000000"/>
                </a:solidFill>
                <a:latin typeface="Helvetica"/>
                <a:cs typeface="Helvetica"/>
              </a:rPr>
              <a:t> I love going to concerts. Also, it was my </a:t>
            </a:r>
            <a:r>
              <a:rPr lang="en-US" sz="2000" dirty="0" err="1">
                <a:solidFill>
                  <a:srgbClr val="000000"/>
                </a:solidFill>
                <a:latin typeface="Helvetica"/>
                <a:cs typeface="Helvetica"/>
              </a:rPr>
              <a:t>favourite</a:t>
            </a:r>
            <a:r>
              <a:rPr lang="en-US" sz="2000" dirty="0">
                <a:solidFill>
                  <a:srgbClr val="000000"/>
                </a:solidFill>
                <a:latin typeface="Helvetica"/>
                <a:cs typeface="Helvetica"/>
              </a:rPr>
              <a:t> band playing. They almost never play in Norway. The price of the concert was 150 $.”</a:t>
            </a:r>
          </a:p>
        </p:txBody>
      </p:sp>
      <p:cxnSp>
        <p:nvCxnSpPr>
          <p:cNvPr id="4" name="Rett pil 3"/>
          <p:cNvCxnSpPr/>
          <p:nvPr/>
        </p:nvCxnSpPr>
        <p:spPr>
          <a:xfrm flipH="1">
            <a:off x="2552700" y="2501900"/>
            <a:ext cx="12700" cy="80010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kstSylinder 11"/>
          <p:cNvSpPr txBox="1"/>
          <p:nvPr/>
        </p:nvSpPr>
        <p:spPr>
          <a:xfrm>
            <a:off x="2146300" y="2070100"/>
            <a:ext cx="8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 smtClean="0">
                <a:solidFill>
                  <a:srgbClr val="FF0000"/>
                </a:solidFill>
              </a:rPr>
              <a:t>Level 1</a:t>
            </a:r>
            <a:endParaRPr lang="nb-NO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5898777"/>
      </p:ext>
    </p:extLst>
  </p:cSld>
  <p:clrMapOvr>
    <a:masterClrMapping/>
  </p:clrMapOvr>
  <p:transition xmlns:p14="http://schemas.microsoft.com/office/powerpoint/2010/main" spd="slow" advTm="9468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4782" y="6356352"/>
            <a:ext cx="581025" cy="365125"/>
          </a:xfrm>
        </p:spPr>
        <p:txBody>
          <a:bodyPr/>
          <a:lstStyle/>
          <a:p>
            <a:pPr algn="ctr"/>
            <a:fld id="{DEAF56F5-85F7-4DB4-83B4-DC89C7B0EF9D}" type="slidenum">
              <a:rPr lang="en-US" sz="1900" b="1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26</a:t>
            </a:fld>
            <a:endParaRPr lang="en-US" sz="19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12192000" cy="72390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198614" y="38785"/>
            <a:ext cx="3795025" cy="646329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Sentence Levels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723900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6600" y="3225552"/>
            <a:ext cx="10858499" cy="73866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>
                <a:latin typeface="Helvetica"/>
                <a:cs typeface="Helvetica"/>
              </a:rPr>
              <a:t>“</a:t>
            </a:r>
            <a:r>
              <a:rPr lang="en-US" sz="2000" dirty="0">
                <a:solidFill>
                  <a:srgbClr val="FF0000"/>
                </a:solidFill>
                <a:latin typeface="Helvetica"/>
                <a:cs typeface="Helvetica"/>
              </a:rPr>
              <a:t>I decided to go to the concert.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Helvetica"/>
                <a:cs typeface="Helvetica"/>
              </a:rPr>
              <a:t>I love going to concerts.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elvetica"/>
                <a:cs typeface="Helvetica"/>
              </a:rPr>
              <a:t>Also, it was my </a:t>
            </a:r>
            <a:r>
              <a:rPr lang="en-US" sz="2000" dirty="0" err="1">
                <a:solidFill>
                  <a:srgbClr val="000000"/>
                </a:solidFill>
                <a:latin typeface="Helvetica"/>
                <a:cs typeface="Helvetica"/>
              </a:rPr>
              <a:t>favourite</a:t>
            </a:r>
            <a:r>
              <a:rPr lang="en-US" sz="2000" dirty="0">
                <a:solidFill>
                  <a:srgbClr val="000000"/>
                </a:solidFill>
                <a:latin typeface="Helvetica"/>
                <a:cs typeface="Helvetica"/>
              </a:rPr>
              <a:t> band playing. They almost never play in Norway. The price of the concert was 150 $.”</a:t>
            </a:r>
          </a:p>
        </p:txBody>
      </p:sp>
      <p:cxnSp>
        <p:nvCxnSpPr>
          <p:cNvPr id="4" name="Rett pil 3"/>
          <p:cNvCxnSpPr/>
          <p:nvPr/>
        </p:nvCxnSpPr>
        <p:spPr>
          <a:xfrm flipH="1">
            <a:off x="2552700" y="2501900"/>
            <a:ext cx="12700" cy="80010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kstSylinder 11"/>
          <p:cNvSpPr txBox="1"/>
          <p:nvPr/>
        </p:nvSpPr>
        <p:spPr>
          <a:xfrm>
            <a:off x="2146300" y="2070100"/>
            <a:ext cx="8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 smtClean="0">
                <a:solidFill>
                  <a:srgbClr val="FF0000"/>
                </a:solidFill>
              </a:rPr>
              <a:t>Level 1</a:t>
            </a:r>
            <a:endParaRPr lang="nb-NO" dirty="0">
              <a:solidFill>
                <a:srgbClr val="FF0000"/>
              </a:solidFill>
            </a:endParaRPr>
          </a:p>
        </p:txBody>
      </p:sp>
      <p:cxnSp>
        <p:nvCxnSpPr>
          <p:cNvPr id="13" name="Rett pil 12"/>
          <p:cNvCxnSpPr/>
          <p:nvPr/>
        </p:nvCxnSpPr>
        <p:spPr>
          <a:xfrm flipH="1">
            <a:off x="5740400" y="2489200"/>
            <a:ext cx="12700" cy="800100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kstSylinder 13"/>
          <p:cNvSpPr txBox="1"/>
          <p:nvPr/>
        </p:nvSpPr>
        <p:spPr>
          <a:xfrm>
            <a:off x="5334000" y="2057400"/>
            <a:ext cx="8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 smtClean="0">
                <a:solidFill>
                  <a:srgbClr val="008000"/>
                </a:solidFill>
              </a:rPr>
              <a:t>Level 2</a:t>
            </a:r>
            <a:endParaRPr lang="nb-NO" dirty="0">
              <a:solidFill>
                <a:srgbClr val="008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8784960"/>
      </p:ext>
    </p:extLst>
  </p:cSld>
  <p:clrMapOvr>
    <a:masterClrMapping/>
  </p:clrMapOvr>
  <p:transition xmlns:p14="http://schemas.microsoft.com/office/powerpoint/2010/main" spd="slow" advTm="9468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4782" y="6356352"/>
            <a:ext cx="581025" cy="365125"/>
          </a:xfrm>
        </p:spPr>
        <p:txBody>
          <a:bodyPr/>
          <a:lstStyle/>
          <a:p>
            <a:pPr algn="ctr"/>
            <a:fld id="{DEAF56F5-85F7-4DB4-83B4-DC89C7B0EF9D}" type="slidenum">
              <a:rPr lang="en-US" sz="1900" b="1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27</a:t>
            </a:fld>
            <a:endParaRPr lang="en-US" sz="19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12192000" cy="72390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198614" y="38785"/>
            <a:ext cx="3795025" cy="646329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Sentence Levels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723900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6600" y="3225552"/>
            <a:ext cx="10858499" cy="73866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>
                <a:latin typeface="Helvetica"/>
                <a:cs typeface="Helvetica"/>
              </a:rPr>
              <a:t>“</a:t>
            </a:r>
            <a:r>
              <a:rPr lang="en-US" sz="2000" dirty="0">
                <a:solidFill>
                  <a:srgbClr val="FF0000"/>
                </a:solidFill>
                <a:latin typeface="Helvetica"/>
                <a:cs typeface="Helvetica"/>
              </a:rPr>
              <a:t>I decided to go to the concert.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Helvetica"/>
                <a:cs typeface="Helvetica"/>
              </a:rPr>
              <a:t>I love going to concerts.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Helvetica"/>
                <a:cs typeface="Helvetica"/>
              </a:rPr>
              <a:t>Also, it was my </a:t>
            </a:r>
            <a:r>
              <a:rPr lang="en-US" sz="2000" dirty="0" err="1">
                <a:solidFill>
                  <a:srgbClr val="0000FF"/>
                </a:solidFill>
                <a:latin typeface="Helvetica"/>
                <a:cs typeface="Helvetica"/>
              </a:rPr>
              <a:t>favourite</a:t>
            </a:r>
            <a:r>
              <a:rPr lang="en-US" sz="2000" dirty="0">
                <a:solidFill>
                  <a:srgbClr val="0000FF"/>
                </a:solidFill>
                <a:latin typeface="Helvetica"/>
                <a:cs typeface="Helvetica"/>
              </a:rPr>
              <a:t> band playing. </a:t>
            </a:r>
            <a:r>
              <a:rPr lang="en-US" sz="2000" dirty="0">
                <a:solidFill>
                  <a:srgbClr val="000000"/>
                </a:solidFill>
                <a:latin typeface="Helvetica"/>
                <a:cs typeface="Helvetica"/>
              </a:rPr>
              <a:t>They almost never play in Norway. The price of the concert was 150 $.”</a:t>
            </a:r>
          </a:p>
        </p:txBody>
      </p:sp>
      <p:cxnSp>
        <p:nvCxnSpPr>
          <p:cNvPr id="4" name="Rett pil 3"/>
          <p:cNvCxnSpPr/>
          <p:nvPr/>
        </p:nvCxnSpPr>
        <p:spPr>
          <a:xfrm flipH="1">
            <a:off x="2552700" y="2501900"/>
            <a:ext cx="12700" cy="80010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kstSylinder 11"/>
          <p:cNvSpPr txBox="1"/>
          <p:nvPr/>
        </p:nvSpPr>
        <p:spPr>
          <a:xfrm>
            <a:off x="2146300" y="2070100"/>
            <a:ext cx="8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 smtClean="0">
                <a:solidFill>
                  <a:srgbClr val="FF0000"/>
                </a:solidFill>
              </a:rPr>
              <a:t>Level 1</a:t>
            </a:r>
            <a:endParaRPr lang="nb-NO" dirty="0">
              <a:solidFill>
                <a:srgbClr val="FF0000"/>
              </a:solidFill>
            </a:endParaRPr>
          </a:p>
        </p:txBody>
      </p:sp>
      <p:cxnSp>
        <p:nvCxnSpPr>
          <p:cNvPr id="13" name="Rett pil 12"/>
          <p:cNvCxnSpPr/>
          <p:nvPr/>
        </p:nvCxnSpPr>
        <p:spPr>
          <a:xfrm flipH="1">
            <a:off x="5740400" y="2489200"/>
            <a:ext cx="12700" cy="800100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kstSylinder 13"/>
          <p:cNvSpPr txBox="1"/>
          <p:nvPr/>
        </p:nvSpPr>
        <p:spPr>
          <a:xfrm>
            <a:off x="5334000" y="2057400"/>
            <a:ext cx="8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 smtClean="0">
                <a:solidFill>
                  <a:srgbClr val="008000"/>
                </a:solidFill>
              </a:rPr>
              <a:t>Level 2</a:t>
            </a:r>
            <a:endParaRPr lang="nb-NO" dirty="0">
              <a:solidFill>
                <a:srgbClr val="008000"/>
              </a:solidFill>
            </a:endParaRPr>
          </a:p>
        </p:txBody>
      </p:sp>
      <p:cxnSp>
        <p:nvCxnSpPr>
          <p:cNvPr id="15" name="Rett pil 14"/>
          <p:cNvCxnSpPr/>
          <p:nvPr/>
        </p:nvCxnSpPr>
        <p:spPr>
          <a:xfrm flipH="1">
            <a:off x="8902700" y="2463800"/>
            <a:ext cx="12700" cy="800100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kstSylinder 15"/>
          <p:cNvSpPr txBox="1"/>
          <p:nvPr/>
        </p:nvSpPr>
        <p:spPr>
          <a:xfrm>
            <a:off x="8496300" y="2032000"/>
            <a:ext cx="8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 smtClean="0">
                <a:solidFill>
                  <a:srgbClr val="0000FF"/>
                </a:solidFill>
              </a:rPr>
              <a:t>Level 2</a:t>
            </a:r>
            <a:endParaRPr lang="nb-NO" dirty="0">
              <a:solidFill>
                <a:srgbClr val="0000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8784960"/>
      </p:ext>
    </p:extLst>
  </p:cSld>
  <p:clrMapOvr>
    <a:masterClrMapping/>
  </p:clrMapOvr>
  <p:transition xmlns:p14="http://schemas.microsoft.com/office/powerpoint/2010/main" spd="slow" advTm="9468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4782" y="6356352"/>
            <a:ext cx="581025" cy="365125"/>
          </a:xfrm>
        </p:spPr>
        <p:txBody>
          <a:bodyPr/>
          <a:lstStyle/>
          <a:p>
            <a:pPr algn="ctr"/>
            <a:fld id="{DEAF56F5-85F7-4DB4-83B4-DC89C7B0EF9D}" type="slidenum">
              <a:rPr lang="en-US" sz="1900" b="1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28</a:t>
            </a:fld>
            <a:endParaRPr lang="en-US" sz="19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12192000" cy="72390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198614" y="38785"/>
            <a:ext cx="3795025" cy="646329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Sentence Levels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723900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6600" y="3225552"/>
            <a:ext cx="10858499" cy="73866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>
                <a:latin typeface="Helvetica"/>
                <a:cs typeface="Helvetica"/>
              </a:rPr>
              <a:t>“</a:t>
            </a:r>
            <a:r>
              <a:rPr lang="en-US" sz="2000" dirty="0">
                <a:solidFill>
                  <a:srgbClr val="FF0000"/>
                </a:solidFill>
                <a:latin typeface="Helvetica"/>
                <a:cs typeface="Helvetica"/>
              </a:rPr>
              <a:t>I decided to go to the concert.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Helvetica"/>
                <a:cs typeface="Helvetica"/>
              </a:rPr>
              <a:t>I love going to concerts.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Helvetica"/>
                <a:cs typeface="Helvetica"/>
              </a:rPr>
              <a:t>Also, it was my </a:t>
            </a:r>
            <a:r>
              <a:rPr lang="en-US" sz="2000" dirty="0" err="1">
                <a:solidFill>
                  <a:srgbClr val="0000FF"/>
                </a:solidFill>
                <a:latin typeface="Helvetica"/>
                <a:cs typeface="Helvetica"/>
              </a:rPr>
              <a:t>favourite</a:t>
            </a:r>
            <a:r>
              <a:rPr lang="en-US" sz="2000" dirty="0">
                <a:solidFill>
                  <a:srgbClr val="0000FF"/>
                </a:solidFill>
                <a:latin typeface="Helvetica"/>
                <a:cs typeface="Helvetica"/>
              </a:rPr>
              <a:t> band playing.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They almost never play in Norway. </a:t>
            </a:r>
            <a:r>
              <a:rPr lang="en-US" sz="2000" dirty="0">
                <a:latin typeface="Helvetica"/>
                <a:cs typeface="Helvetica"/>
              </a:rPr>
              <a:t>The price of the concert was 150 $.”</a:t>
            </a:r>
          </a:p>
        </p:txBody>
      </p:sp>
      <p:cxnSp>
        <p:nvCxnSpPr>
          <p:cNvPr id="4" name="Rett pil 3"/>
          <p:cNvCxnSpPr/>
          <p:nvPr/>
        </p:nvCxnSpPr>
        <p:spPr>
          <a:xfrm flipH="1">
            <a:off x="2552700" y="2501900"/>
            <a:ext cx="12700" cy="80010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kstSylinder 11"/>
          <p:cNvSpPr txBox="1"/>
          <p:nvPr/>
        </p:nvSpPr>
        <p:spPr>
          <a:xfrm>
            <a:off x="2146300" y="2070100"/>
            <a:ext cx="8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 smtClean="0">
                <a:solidFill>
                  <a:srgbClr val="FF0000"/>
                </a:solidFill>
              </a:rPr>
              <a:t>Level 1</a:t>
            </a:r>
            <a:endParaRPr lang="nb-NO" dirty="0">
              <a:solidFill>
                <a:srgbClr val="FF0000"/>
              </a:solidFill>
            </a:endParaRPr>
          </a:p>
        </p:txBody>
      </p:sp>
      <p:cxnSp>
        <p:nvCxnSpPr>
          <p:cNvPr id="13" name="Rett pil 12"/>
          <p:cNvCxnSpPr/>
          <p:nvPr/>
        </p:nvCxnSpPr>
        <p:spPr>
          <a:xfrm flipH="1">
            <a:off x="5740400" y="2489200"/>
            <a:ext cx="12700" cy="800100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kstSylinder 13"/>
          <p:cNvSpPr txBox="1"/>
          <p:nvPr/>
        </p:nvSpPr>
        <p:spPr>
          <a:xfrm>
            <a:off x="5334000" y="2057400"/>
            <a:ext cx="8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 smtClean="0">
                <a:solidFill>
                  <a:srgbClr val="008000"/>
                </a:solidFill>
              </a:rPr>
              <a:t>Level 2</a:t>
            </a:r>
            <a:endParaRPr lang="nb-NO" dirty="0">
              <a:solidFill>
                <a:srgbClr val="008000"/>
              </a:solidFill>
            </a:endParaRPr>
          </a:p>
        </p:txBody>
      </p:sp>
      <p:cxnSp>
        <p:nvCxnSpPr>
          <p:cNvPr id="15" name="Rett pil 14"/>
          <p:cNvCxnSpPr/>
          <p:nvPr/>
        </p:nvCxnSpPr>
        <p:spPr>
          <a:xfrm flipH="1">
            <a:off x="8902700" y="2463800"/>
            <a:ext cx="12700" cy="800100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kstSylinder 15"/>
          <p:cNvSpPr txBox="1"/>
          <p:nvPr/>
        </p:nvSpPr>
        <p:spPr>
          <a:xfrm>
            <a:off x="8496300" y="2032000"/>
            <a:ext cx="8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 smtClean="0">
                <a:solidFill>
                  <a:srgbClr val="0000FF"/>
                </a:solidFill>
              </a:rPr>
              <a:t>Level 2</a:t>
            </a:r>
            <a:endParaRPr lang="nb-NO" dirty="0">
              <a:solidFill>
                <a:srgbClr val="0000FF"/>
              </a:solidFill>
            </a:endParaRPr>
          </a:p>
        </p:txBody>
      </p:sp>
      <p:cxnSp>
        <p:nvCxnSpPr>
          <p:cNvPr id="17" name="Rett pil 16"/>
          <p:cNvCxnSpPr/>
          <p:nvPr/>
        </p:nvCxnSpPr>
        <p:spPr>
          <a:xfrm flipV="1">
            <a:off x="2679700" y="3949700"/>
            <a:ext cx="0" cy="812800"/>
          </a:xfrm>
          <a:prstGeom prst="straightConnector1">
            <a:avLst/>
          </a:prstGeom>
          <a:ln w="38100" cmpd="sng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kstSylinder 17"/>
          <p:cNvSpPr txBox="1"/>
          <p:nvPr/>
        </p:nvSpPr>
        <p:spPr>
          <a:xfrm>
            <a:off x="2235200" y="4800600"/>
            <a:ext cx="8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 smtClean="0">
                <a:solidFill>
                  <a:srgbClr val="7F7F7F"/>
                </a:solidFill>
              </a:rPr>
              <a:t>Level 3</a:t>
            </a:r>
            <a:endParaRPr lang="nb-NO" dirty="0">
              <a:solidFill>
                <a:srgbClr val="7F7F7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8784960"/>
      </p:ext>
    </p:extLst>
  </p:cSld>
  <p:clrMapOvr>
    <a:masterClrMapping/>
  </p:clrMapOvr>
  <p:transition xmlns:p14="http://schemas.microsoft.com/office/powerpoint/2010/main" spd="slow" advTm="9468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4782" y="6356352"/>
            <a:ext cx="581025" cy="365125"/>
          </a:xfrm>
        </p:spPr>
        <p:txBody>
          <a:bodyPr/>
          <a:lstStyle/>
          <a:p>
            <a:pPr algn="ctr"/>
            <a:fld id="{DEAF56F5-85F7-4DB4-83B4-DC89C7B0EF9D}" type="slidenum">
              <a:rPr lang="en-US" sz="1900" b="1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29</a:t>
            </a:fld>
            <a:endParaRPr lang="en-US" sz="19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12192000" cy="72390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198614" y="38785"/>
            <a:ext cx="3795025" cy="646329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Sentence Levels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723900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6600" y="3225552"/>
            <a:ext cx="10858499" cy="73866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>
                <a:latin typeface="Helvetica"/>
                <a:cs typeface="Helvetica"/>
              </a:rPr>
              <a:t>“</a:t>
            </a:r>
            <a:r>
              <a:rPr lang="en-US" sz="2000" dirty="0">
                <a:solidFill>
                  <a:srgbClr val="FF0000"/>
                </a:solidFill>
                <a:latin typeface="Helvetica"/>
                <a:cs typeface="Helvetica"/>
              </a:rPr>
              <a:t>I decided to go to the concert.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Helvetica"/>
                <a:cs typeface="Helvetica"/>
              </a:rPr>
              <a:t>I love going to concerts.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Helvetica"/>
                <a:cs typeface="Helvetica"/>
              </a:rPr>
              <a:t>Also, it was my </a:t>
            </a:r>
            <a:r>
              <a:rPr lang="en-US" sz="2000" dirty="0" err="1">
                <a:solidFill>
                  <a:srgbClr val="0000FF"/>
                </a:solidFill>
                <a:latin typeface="Helvetica"/>
                <a:cs typeface="Helvetica"/>
              </a:rPr>
              <a:t>favourite</a:t>
            </a:r>
            <a:r>
              <a:rPr lang="en-US" sz="2000" dirty="0">
                <a:solidFill>
                  <a:srgbClr val="0000FF"/>
                </a:solidFill>
                <a:latin typeface="Helvetica"/>
                <a:cs typeface="Helvetica"/>
              </a:rPr>
              <a:t> band playing.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They almost never play in Norway.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Helvetica"/>
                <a:cs typeface="Helvetica"/>
              </a:rPr>
              <a:t>The price of the concert was 150 $.</a:t>
            </a:r>
            <a:r>
              <a:rPr lang="en-US" sz="2000" dirty="0">
                <a:latin typeface="Helvetica"/>
                <a:cs typeface="Helvetica"/>
              </a:rPr>
              <a:t>”</a:t>
            </a:r>
          </a:p>
        </p:txBody>
      </p:sp>
      <p:cxnSp>
        <p:nvCxnSpPr>
          <p:cNvPr id="4" name="Rett pil 3"/>
          <p:cNvCxnSpPr/>
          <p:nvPr/>
        </p:nvCxnSpPr>
        <p:spPr>
          <a:xfrm flipH="1">
            <a:off x="2552700" y="2501900"/>
            <a:ext cx="12700" cy="80010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kstSylinder 11"/>
          <p:cNvSpPr txBox="1"/>
          <p:nvPr/>
        </p:nvSpPr>
        <p:spPr>
          <a:xfrm>
            <a:off x="2146300" y="2070100"/>
            <a:ext cx="8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 smtClean="0">
                <a:solidFill>
                  <a:srgbClr val="FF0000"/>
                </a:solidFill>
              </a:rPr>
              <a:t>Level 1</a:t>
            </a:r>
            <a:endParaRPr lang="nb-NO" dirty="0">
              <a:solidFill>
                <a:srgbClr val="FF0000"/>
              </a:solidFill>
            </a:endParaRPr>
          </a:p>
        </p:txBody>
      </p:sp>
      <p:cxnSp>
        <p:nvCxnSpPr>
          <p:cNvPr id="13" name="Rett pil 12"/>
          <p:cNvCxnSpPr/>
          <p:nvPr/>
        </p:nvCxnSpPr>
        <p:spPr>
          <a:xfrm flipH="1">
            <a:off x="5740400" y="2489200"/>
            <a:ext cx="12700" cy="800100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kstSylinder 13"/>
          <p:cNvSpPr txBox="1"/>
          <p:nvPr/>
        </p:nvSpPr>
        <p:spPr>
          <a:xfrm>
            <a:off x="5334000" y="2057400"/>
            <a:ext cx="8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 smtClean="0">
                <a:solidFill>
                  <a:srgbClr val="008000"/>
                </a:solidFill>
              </a:rPr>
              <a:t>Level 2</a:t>
            </a:r>
            <a:endParaRPr lang="nb-NO" dirty="0">
              <a:solidFill>
                <a:srgbClr val="008000"/>
              </a:solidFill>
            </a:endParaRPr>
          </a:p>
        </p:txBody>
      </p:sp>
      <p:cxnSp>
        <p:nvCxnSpPr>
          <p:cNvPr id="15" name="Rett pil 14"/>
          <p:cNvCxnSpPr/>
          <p:nvPr/>
        </p:nvCxnSpPr>
        <p:spPr>
          <a:xfrm flipH="1">
            <a:off x="8902700" y="2463800"/>
            <a:ext cx="12700" cy="800100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kstSylinder 15"/>
          <p:cNvSpPr txBox="1"/>
          <p:nvPr/>
        </p:nvSpPr>
        <p:spPr>
          <a:xfrm>
            <a:off x="8496300" y="2032000"/>
            <a:ext cx="8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 smtClean="0">
                <a:solidFill>
                  <a:srgbClr val="0000FF"/>
                </a:solidFill>
              </a:rPr>
              <a:t>Level 2</a:t>
            </a:r>
            <a:endParaRPr lang="nb-NO" dirty="0">
              <a:solidFill>
                <a:srgbClr val="0000FF"/>
              </a:solidFill>
            </a:endParaRPr>
          </a:p>
        </p:txBody>
      </p:sp>
      <p:cxnSp>
        <p:nvCxnSpPr>
          <p:cNvPr id="17" name="Rett pil 16"/>
          <p:cNvCxnSpPr/>
          <p:nvPr/>
        </p:nvCxnSpPr>
        <p:spPr>
          <a:xfrm flipV="1">
            <a:off x="2679700" y="3949700"/>
            <a:ext cx="0" cy="812800"/>
          </a:xfrm>
          <a:prstGeom prst="straightConnector1">
            <a:avLst/>
          </a:prstGeom>
          <a:ln w="38100" cmpd="sng"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kstSylinder 17"/>
          <p:cNvSpPr txBox="1"/>
          <p:nvPr/>
        </p:nvSpPr>
        <p:spPr>
          <a:xfrm>
            <a:off x="2235200" y="4800600"/>
            <a:ext cx="8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 smtClean="0">
                <a:solidFill>
                  <a:srgbClr val="7F7F7F"/>
                </a:solidFill>
              </a:rPr>
              <a:t>Level 3</a:t>
            </a:r>
            <a:endParaRPr lang="nb-NO" dirty="0">
              <a:solidFill>
                <a:srgbClr val="7F7F7F"/>
              </a:solidFill>
            </a:endParaRPr>
          </a:p>
        </p:txBody>
      </p:sp>
      <p:cxnSp>
        <p:nvCxnSpPr>
          <p:cNvPr id="22" name="Rett pil 21"/>
          <p:cNvCxnSpPr/>
          <p:nvPr/>
        </p:nvCxnSpPr>
        <p:spPr>
          <a:xfrm flipV="1">
            <a:off x="6692900" y="3937000"/>
            <a:ext cx="0" cy="812800"/>
          </a:xfrm>
          <a:prstGeom prst="straightConnector1">
            <a:avLst/>
          </a:prstGeom>
          <a:ln w="38100" cmpd="sng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kstSylinder 22"/>
          <p:cNvSpPr txBox="1"/>
          <p:nvPr/>
        </p:nvSpPr>
        <p:spPr>
          <a:xfrm>
            <a:off x="6248400" y="4787900"/>
            <a:ext cx="8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 smtClean="0">
                <a:solidFill>
                  <a:srgbClr val="BF9000"/>
                </a:solidFill>
              </a:rPr>
              <a:t>Level 2</a:t>
            </a:r>
            <a:endParaRPr lang="nb-NO" dirty="0">
              <a:solidFill>
                <a:srgbClr val="BF9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8784960"/>
      </p:ext>
    </p:extLst>
  </p:cSld>
  <p:clrMapOvr>
    <a:masterClrMapping/>
  </p:clrMapOvr>
  <p:transition xmlns:p14="http://schemas.microsoft.com/office/powerpoint/2010/main" spd="slow" advTm="9468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4782" y="6356352"/>
            <a:ext cx="581025" cy="365125"/>
          </a:xfrm>
        </p:spPr>
        <p:txBody>
          <a:bodyPr/>
          <a:lstStyle/>
          <a:p>
            <a:pPr algn="ctr"/>
            <a:fld id="{DEAF56F5-85F7-4DB4-83B4-DC89C7B0EF9D}" type="slidenum">
              <a:rPr lang="en-US" sz="1900" b="1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3</a:t>
            </a:fld>
            <a:endParaRPr lang="en-US" sz="19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12192000" cy="72390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09456" y="38785"/>
            <a:ext cx="2973135" cy="646329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Preparations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723900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8449" y="1790452"/>
            <a:ext cx="10516356" cy="160043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Relevant and non-technical books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Biographies, fiction, textbooks, non-fiction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Timer</a:t>
            </a:r>
            <a:endParaRPr lang="en-US" sz="3200" dirty="0">
              <a:latin typeface="Helvetica"/>
              <a:cs typeface="Helvetic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42239"/>
      </p:ext>
    </p:extLst>
  </p:cSld>
  <p:clrMapOvr>
    <a:masterClrMapping/>
  </p:clrMapOvr>
  <p:transition xmlns:p14="http://schemas.microsoft.com/office/powerpoint/2010/main" spd="slow" advTm="9468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4782" y="6356352"/>
            <a:ext cx="581025" cy="365125"/>
          </a:xfrm>
        </p:spPr>
        <p:txBody>
          <a:bodyPr/>
          <a:lstStyle/>
          <a:p>
            <a:pPr algn="ctr"/>
            <a:fld id="{DEAF56F5-85F7-4DB4-83B4-DC89C7B0EF9D}" type="slidenum">
              <a:rPr lang="en-US" sz="1900" b="1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30</a:t>
            </a:fld>
            <a:endParaRPr lang="en-US" sz="19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12192000" cy="72390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13598" y="38785"/>
            <a:ext cx="7164863" cy="646329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Exercise 4 – Metronome Coach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723900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43049" y="1307852"/>
            <a:ext cx="10516356" cy="449353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457200" lvl="0" indent="-457200" fontAlgn="base">
              <a:buFont typeface="Arial"/>
              <a:buChar char="•"/>
            </a:pPr>
            <a:r>
              <a:rPr lang="en-US" sz="3200" b="1" dirty="0">
                <a:latin typeface="Helvetica"/>
                <a:cs typeface="Helvetica"/>
              </a:rPr>
              <a:t>Calculate desired metronome speed</a:t>
            </a:r>
            <a:r>
              <a:rPr lang="en-US" sz="3200" b="1" dirty="0" smtClean="0">
                <a:latin typeface="Helvetica"/>
                <a:cs typeface="Helvetica"/>
              </a:rPr>
              <a:t>:</a:t>
            </a:r>
            <a:endParaRPr lang="en-US" sz="3200" b="1" dirty="0">
              <a:latin typeface="Helvetica"/>
              <a:cs typeface="Helvetica"/>
            </a:endParaRPr>
          </a:p>
          <a:p>
            <a:pPr marL="1428750" lvl="2" indent="-514350" fontAlgn="base">
              <a:buFont typeface="+mj-lt"/>
              <a:buAutoNum type="arabicPeriod"/>
            </a:pPr>
            <a:r>
              <a:rPr lang="en-US" sz="2800" dirty="0">
                <a:latin typeface="Helvetica"/>
                <a:cs typeface="Helvetica"/>
              </a:rPr>
              <a:t>N</a:t>
            </a:r>
            <a:r>
              <a:rPr lang="en-US" sz="2800" dirty="0" smtClean="0">
                <a:latin typeface="Helvetica"/>
                <a:cs typeface="Helvetica"/>
              </a:rPr>
              <a:t>umber </a:t>
            </a:r>
            <a:r>
              <a:rPr lang="en-US" sz="2800" dirty="0">
                <a:latin typeface="Helvetica"/>
                <a:cs typeface="Helvetica"/>
              </a:rPr>
              <a:t>of fixations per </a:t>
            </a:r>
            <a:r>
              <a:rPr lang="en-US" sz="2800" dirty="0" smtClean="0">
                <a:latin typeface="Helvetica"/>
                <a:cs typeface="Helvetica"/>
              </a:rPr>
              <a:t>line = #F</a:t>
            </a:r>
            <a:endParaRPr lang="en-US" sz="2800" dirty="0">
              <a:latin typeface="Helvetica"/>
              <a:cs typeface="Helvetica"/>
            </a:endParaRPr>
          </a:p>
          <a:p>
            <a:pPr marL="1428750" lvl="2" indent="-514350" fontAlgn="base">
              <a:buFont typeface="+mj-lt"/>
              <a:buAutoNum type="arabicPeriod"/>
            </a:pPr>
            <a:r>
              <a:rPr lang="en-US" sz="2800" dirty="0" smtClean="0">
                <a:latin typeface="Helvetica"/>
                <a:cs typeface="Helvetica"/>
              </a:rPr>
              <a:t>Number </a:t>
            </a:r>
            <a:r>
              <a:rPr lang="en-US" sz="2800" dirty="0">
                <a:latin typeface="Helvetica"/>
                <a:cs typeface="Helvetica"/>
              </a:rPr>
              <a:t>of words per </a:t>
            </a:r>
            <a:r>
              <a:rPr lang="en-US" sz="2800" dirty="0" smtClean="0">
                <a:latin typeface="Helvetica"/>
                <a:cs typeface="Helvetica"/>
              </a:rPr>
              <a:t>line = #W</a:t>
            </a:r>
          </a:p>
          <a:p>
            <a:pPr marL="514350" lvl="0" indent="-514350" fontAlgn="base">
              <a:buFont typeface="+mj-lt"/>
              <a:buAutoNum type="arabicPeriod"/>
            </a:pPr>
            <a:endParaRPr lang="en-US" sz="2800" dirty="0">
              <a:latin typeface="Helvetica"/>
              <a:cs typeface="Helvetica"/>
            </a:endParaRPr>
          </a:p>
          <a:p>
            <a:pPr marL="1428750" lvl="2" indent="-514350" fontAlgn="base">
              <a:buFont typeface="+mj-lt"/>
              <a:buAutoNum type="arabicPeriod"/>
            </a:pPr>
            <a:r>
              <a:rPr lang="en-US" sz="2800" dirty="0" smtClean="0">
                <a:latin typeface="Helvetica"/>
                <a:cs typeface="Helvetica"/>
              </a:rPr>
              <a:t>Number </a:t>
            </a:r>
            <a:r>
              <a:rPr lang="en-US" sz="2800" dirty="0">
                <a:latin typeface="Helvetica"/>
                <a:cs typeface="Helvetica"/>
              </a:rPr>
              <a:t>of words per </a:t>
            </a:r>
            <a:r>
              <a:rPr lang="en-US" sz="2800" dirty="0" smtClean="0">
                <a:latin typeface="Helvetica"/>
                <a:cs typeface="Helvetica"/>
              </a:rPr>
              <a:t>fixation =</a:t>
            </a:r>
          </a:p>
          <a:p>
            <a:pPr marL="1428750" lvl="2" indent="-514350" fontAlgn="base">
              <a:buFont typeface="+mj-lt"/>
              <a:buAutoNum type="arabicPeriod"/>
            </a:pPr>
            <a:endParaRPr lang="en-US" sz="2800" dirty="0" smtClean="0">
              <a:latin typeface="Helvetica"/>
              <a:cs typeface="Helvetica"/>
            </a:endParaRPr>
          </a:p>
          <a:p>
            <a:pPr marL="1428750" lvl="2" indent="-514350" fontAlgn="base">
              <a:buFont typeface="+mj-lt"/>
              <a:buAutoNum type="arabicPeriod"/>
            </a:pPr>
            <a:r>
              <a:rPr lang="en-US" sz="2800" dirty="0" smtClean="0">
                <a:latin typeface="Helvetica"/>
                <a:cs typeface="Helvetica"/>
              </a:rPr>
              <a:t>Metronome Speed = </a:t>
            </a:r>
          </a:p>
          <a:p>
            <a:pPr marL="1428750" lvl="2" indent="-514350" fontAlgn="base">
              <a:buFont typeface="+mj-lt"/>
              <a:buAutoNum type="arabicPeriod"/>
            </a:pPr>
            <a:endParaRPr lang="en-US" sz="2800" dirty="0" smtClean="0">
              <a:latin typeface="Helvetica"/>
              <a:cs typeface="Helvetica"/>
            </a:endParaRPr>
          </a:p>
          <a:p>
            <a:pPr marL="1428750" lvl="2" indent="-514350" fontAlgn="base">
              <a:buFont typeface="+mj-lt"/>
              <a:buAutoNum type="arabicPeriod"/>
            </a:pPr>
            <a:endParaRPr lang="en-US" sz="2800" dirty="0" smtClean="0">
              <a:latin typeface="Helvetica"/>
              <a:cs typeface="Helvetica"/>
            </a:endParaRPr>
          </a:p>
          <a:p>
            <a:pPr marL="1428750" lvl="2" indent="-514350" fontAlgn="base">
              <a:buFont typeface="+mj-lt"/>
              <a:buAutoNum type="arabicPeriod"/>
            </a:pPr>
            <a:r>
              <a:rPr lang="en-US" sz="2800" dirty="0" smtClean="0">
                <a:latin typeface="Helvetica"/>
                <a:cs typeface="Helvetica"/>
              </a:rPr>
              <a:t>Example: </a:t>
            </a:r>
            <a:endParaRPr lang="en-US" sz="2800" dirty="0">
              <a:latin typeface="Helvetica"/>
              <a:cs typeface="Helvetica"/>
            </a:endParaRPr>
          </a:p>
        </p:txBody>
      </p:sp>
      <p:pic>
        <p:nvPicPr>
          <p:cNvPr id="2" name="Bild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0100" y="2959100"/>
            <a:ext cx="876300" cy="845004"/>
          </a:xfrm>
          <a:prstGeom prst="rect">
            <a:avLst/>
          </a:prstGeom>
        </p:spPr>
      </p:pic>
      <p:pic>
        <p:nvPicPr>
          <p:cNvPr id="5" name="Bild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8799" y="3911600"/>
            <a:ext cx="3317579" cy="1003300"/>
          </a:xfrm>
          <a:prstGeom prst="rect">
            <a:avLst/>
          </a:prstGeom>
        </p:spPr>
      </p:pic>
      <p:pic>
        <p:nvPicPr>
          <p:cNvPr id="11" name="Bild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7000" y="5143500"/>
            <a:ext cx="4965700" cy="10033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66497222"/>
      </p:ext>
    </p:extLst>
  </p:cSld>
  <p:clrMapOvr>
    <a:masterClrMapping/>
  </p:clrMapOvr>
  <p:transition xmlns:p14="http://schemas.microsoft.com/office/powerpoint/2010/main" spd="slow" advTm="9468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4782" y="6356352"/>
            <a:ext cx="581025" cy="365125"/>
          </a:xfrm>
        </p:spPr>
        <p:txBody>
          <a:bodyPr/>
          <a:lstStyle/>
          <a:p>
            <a:pPr algn="ctr"/>
            <a:fld id="{DEAF56F5-85F7-4DB4-83B4-DC89C7B0EF9D}" type="slidenum">
              <a:rPr lang="en-US" sz="1900" b="1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31</a:t>
            </a:fld>
            <a:endParaRPr lang="en-US" sz="19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12192000" cy="72390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13598" y="38785"/>
            <a:ext cx="7164863" cy="646329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Exercise 4 – Metronome Coach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723900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Bild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7200" y="825500"/>
            <a:ext cx="4800600" cy="1104900"/>
          </a:xfrm>
          <a:prstGeom prst="rect">
            <a:avLst/>
          </a:prstGeom>
        </p:spPr>
      </p:pic>
      <p:pic>
        <p:nvPicPr>
          <p:cNvPr id="4" name="Bild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4500" y="2006600"/>
            <a:ext cx="5359400" cy="1079500"/>
          </a:xfrm>
          <a:prstGeom prst="rect">
            <a:avLst/>
          </a:prstGeom>
        </p:spPr>
      </p:pic>
      <p:pic>
        <p:nvPicPr>
          <p:cNvPr id="12" name="Bild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7200" y="2997200"/>
            <a:ext cx="5283200" cy="1079500"/>
          </a:xfrm>
          <a:prstGeom prst="rect">
            <a:avLst/>
          </a:prstGeom>
        </p:spPr>
      </p:pic>
      <p:pic>
        <p:nvPicPr>
          <p:cNvPr id="13" name="Bild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8300" y="4216400"/>
            <a:ext cx="5422900" cy="1041400"/>
          </a:xfrm>
          <a:prstGeom prst="rect">
            <a:avLst/>
          </a:prstGeom>
        </p:spPr>
      </p:pic>
      <p:pic>
        <p:nvPicPr>
          <p:cNvPr id="14" name="Bild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71800" y="5245100"/>
            <a:ext cx="5511800" cy="1181100"/>
          </a:xfrm>
          <a:prstGeom prst="rect">
            <a:avLst/>
          </a:prstGeom>
        </p:spPr>
      </p:pic>
      <p:sp>
        <p:nvSpPr>
          <p:cNvPr id="15" name="TekstSylinder 14"/>
          <p:cNvSpPr txBox="1"/>
          <p:nvPr/>
        </p:nvSpPr>
        <p:spPr>
          <a:xfrm>
            <a:off x="279400" y="1066800"/>
            <a:ext cx="20977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200" dirty="0" smtClean="0">
                <a:latin typeface="Helvetica"/>
                <a:cs typeface="Helvetica"/>
              </a:rPr>
              <a:t>Last test </a:t>
            </a:r>
            <a:r>
              <a:rPr lang="nb-NO" sz="2200" dirty="0" err="1" smtClean="0">
                <a:latin typeface="Helvetica"/>
                <a:cs typeface="Helvetica"/>
              </a:rPr>
              <a:t>result</a:t>
            </a:r>
            <a:r>
              <a:rPr lang="nb-NO" sz="2200" dirty="0">
                <a:latin typeface="Helvetica"/>
                <a:cs typeface="Helvetica"/>
              </a:rPr>
              <a:t>:</a:t>
            </a:r>
          </a:p>
        </p:txBody>
      </p:sp>
      <p:sp>
        <p:nvSpPr>
          <p:cNvPr id="16" name="TekstSylinder 15"/>
          <p:cNvSpPr txBox="1"/>
          <p:nvPr/>
        </p:nvSpPr>
        <p:spPr>
          <a:xfrm>
            <a:off x="266700" y="2184400"/>
            <a:ext cx="23644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200" dirty="0" smtClean="0">
                <a:latin typeface="Helvetica"/>
                <a:cs typeface="Helvetica"/>
              </a:rPr>
              <a:t>Last test </a:t>
            </a:r>
            <a:r>
              <a:rPr lang="nb-NO" sz="2200" dirty="0" err="1" smtClean="0">
                <a:latin typeface="Helvetica"/>
                <a:cs typeface="Helvetica"/>
              </a:rPr>
              <a:t>result</a:t>
            </a:r>
            <a:r>
              <a:rPr lang="nb-NO" sz="2200" dirty="0" smtClean="0">
                <a:latin typeface="Helvetica"/>
                <a:cs typeface="Helvetica"/>
              </a:rPr>
              <a:t>*2:</a:t>
            </a:r>
            <a:endParaRPr lang="nb-NO" sz="2200" dirty="0">
              <a:latin typeface="Helvetica"/>
              <a:cs typeface="Helvetica"/>
            </a:endParaRPr>
          </a:p>
        </p:txBody>
      </p:sp>
      <p:sp>
        <p:nvSpPr>
          <p:cNvPr id="17" name="TekstSylinder 16"/>
          <p:cNvSpPr txBox="1"/>
          <p:nvPr/>
        </p:nvSpPr>
        <p:spPr>
          <a:xfrm>
            <a:off x="254000" y="3289300"/>
            <a:ext cx="23644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200" dirty="0" smtClean="0">
                <a:latin typeface="Helvetica"/>
                <a:cs typeface="Helvetica"/>
              </a:rPr>
              <a:t>Last test </a:t>
            </a:r>
            <a:r>
              <a:rPr lang="nb-NO" sz="2200" dirty="0" err="1" smtClean="0">
                <a:latin typeface="Helvetica"/>
                <a:cs typeface="Helvetica"/>
              </a:rPr>
              <a:t>result</a:t>
            </a:r>
            <a:r>
              <a:rPr lang="nb-NO" sz="2200" dirty="0" smtClean="0">
                <a:latin typeface="Helvetica"/>
                <a:cs typeface="Helvetica"/>
              </a:rPr>
              <a:t>*3:</a:t>
            </a:r>
            <a:endParaRPr lang="nb-NO" sz="2200" dirty="0">
              <a:latin typeface="Helvetica"/>
              <a:cs typeface="Helvetica"/>
            </a:endParaRPr>
          </a:p>
        </p:txBody>
      </p:sp>
      <p:sp>
        <p:nvSpPr>
          <p:cNvPr id="18" name="TekstSylinder 17"/>
          <p:cNvSpPr txBox="1"/>
          <p:nvPr/>
        </p:nvSpPr>
        <p:spPr>
          <a:xfrm>
            <a:off x="254000" y="4406900"/>
            <a:ext cx="23644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200" dirty="0" smtClean="0">
                <a:latin typeface="Helvetica"/>
                <a:cs typeface="Helvetica"/>
              </a:rPr>
              <a:t>Last test </a:t>
            </a:r>
            <a:r>
              <a:rPr lang="nb-NO" sz="2200" dirty="0" err="1" smtClean="0">
                <a:latin typeface="Helvetica"/>
                <a:cs typeface="Helvetica"/>
              </a:rPr>
              <a:t>result</a:t>
            </a:r>
            <a:r>
              <a:rPr lang="nb-NO" sz="2200" dirty="0" smtClean="0">
                <a:latin typeface="Helvetica"/>
                <a:cs typeface="Helvetica"/>
              </a:rPr>
              <a:t>*4:</a:t>
            </a:r>
            <a:endParaRPr lang="nb-NO" sz="2200" dirty="0">
              <a:latin typeface="Helvetica"/>
              <a:cs typeface="Helvetica"/>
            </a:endParaRPr>
          </a:p>
        </p:txBody>
      </p:sp>
      <p:sp>
        <p:nvSpPr>
          <p:cNvPr id="19" name="TekstSylinder 18"/>
          <p:cNvSpPr txBox="1"/>
          <p:nvPr/>
        </p:nvSpPr>
        <p:spPr>
          <a:xfrm>
            <a:off x="215900" y="5511800"/>
            <a:ext cx="25997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200" dirty="0" smtClean="0">
                <a:latin typeface="Helvetica"/>
                <a:cs typeface="Helvetica"/>
              </a:rPr>
              <a:t>Last test </a:t>
            </a:r>
            <a:r>
              <a:rPr lang="nb-NO" sz="2200" dirty="0" err="1" smtClean="0">
                <a:latin typeface="Helvetica"/>
                <a:cs typeface="Helvetica"/>
              </a:rPr>
              <a:t>result</a:t>
            </a:r>
            <a:r>
              <a:rPr lang="nb-NO" sz="2200" dirty="0" smtClean="0">
                <a:latin typeface="Helvetica"/>
                <a:cs typeface="Helvetica"/>
              </a:rPr>
              <a:t>*1.5:</a:t>
            </a:r>
            <a:endParaRPr lang="nb-NO" sz="2200" dirty="0">
              <a:latin typeface="Helvetica"/>
              <a:cs typeface="Helvetic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9746352"/>
      </p:ext>
    </p:extLst>
  </p:cSld>
  <p:clrMapOvr>
    <a:masterClrMapping/>
  </p:clrMapOvr>
  <p:transition xmlns:p14="http://schemas.microsoft.com/office/powerpoint/2010/main" spd="slow" advTm="9468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4782" y="6356352"/>
            <a:ext cx="581025" cy="365125"/>
          </a:xfrm>
        </p:spPr>
        <p:txBody>
          <a:bodyPr/>
          <a:lstStyle/>
          <a:p>
            <a:pPr algn="ctr"/>
            <a:fld id="{DEAF56F5-85F7-4DB4-83B4-DC89C7B0EF9D}" type="slidenum">
              <a:rPr lang="en-US" sz="1900" b="1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32</a:t>
            </a:fld>
            <a:endParaRPr lang="en-US" sz="19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12192000" cy="72390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80035" y="38785"/>
            <a:ext cx="5631992" cy="646329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Exercise </a:t>
            </a: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5 </a:t>
            </a: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– </a:t>
            </a: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The Pyramid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723900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43049" y="1307852"/>
            <a:ext cx="10516356" cy="363175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457200" lvl="0" indent="-457200" fontAlgn="base">
              <a:buFont typeface="Arial"/>
              <a:buChar char="•"/>
            </a:pPr>
            <a:r>
              <a:rPr lang="en-US" sz="3200" b="1" dirty="0">
                <a:latin typeface="Helvetica"/>
                <a:cs typeface="Helvetica"/>
              </a:rPr>
              <a:t>Calculate desired metronome speed</a:t>
            </a:r>
            <a:r>
              <a:rPr lang="en-US" sz="3200" b="1" dirty="0" smtClean="0">
                <a:latin typeface="Helvetica"/>
                <a:cs typeface="Helvetica"/>
              </a:rPr>
              <a:t>:</a:t>
            </a:r>
            <a:endParaRPr lang="en-US" sz="3200" b="1" dirty="0">
              <a:latin typeface="Helvetica"/>
              <a:cs typeface="Helvetica"/>
            </a:endParaRPr>
          </a:p>
          <a:p>
            <a:pPr marL="1428750" lvl="2" indent="-514350" fontAlgn="base">
              <a:buFont typeface="+mj-lt"/>
              <a:buAutoNum type="arabicPeriod"/>
            </a:pPr>
            <a:r>
              <a:rPr lang="en-US" sz="2800" dirty="0">
                <a:latin typeface="Helvetica"/>
                <a:cs typeface="Helvetica"/>
              </a:rPr>
              <a:t>Number of words per line = #W</a:t>
            </a:r>
          </a:p>
          <a:p>
            <a:pPr marL="1428750" lvl="2" indent="-514350" fontAlgn="base">
              <a:buFont typeface="+mj-lt"/>
              <a:buAutoNum type="arabicPeriod"/>
            </a:pPr>
            <a:r>
              <a:rPr lang="en-US" sz="2800" dirty="0" smtClean="0">
                <a:latin typeface="Helvetica"/>
                <a:cs typeface="Helvetica"/>
              </a:rPr>
              <a:t>Number </a:t>
            </a:r>
            <a:r>
              <a:rPr lang="en-US" sz="2800" dirty="0">
                <a:latin typeface="Helvetica"/>
                <a:cs typeface="Helvetica"/>
              </a:rPr>
              <a:t>of fixations per </a:t>
            </a:r>
            <a:r>
              <a:rPr lang="en-US" sz="2800" dirty="0" smtClean="0">
                <a:latin typeface="Helvetica"/>
                <a:cs typeface="Helvetica"/>
              </a:rPr>
              <a:t>line = #F = 2</a:t>
            </a:r>
            <a:endParaRPr lang="en-US" sz="2800" dirty="0">
              <a:latin typeface="Helvetica"/>
              <a:cs typeface="Helvetica"/>
            </a:endParaRPr>
          </a:p>
          <a:p>
            <a:pPr marL="514350" lvl="0" indent="-514350" fontAlgn="base">
              <a:buFont typeface="+mj-lt"/>
              <a:buAutoNum type="arabicPeriod"/>
            </a:pPr>
            <a:endParaRPr lang="en-US" sz="2800" dirty="0">
              <a:latin typeface="Helvetica"/>
              <a:cs typeface="Helvetica"/>
            </a:endParaRPr>
          </a:p>
          <a:p>
            <a:pPr marL="1428750" lvl="2" indent="-514350" fontAlgn="base">
              <a:buFont typeface="+mj-lt"/>
              <a:buAutoNum type="arabicPeriod"/>
            </a:pPr>
            <a:r>
              <a:rPr lang="en-US" sz="2800" dirty="0" smtClean="0">
                <a:latin typeface="Helvetica"/>
                <a:cs typeface="Helvetica"/>
              </a:rPr>
              <a:t>Number </a:t>
            </a:r>
            <a:r>
              <a:rPr lang="en-US" sz="2800" dirty="0">
                <a:latin typeface="Helvetica"/>
                <a:cs typeface="Helvetica"/>
              </a:rPr>
              <a:t>of words per </a:t>
            </a:r>
            <a:r>
              <a:rPr lang="en-US" sz="2800" dirty="0" smtClean="0">
                <a:latin typeface="Helvetica"/>
                <a:cs typeface="Helvetica"/>
              </a:rPr>
              <a:t>fixation =</a:t>
            </a:r>
          </a:p>
          <a:p>
            <a:pPr marL="1428750" lvl="2" indent="-514350" fontAlgn="base">
              <a:buFont typeface="+mj-lt"/>
              <a:buAutoNum type="arabicPeriod"/>
            </a:pPr>
            <a:endParaRPr lang="en-US" sz="2800" dirty="0" smtClean="0">
              <a:latin typeface="Helvetica"/>
              <a:cs typeface="Helvetica"/>
            </a:endParaRPr>
          </a:p>
          <a:p>
            <a:pPr marL="1428750" lvl="2" indent="-514350" fontAlgn="base">
              <a:buFont typeface="+mj-lt"/>
              <a:buAutoNum type="arabicPeriod"/>
            </a:pPr>
            <a:r>
              <a:rPr lang="en-US" sz="2800" dirty="0" smtClean="0">
                <a:latin typeface="Helvetica"/>
                <a:cs typeface="Helvetica"/>
              </a:rPr>
              <a:t>Metronome Speed = </a:t>
            </a:r>
          </a:p>
          <a:p>
            <a:pPr lvl="2" fontAlgn="base"/>
            <a:endParaRPr lang="en-US" sz="2800" dirty="0" smtClean="0">
              <a:latin typeface="Helvetica"/>
              <a:cs typeface="Helvetica"/>
            </a:endParaRPr>
          </a:p>
        </p:txBody>
      </p:sp>
      <p:pic>
        <p:nvPicPr>
          <p:cNvPr id="2" name="Bild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0100" y="2959100"/>
            <a:ext cx="876300" cy="845004"/>
          </a:xfrm>
          <a:prstGeom prst="rect">
            <a:avLst/>
          </a:prstGeom>
        </p:spPr>
      </p:pic>
      <p:pic>
        <p:nvPicPr>
          <p:cNvPr id="5" name="Bild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8799" y="3911600"/>
            <a:ext cx="3317579" cy="10033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97825494"/>
      </p:ext>
    </p:extLst>
  </p:cSld>
  <p:clrMapOvr>
    <a:masterClrMapping/>
  </p:clrMapOvr>
  <p:transition xmlns:p14="http://schemas.microsoft.com/office/powerpoint/2010/main" spd="slow" advTm="9468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4782" y="6356352"/>
            <a:ext cx="581025" cy="365125"/>
          </a:xfrm>
        </p:spPr>
        <p:txBody>
          <a:bodyPr/>
          <a:lstStyle/>
          <a:p>
            <a:pPr algn="ctr"/>
            <a:fld id="{DEAF56F5-85F7-4DB4-83B4-DC89C7B0EF9D}" type="slidenum">
              <a:rPr lang="en-US" sz="1900" b="1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33</a:t>
            </a:fld>
            <a:endParaRPr lang="en-US" sz="19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12192000" cy="72390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80034" y="38785"/>
            <a:ext cx="5631992" cy="646329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Exercise 5 – The </a:t>
            </a: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Pyramid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723900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Sylinder 14"/>
          <p:cNvSpPr txBox="1"/>
          <p:nvPr/>
        </p:nvSpPr>
        <p:spPr>
          <a:xfrm>
            <a:off x="876300" y="1600200"/>
            <a:ext cx="15016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200" dirty="0" smtClean="0">
                <a:latin typeface="Helvetica"/>
                <a:cs typeface="Helvetica"/>
              </a:rPr>
              <a:t>600 WPM:</a:t>
            </a:r>
            <a:endParaRPr lang="nb-NO" sz="2200" dirty="0">
              <a:latin typeface="Helvetica"/>
              <a:cs typeface="Helvetica"/>
            </a:endParaRPr>
          </a:p>
        </p:txBody>
      </p:sp>
      <p:sp>
        <p:nvSpPr>
          <p:cNvPr id="16" name="TekstSylinder 15"/>
          <p:cNvSpPr txBox="1"/>
          <p:nvPr/>
        </p:nvSpPr>
        <p:spPr>
          <a:xfrm>
            <a:off x="863600" y="2717800"/>
            <a:ext cx="15016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200" dirty="0" smtClean="0">
                <a:latin typeface="Helvetica"/>
                <a:cs typeface="Helvetica"/>
              </a:rPr>
              <a:t>800 WPM:</a:t>
            </a:r>
            <a:endParaRPr lang="nb-NO" sz="2200" dirty="0">
              <a:latin typeface="Helvetica"/>
              <a:cs typeface="Helvetica"/>
            </a:endParaRPr>
          </a:p>
        </p:txBody>
      </p:sp>
      <p:sp>
        <p:nvSpPr>
          <p:cNvPr id="17" name="TekstSylinder 16"/>
          <p:cNvSpPr txBox="1"/>
          <p:nvPr/>
        </p:nvSpPr>
        <p:spPr>
          <a:xfrm>
            <a:off x="850900" y="3822700"/>
            <a:ext cx="16585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200" dirty="0" smtClean="0">
                <a:latin typeface="Helvetica"/>
                <a:cs typeface="Helvetica"/>
              </a:rPr>
              <a:t>1000 WPM:</a:t>
            </a:r>
            <a:endParaRPr lang="nb-NO" sz="2200" dirty="0">
              <a:latin typeface="Helvetica"/>
              <a:cs typeface="Helvetica"/>
            </a:endParaRPr>
          </a:p>
        </p:txBody>
      </p:sp>
      <p:sp>
        <p:nvSpPr>
          <p:cNvPr id="18" name="TekstSylinder 17"/>
          <p:cNvSpPr txBox="1"/>
          <p:nvPr/>
        </p:nvSpPr>
        <p:spPr>
          <a:xfrm>
            <a:off x="850900" y="4940300"/>
            <a:ext cx="16585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200" dirty="0" smtClean="0">
                <a:latin typeface="Helvetica"/>
                <a:cs typeface="Helvetica"/>
              </a:rPr>
              <a:t>1200 WPM:</a:t>
            </a:r>
            <a:endParaRPr lang="nb-NO" sz="2200" dirty="0">
              <a:latin typeface="Helvetica"/>
              <a:cs typeface="Helvetica"/>
            </a:endParaRPr>
          </a:p>
        </p:txBody>
      </p:sp>
      <p:pic>
        <p:nvPicPr>
          <p:cNvPr id="2" name="Bild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500" y="1422400"/>
            <a:ext cx="4826000" cy="1028700"/>
          </a:xfrm>
          <a:prstGeom prst="rect">
            <a:avLst/>
          </a:prstGeom>
        </p:spPr>
      </p:pic>
      <p:pic>
        <p:nvPicPr>
          <p:cNvPr id="5" name="Bild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6600" y="2476500"/>
            <a:ext cx="4940300" cy="1028700"/>
          </a:xfrm>
          <a:prstGeom prst="rect">
            <a:avLst/>
          </a:prstGeom>
        </p:spPr>
      </p:pic>
      <p:pic>
        <p:nvPicPr>
          <p:cNvPr id="10" name="Bild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2000" y="3644900"/>
            <a:ext cx="5029200" cy="977900"/>
          </a:xfrm>
          <a:prstGeom prst="rect">
            <a:avLst/>
          </a:prstGeom>
        </p:spPr>
      </p:pic>
      <p:pic>
        <p:nvPicPr>
          <p:cNvPr id="11" name="Bild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1200" y="4762500"/>
            <a:ext cx="5080000" cy="10033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14031097"/>
      </p:ext>
    </p:extLst>
  </p:cSld>
  <p:clrMapOvr>
    <a:masterClrMapping/>
  </p:clrMapOvr>
  <p:transition xmlns:p14="http://schemas.microsoft.com/office/powerpoint/2010/main" spd="slow" advTm="9468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4782" y="6356352"/>
            <a:ext cx="581025" cy="365125"/>
          </a:xfrm>
        </p:spPr>
        <p:txBody>
          <a:bodyPr/>
          <a:lstStyle/>
          <a:p>
            <a:pPr algn="ctr"/>
            <a:fld id="{DEAF56F5-85F7-4DB4-83B4-DC89C7B0EF9D}" type="slidenum">
              <a:rPr lang="en-US" sz="1900" b="1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4</a:t>
            </a:fld>
            <a:endParaRPr lang="en-US" sz="19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12192000" cy="72390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924318" y="38785"/>
            <a:ext cx="6343424" cy="646329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Calculating Reading Speed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723900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8449" y="1790452"/>
            <a:ext cx="10516356" cy="110799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914400" lvl="1" indent="-45720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Find your </a:t>
            </a:r>
            <a:r>
              <a:rPr lang="en-US" sz="3200" dirty="0">
                <a:latin typeface="Helvetica"/>
                <a:cs typeface="Helvetica"/>
              </a:rPr>
              <a:t>reading speed</a:t>
            </a:r>
          </a:p>
          <a:p>
            <a:pPr marL="914400" lvl="1" indent="-457200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Get an indication of comprehension</a:t>
            </a:r>
            <a:endParaRPr lang="en-US" sz="3200" dirty="0">
              <a:latin typeface="Helvetica"/>
              <a:cs typeface="Helvetic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6352210"/>
      </p:ext>
    </p:extLst>
  </p:cSld>
  <p:clrMapOvr>
    <a:masterClrMapping/>
  </p:clrMapOvr>
  <p:transition xmlns:p14="http://schemas.microsoft.com/office/powerpoint/2010/main" spd="slow" advTm="9468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4782" y="6356352"/>
            <a:ext cx="581025" cy="365125"/>
          </a:xfrm>
        </p:spPr>
        <p:txBody>
          <a:bodyPr/>
          <a:lstStyle/>
          <a:p>
            <a:pPr algn="ctr"/>
            <a:fld id="{DEAF56F5-85F7-4DB4-83B4-DC89C7B0EF9D}" type="slidenum">
              <a:rPr lang="en-US" sz="1900" b="1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5</a:t>
            </a:fld>
            <a:endParaRPr lang="en-US" sz="19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12192000" cy="72390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924318" y="38785"/>
            <a:ext cx="6343424" cy="646329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Calculating Reading Speed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723900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8449" y="1790452"/>
            <a:ext cx="10516356" cy="258531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Helvetica"/>
                <a:cs typeface="Helvetica"/>
              </a:rPr>
              <a:t>Find one of your selected books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Helvetica"/>
                <a:cs typeface="Helvetica"/>
              </a:rPr>
              <a:t>Make a mark where you start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Helvetica"/>
                <a:cs typeface="Helvetica"/>
              </a:rPr>
              <a:t>Set the timer for 3 minutes and start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Helvetica"/>
                <a:cs typeface="Helvetica"/>
              </a:rPr>
              <a:t>Mark where you stop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Helvetica"/>
                <a:cs typeface="Helvetica"/>
              </a:rPr>
              <a:t>Write a 1-3 sentence summary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7029636"/>
      </p:ext>
    </p:extLst>
  </p:cSld>
  <p:clrMapOvr>
    <a:masterClrMapping/>
  </p:clrMapOvr>
  <p:transition xmlns:p14="http://schemas.microsoft.com/office/powerpoint/2010/main" spd="slow" advTm="9468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4782" y="6356352"/>
            <a:ext cx="581025" cy="365125"/>
          </a:xfrm>
        </p:spPr>
        <p:txBody>
          <a:bodyPr/>
          <a:lstStyle/>
          <a:p>
            <a:pPr algn="ctr"/>
            <a:fld id="{DEAF56F5-85F7-4DB4-83B4-DC89C7B0EF9D}" type="slidenum">
              <a:rPr lang="en-US" sz="1900" b="1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6</a:t>
            </a:fld>
            <a:endParaRPr lang="en-US" sz="19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12192000" cy="72390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924318" y="38785"/>
            <a:ext cx="6343424" cy="646329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Calculating Reading Speed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723900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8449" y="1307852"/>
            <a:ext cx="10516356" cy="443197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sz="2800" dirty="0"/>
              <a:t>Number of lines </a:t>
            </a:r>
            <a:r>
              <a:rPr lang="en-US" sz="2800" dirty="0" smtClean="0"/>
              <a:t>read:</a:t>
            </a:r>
          </a:p>
          <a:p>
            <a:pPr marL="514350" lvl="0" indent="-514350">
              <a:buFont typeface="+mj-lt"/>
              <a:buAutoNum type="arabicPeriod"/>
            </a:pPr>
            <a:endParaRPr lang="en-US" sz="2800" dirty="0"/>
          </a:p>
          <a:p>
            <a:pPr marL="514350" lvl="0" indent="-514350">
              <a:buFont typeface="+mj-lt"/>
              <a:buAutoNum type="arabicPeriod"/>
            </a:pPr>
            <a:endParaRPr lang="en-US" sz="2800" dirty="0"/>
          </a:p>
          <a:p>
            <a:pPr marL="514350" lvl="0" indent="-514350">
              <a:buFont typeface="+mj-lt"/>
              <a:buAutoNum type="arabicPeriod"/>
            </a:pPr>
            <a:r>
              <a:rPr lang="en-US" sz="2800" dirty="0"/>
              <a:t>Average number of words per </a:t>
            </a:r>
            <a:r>
              <a:rPr lang="en-US" sz="2800" dirty="0" smtClean="0"/>
              <a:t>line:</a:t>
            </a:r>
          </a:p>
          <a:p>
            <a:pPr marL="514350" lvl="0" indent="-514350">
              <a:buFont typeface="+mj-lt"/>
              <a:buAutoNum type="arabicPeriod"/>
            </a:pPr>
            <a:endParaRPr lang="en-US" sz="2800" dirty="0"/>
          </a:p>
          <a:p>
            <a:pPr marL="514350" lvl="0" indent="-514350">
              <a:buFont typeface="+mj-lt"/>
              <a:buAutoNum type="arabicPeriod"/>
            </a:pPr>
            <a:endParaRPr lang="en-US" sz="2800" dirty="0"/>
          </a:p>
          <a:p>
            <a:pPr marL="514350" lvl="0" indent="-514350">
              <a:buFont typeface="+mj-lt"/>
              <a:buAutoNum type="arabicPeriod"/>
            </a:pPr>
            <a:r>
              <a:rPr lang="en-US" sz="2800" dirty="0"/>
              <a:t>Number of words </a:t>
            </a:r>
            <a:r>
              <a:rPr lang="en-US" sz="2800" dirty="0" smtClean="0"/>
              <a:t>read:</a:t>
            </a:r>
          </a:p>
          <a:p>
            <a:pPr marL="514350" lvl="0" indent="-514350">
              <a:buFont typeface="+mj-lt"/>
              <a:buAutoNum type="arabicPeriod"/>
            </a:pPr>
            <a:endParaRPr lang="en-US" sz="2800" dirty="0"/>
          </a:p>
          <a:p>
            <a:pPr lvl="0"/>
            <a:endParaRPr lang="en-US" sz="2800" dirty="0"/>
          </a:p>
          <a:p>
            <a:pPr marL="514350" lvl="0" indent="-514350">
              <a:buFont typeface="+mj-lt"/>
              <a:buAutoNum type="arabicPeriod"/>
            </a:pPr>
            <a:r>
              <a:rPr lang="en-US" sz="2800" dirty="0"/>
              <a:t>Words per </a:t>
            </a:r>
            <a:r>
              <a:rPr lang="en-US" sz="2800" dirty="0" smtClean="0"/>
              <a:t>minute:</a:t>
            </a:r>
            <a:endParaRPr lang="en-US" sz="2800" dirty="0"/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572980"/>
              </p:ext>
            </p:extLst>
          </p:nvPr>
        </p:nvGraphicFramePr>
        <p:xfrm>
          <a:off x="6038850" y="3344863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Formel" r:id="rId5" imgW="114300" imgH="165100" progId="Equation.3">
                  <p:embed/>
                </p:oleObj>
              </mc:Choice>
              <mc:Fallback>
                <p:oleObj name="Formel" r:id="rId5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38850" y="3344863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Bild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27500" y="2044700"/>
            <a:ext cx="6629400" cy="546100"/>
          </a:xfrm>
          <a:prstGeom prst="rect">
            <a:avLst/>
          </a:prstGeom>
        </p:spPr>
      </p:pic>
      <p:pic>
        <p:nvPicPr>
          <p:cNvPr id="4" name="Bild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52900" y="3187700"/>
            <a:ext cx="6426200" cy="673100"/>
          </a:xfrm>
          <a:prstGeom prst="rect">
            <a:avLst/>
          </a:prstGeom>
        </p:spPr>
      </p:pic>
      <p:pic>
        <p:nvPicPr>
          <p:cNvPr id="5" name="Bild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52900" y="4584700"/>
            <a:ext cx="3822700" cy="482600"/>
          </a:xfrm>
          <a:prstGeom prst="rect">
            <a:avLst/>
          </a:prstGeom>
        </p:spPr>
      </p:pic>
      <p:pic>
        <p:nvPicPr>
          <p:cNvPr id="11" name="Bild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41800" y="5740400"/>
            <a:ext cx="3670300" cy="660400"/>
          </a:xfrm>
          <a:prstGeom prst="rect">
            <a:avLst/>
          </a:prstGeom>
        </p:spPr>
      </p:pic>
      <p:cxnSp>
        <p:nvCxnSpPr>
          <p:cNvPr id="13" name="Rett pil 12"/>
          <p:cNvCxnSpPr/>
          <p:nvPr/>
        </p:nvCxnSpPr>
        <p:spPr>
          <a:xfrm>
            <a:off x="3022600" y="1828800"/>
            <a:ext cx="1079500" cy="36830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Rett pil 13"/>
          <p:cNvCxnSpPr/>
          <p:nvPr/>
        </p:nvCxnSpPr>
        <p:spPr>
          <a:xfrm>
            <a:off x="2997200" y="3136900"/>
            <a:ext cx="1079500" cy="36830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Rett pil 14"/>
          <p:cNvCxnSpPr/>
          <p:nvPr/>
        </p:nvCxnSpPr>
        <p:spPr>
          <a:xfrm>
            <a:off x="3022600" y="4419600"/>
            <a:ext cx="1079500" cy="36830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Rett pil 15"/>
          <p:cNvCxnSpPr/>
          <p:nvPr/>
        </p:nvCxnSpPr>
        <p:spPr>
          <a:xfrm>
            <a:off x="3073400" y="5676900"/>
            <a:ext cx="1079500" cy="36830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  <p:extLst>
      <p:ext uri="{BB962C8B-B14F-4D97-AF65-F5344CB8AC3E}">
        <p14:creationId xmlns:p14="http://schemas.microsoft.com/office/powerpoint/2010/main" val="852203839"/>
      </p:ext>
    </p:extLst>
  </p:cSld>
  <p:clrMapOvr>
    <a:masterClrMapping/>
  </p:clrMapOvr>
  <p:transition xmlns:p14="http://schemas.microsoft.com/office/powerpoint/2010/main" spd="slow" advTm="9468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4782" y="6356352"/>
            <a:ext cx="581025" cy="365125"/>
          </a:xfrm>
        </p:spPr>
        <p:txBody>
          <a:bodyPr/>
          <a:lstStyle/>
          <a:p>
            <a:pPr algn="ctr"/>
            <a:fld id="{DEAF56F5-85F7-4DB4-83B4-DC89C7B0EF9D}" type="slidenum">
              <a:rPr lang="en-US" sz="1900" b="1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7</a:t>
            </a:fld>
            <a:endParaRPr lang="en-US" sz="19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12192000" cy="72390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51860" y="38785"/>
            <a:ext cx="4288349" cy="646329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Important to Know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723900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8449" y="1790452"/>
            <a:ext cx="10516356" cy="160043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457200" lvl="0" indent="-457200" fontAlgn="base">
              <a:buFont typeface="Arial"/>
              <a:buChar char="•"/>
            </a:pPr>
            <a:r>
              <a:rPr lang="en-US" sz="3200" dirty="0">
                <a:latin typeface="Helvetica"/>
                <a:cs typeface="Helvetica"/>
              </a:rPr>
              <a:t>Never read without a purpose</a:t>
            </a:r>
          </a:p>
          <a:p>
            <a:pPr marL="457200" lvl="0" indent="-457200" fontAlgn="base">
              <a:buFont typeface="Arial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Practice </a:t>
            </a:r>
            <a:r>
              <a:rPr lang="en-US" sz="3200" dirty="0">
                <a:latin typeface="Helvetica"/>
                <a:cs typeface="Helvetica"/>
              </a:rPr>
              <a:t>speed and comprehension independently</a:t>
            </a:r>
          </a:p>
          <a:p>
            <a:pPr marL="457200" lvl="0" indent="-457200" fontAlgn="base">
              <a:buFont typeface="Arial"/>
              <a:buChar char="•"/>
            </a:pPr>
            <a:r>
              <a:rPr lang="en-US" sz="3200" dirty="0">
                <a:latin typeface="Helvetica"/>
                <a:cs typeface="Helvetica"/>
              </a:rPr>
              <a:t>Consider checking your eyes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2972286"/>
      </p:ext>
    </p:extLst>
  </p:cSld>
  <p:clrMapOvr>
    <a:masterClrMapping/>
  </p:clrMapOvr>
  <p:transition xmlns:p14="http://schemas.microsoft.com/office/powerpoint/2010/main" spd="slow" advTm="9468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4782" y="6356352"/>
            <a:ext cx="581025" cy="365125"/>
          </a:xfrm>
        </p:spPr>
        <p:txBody>
          <a:bodyPr/>
          <a:lstStyle/>
          <a:p>
            <a:pPr algn="ctr"/>
            <a:fld id="{DEAF56F5-85F7-4DB4-83B4-DC89C7B0EF9D}" type="slidenum">
              <a:rPr lang="en-US" sz="1900" b="1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8</a:t>
            </a:fld>
            <a:endParaRPr lang="en-US" sz="19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12192000" cy="72390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51860" y="38785"/>
            <a:ext cx="4288349" cy="646329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Important to Know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723900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8449" y="3162052"/>
            <a:ext cx="10516356" cy="73866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lvl="0" algn="ctr" fontAlgn="base"/>
            <a:r>
              <a:rPr lang="en-US" sz="4000" b="1" dirty="0" smtClean="0">
                <a:latin typeface="Helvetica"/>
                <a:cs typeface="Helvetica"/>
              </a:rPr>
              <a:t>Recall to remember</a:t>
            </a:r>
            <a:endParaRPr lang="en-US" sz="4000" b="1" dirty="0">
              <a:latin typeface="Helvetica"/>
              <a:cs typeface="Helvetic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5565002"/>
      </p:ext>
    </p:extLst>
  </p:cSld>
  <p:clrMapOvr>
    <a:masterClrMapping/>
  </p:clrMapOvr>
  <p:transition xmlns:p14="http://schemas.microsoft.com/office/powerpoint/2010/main" spd="slow" advTm="9468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4782" y="6356352"/>
            <a:ext cx="581025" cy="365125"/>
          </a:xfrm>
        </p:spPr>
        <p:txBody>
          <a:bodyPr/>
          <a:lstStyle/>
          <a:p>
            <a:pPr algn="ctr"/>
            <a:fld id="{DEAF56F5-85F7-4DB4-83B4-DC89C7B0EF9D}" type="slidenum">
              <a:rPr lang="en-US" sz="1900" b="1">
                <a:solidFill>
                  <a:schemeClr val="bg1"/>
                </a:solidFill>
                <a:latin typeface="Century Gothic" panose="020B0502020202020204" pitchFamily="34" charset="0"/>
              </a:rPr>
              <a:pPr algn="ctr"/>
              <a:t>9</a:t>
            </a:fld>
            <a:endParaRPr lang="en-US" sz="19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12192000" cy="72390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51860" y="38785"/>
            <a:ext cx="4288349" cy="646329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Important to Know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723900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43049" y="3225552"/>
            <a:ext cx="10516356" cy="73866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lvl="0" algn="ctr" fontAlgn="base"/>
            <a:r>
              <a:rPr lang="en-US" sz="4000" b="1" dirty="0" smtClean="0">
                <a:latin typeface="Helvetica"/>
                <a:cs typeface="Helvetica"/>
              </a:rPr>
              <a:t>Reading fast is mostly a physical skill</a:t>
            </a:r>
            <a:endParaRPr lang="en-US" sz="4000" b="1" dirty="0">
              <a:latin typeface="Helvetica"/>
              <a:cs typeface="Helvetic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7421012"/>
      </p:ext>
    </p:extLst>
  </p:cSld>
  <p:clrMapOvr>
    <a:masterClrMapping/>
  </p:clrMapOvr>
  <p:transition xmlns:p14="http://schemas.microsoft.com/office/powerpoint/2010/main" spd="slow" advTm="9468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2|0.7|0.8|0.9|0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2|0.7|0.8|0.9|0.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2|0.7|0.8|0.9|0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2|0.7|0.8|0.9|0.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2|0.7|0.8|0.9|0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2|0.7|0.8|0.9|0.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2|0.7|0.8|0.9|0.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2|0.7|0.8|0.9|0.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2|0.7|0.8|0.9|0.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2|0.7|0.8|0.9|0.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2|0.7|0.8|0.9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2|0.7|0.8|0.9|0.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2|0.7|0.8|0.9|0.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2|0.7|0.8|0.9|0.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2|0.7|0.8|0.9|0.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2|0.7|0.8|0.9|0.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2|0.7|0.8|0.9|0.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2|0.7|0.8|0.9|0.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2|0.7|0.8|0.9|0.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2|0.7|0.8|0.9|0.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2|0.7|0.8|0.9|0.9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2|0.7|0.8|0.9|0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2|0.7|0.8|0.9|0.9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2|0.7|0.8|0.9|0.9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2|0.7|0.8|0.9|0.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2|0.7|0.8|0.9|0.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2|0.7|0.8|0.9|0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2|0.7|0.8|0.9|0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2|0.7|0.8|0.9|0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2|0.7|0.8|0.9|0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2|0.7|0.8|0.9|0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2|0.7|0.8|0.9|0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2|0.7|0.8|0.9|0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Standardtema.thmx</Template>
  <TotalTime>13762</TotalTime>
  <Words>926</Words>
  <Application>Microsoft Macintosh PowerPoint</Application>
  <PresentationFormat>Tilpasset</PresentationFormat>
  <Paragraphs>235</Paragraphs>
  <Slides>33</Slides>
  <Notes>33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Innebygde OLE-servere</vt:lpstr>
      </vt:variant>
      <vt:variant>
        <vt:i4>1</vt:i4>
      </vt:variant>
      <vt:variant>
        <vt:lpstr>Lysbildetitler</vt:lpstr>
      </vt:variant>
      <vt:variant>
        <vt:i4>33</vt:i4>
      </vt:variant>
    </vt:vector>
  </HeadingPairs>
  <TitlesOfParts>
    <vt:vector size="35" baseType="lpstr">
      <vt:lpstr>Office Theme</vt:lpstr>
      <vt:lpstr>Formel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chandra</dc:creator>
  <cp:lastModifiedBy>Vegard Gjerde</cp:lastModifiedBy>
  <cp:revision>136</cp:revision>
  <dcterms:created xsi:type="dcterms:W3CDTF">2015-07-25T11:49:21Z</dcterms:created>
  <dcterms:modified xsi:type="dcterms:W3CDTF">2016-01-08T12:45:15Z</dcterms:modified>
</cp:coreProperties>
</file>