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89" r:id="rId3"/>
    <p:sldId id="266" r:id="rId4"/>
    <p:sldId id="288" r:id="rId5"/>
    <p:sldId id="270" r:id="rId6"/>
    <p:sldId id="271" r:id="rId7"/>
    <p:sldId id="282" r:id="rId8"/>
    <p:sldId id="305" r:id="rId9"/>
    <p:sldId id="287" r:id="rId10"/>
    <p:sldId id="294" r:id="rId11"/>
    <p:sldId id="290" r:id="rId12"/>
    <p:sldId id="296" r:id="rId13"/>
    <p:sldId id="292" r:id="rId14"/>
    <p:sldId id="293" r:id="rId15"/>
    <p:sldId id="299" r:id="rId16"/>
    <p:sldId id="300" r:id="rId17"/>
    <p:sldId id="297" r:id="rId18"/>
    <p:sldId id="298" r:id="rId19"/>
    <p:sldId id="304" r:id="rId20"/>
    <p:sldId id="295" r:id="rId21"/>
    <p:sldId id="301" r:id="rId22"/>
    <p:sldId id="302" r:id="rId23"/>
    <p:sldId id="291" r:id="rId24"/>
    <p:sldId id="303" r:id="rId25"/>
    <p:sldId id="306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1" d="100"/>
          <a:sy n="181" d="100"/>
        </p:scale>
        <p:origin x="-36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9874-056B-A54F-BD8A-B73941358ED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41D40-26FE-FE43-9A2F-E16AD9B3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populate the table like this:</a:t>
            </a:r>
          </a:p>
          <a:p>
            <a:r>
              <a:rPr lang="en-US" dirty="0" smtClean="0"/>
              <a:t>First on each click</a:t>
            </a:r>
            <a:r>
              <a:rPr lang="en-US" baseline="0" dirty="0" smtClean="0"/>
              <a:t> each type comes up in the right order: beta, </a:t>
            </a:r>
            <a:r>
              <a:rPr lang="en-US" baseline="0" dirty="0" err="1" smtClean="0"/>
              <a:t>aplha</a:t>
            </a:r>
            <a:r>
              <a:rPr lang="en-US" baseline="0" dirty="0" smtClean="0"/>
              <a:t> etc..</a:t>
            </a:r>
          </a:p>
          <a:p>
            <a:r>
              <a:rPr lang="en-US" baseline="0" dirty="0" smtClean="0"/>
              <a:t>Then on the clicks after gamma, the Frequencies come in right order, one each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6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179D-B996-FD41-A107-710B6C864254}" type="datetimeFigureOut">
              <a:rPr lang="en-US" smtClean="0"/>
              <a:t>06.01.16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EF8F-FCAC-F74B-BE0A-9C8DEF1D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7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46013" y="29088"/>
            <a:ext cx="265200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Neuroplasticity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988" y="860452"/>
            <a:ext cx="7228674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Neural Pathways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Connections between neurons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Can grow stronger or weaker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All events change your brain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Neuroplasticity creates new memories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Your brain changes continually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900861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10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30874" y="29088"/>
            <a:ext cx="3282295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Emotional Memory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717" y="1228179"/>
            <a:ext cx="777684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Emotions strengthen associated memories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Attach personal and emotional meaning</a:t>
            </a: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5431106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11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84803" y="29089"/>
            <a:ext cx="2174401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Brain Waves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069504"/>
            <a:ext cx="5114002" cy="369776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81404"/>
              </p:ext>
            </p:extLst>
          </p:nvPr>
        </p:nvGraphicFramePr>
        <p:xfrm>
          <a:off x="5360532" y="1664648"/>
          <a:ext cx="338341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11"/>
                <a:gridCol w="2126907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Helvetica"/>
                          <a:cs typeface="Helvetica"/>
                        </a:rPr>
                        <a:t>Type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Helvetica"/>
                          <a:cs typeface="Helvetica"/>
                        </a:rPr>
                        <a:t>Hertz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Beta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Helvetica"/>
                          <a:cs typeface="Helvetica"/>
                        </a:rPr>
                        <a:t>15-30</a:t>
                      </a:r>
                      <a:endParaRPr lang="en-US" sz="1800" dirty="0">
                        <a:latin typeface="Helvetica"/>
                        <a:cs typeface="Helvetica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Alpha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Helvetica"/>
                          <a:cs typeface="Helvetica"/>
                        </a:rPr>
                        <a:t>9-14</a:t>
                      </a:r>
                      <a:endParaRPr lang="en-US" sz="1800" dirty="0">
                        <a:latin typeface="Helvetica"/>
                        <a:cs typeface="Helvetica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Theta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Helvetica"/>
                          <a:cs typeface="Helvetica"/>
                        </a:rPr>
                        <a:t>5-8</a:t>
                      </a:r>
                      <a:endParaRPr lang="en-US" sz="1800" dirty="0">
                        <a:latin typeface="Helvetica"/>
                        <a:cs typeface="Helvetica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Delta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Helvetica"/>
                          <a:cs typeface="Helvetica"/>
                        </a:rPr>
                        <a:t>1-4</a:t>
                      </a:r>
                      <a:endParaRPr lang="en-US" sz="1800" dirty="0">
                        <a:latin typeface="Helvetica"/>
                        <a:cs typeface="Helvetica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Gamma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Helvetica"/>
                          <a:cs typeface="Helvetica"/>
                        </a:rPr>
                        <a:t>30-100</a:t>
                      </a:r>
                      <a:endParaRPr lang="en-US" sz="1800" dirty="0">
                        <a:latin typeface="Helvetica"/>
                        <a:cs typeface="Helvetica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77674931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12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84816" y="29088"/>
            <a:ext cx="2174401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Brain Waves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988" y="1232733"/>
            <a:ext cx="7393680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Induce alpha state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Consume L-</a:t>
            </a:r>
            <a:r>
              <a:rPr lang="en-US" sz="3200" dirty="0" err="1" smtClean="0">
                <a:latin typeface="Helvetica"/>
                <a:cs typeface="Helvetica"/>
              </a:rPr>
              <a:t>Theanine</a:t>
            </a:r>
            <a:endParaRPr lang="en-US" sz="3200" dirty="0" smtClean="0">
              <a:latin typeface="Helvetica"/>
              <a:cs typeface="Helvetica"/>
            </a:endParaRPr>
          </a:p>
          <a:p>
            <a:pPr marL="1485900" lvl="2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Green tea ~ 8 mg</a:t>
            </a:r>
          </a:p>
          <a:p>
            <a:pPr marL="1485900" lvl="2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Black tea ~ 24 mg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Focus </a:t>
            </a:r>
            <a:r>
              <a:rPr lang="en-US" sz="3200" dirty="0" smtClean="0">
                <a:latin typeface="Helvetica"/>
                <a:cs typeface="Helvetica"/>
              </a:rPr>
              <a:t>on your breath (relax)</a:t>
            </a: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529188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13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3200" y="29088"/>
            <a:ext cx="1897639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Dopamine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717" y="1228179"/>
            <a:ext cx="7776846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Excitement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Drive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Motivation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More focus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Better working memory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Helps memory formation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43729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14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3200" y="29088"/>
            <a:ext cx="1897639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Dopamine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717" y="1228179"/>
            <a:ext cx="777684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Divide your goals into small tasks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Music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Familiar music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Cycle your playlists</a:t>
            </a: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45245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15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7823" y="29089"/>
            <a:ext cx="2548376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Noradrenaline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705" y="1308106"/>
            <a:ext cx="5846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Motivation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Focus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Working memory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Memory formation</a:t>
            </a:r>
          </a:p>
          <a:p>
            <a:pPr marL="285750" indent="-28575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746840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16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7823" y="29089"/>
            <a:ext cx="2548376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Noradrenaline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1129" y="1476514"/>
            <a:ext cx="3141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Helvetica"/>
                <a:cs typeface="Helvetica"/>
              </a:rPr>
              <a:t>Goal</a:t>
            </a:r>
          </a:p>
          <a:p>
            <a:pPr algn="r"/>
            <a:r>
              <a:rPr lang="en-US" sz="4000" dirty="0" smtClean="0">
                <a:latin typeface="Helvetica"/>
                <a:cs typeface="Helvetica"/>
              </a:rPr>
              <a:t> 			</a:t>
            </a:r>
          </a:p>
          <a:p>
            <a:pPr algn="r"/>
            <a:r>
              <a:rPr lang="en-US" sz="4000" dirty="0">
                <a:latin typeface="Helvetica"/>
                <a:cs typeface="Helvetica"/>
              </a:rPr>
              <a:t>Deadlines </a:t>
            </a:r>
            <a:endParaRPr lang="en-US" sz="4000" b="1" dirty="0" smtClean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9791" y="1476514"/>
            <a:ext cx="476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0"/>
              <a:buChar char="è"/>
            </a:pPr>
            <a:r>
              <a:rPr lang="en-US" sz="4000" dirty="0" smtClean="0">
                <a:latin typeface="Helvetica"/>
                <a:cs typeface="Helvetica"/>
              </a:rPr>
              <a:t>  sub goals</a:t>
            </a:r>
          </a:p>
          <a:p>
            <a:endParaRPr lang="en-US" sz="4000" dirty="0" smtClean="0">
              <a:latin typeface="Helvetica"/>
              <a:cs typeface="Helvetica"/>
            </a:endParaRPr>
          </a:p>
          <a:p>
            <a:r>
              <a:rPr lang="en-US" sz="4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4000" dirty="0">
                <a:latin typeface="Helvetica"/>
                <a:cs typeface="Helvetica"/>
              </a:rPr>
              <a:t> </a:t>
            </a:r>
            <a:r>
              <a:rPr lang="en-US" sz="4000" dirty="0" smtClean="0">
                <a:latin typeface="Helvetica"/>
                <a:cs typeface="Helvetica"/>
              </a:rPr>
              <a:t> many </a:t>
            </a:r>
            <a:r>
              <a:rPr lang="en-US" sz="4000" dirty="0">
                <a:latin typeface="Helvetica"/>
                <a:cs typeface="Helvetica"/>
              </a:rPr>
              <a:t>&amp; short</a:t>
            </a:r>
            <a:r>
              <a:rPr lang="en-US" sz="4000" dirty="0" smtClean="0">
                <a:latin typeface="Helvetica"/>
                <a:cs typeface="Helvetica"/>
              </a:rPr>
              <a:t> </a:t>
            </a:r>
            <a:endParaRPr lang="en-US" sz="40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15685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17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7823" y="29089"/>
            <a:ext cx="2548376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Noradrenaline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9883" y="1476515"/>
            <a:ext cx="5451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Cold showers 14</a:t>
            </a:r>
            <a:r>
              <a:rPr lang="en-US" sz="3200" dirty="0" smtClean="0"/>
              <a:t>˚C / 57˚F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/>
              <a:t>Noradrenaline </a:t>
            </a:r>
            <a:r>
              <a:rPr lang="en-US" sz="3200" dirty="0"/>
              <a:t>+</a:t>
            </a:r>
            <a:r>
              <a:rPr lang="en-US" sz="3200" dirty="0" smtClean="0"/>
              <a:t>530%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/>
              <a:t>Dopamine +250%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57341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18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7823" y="29089"/>
            <a:ext cx="2548376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Noradrenaline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8600" y="1233852"/>
            <a:ext cx="5986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Tyrosine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Phenylalanine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err="1">
                <a:latin typeface="Helvetica"/>
                <a:cs typeface="Helvetica"/>
              </a:rPr>
              <a:t>Curcumin</a:t>
            </a:r>
            <a:endParaRPr lang="en-US" sz="3200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Turmeric</a:t>
            </a:r>
          </a:p>
          <a:p>
            <a:pPr marL="285750" indent="-285750">
              <a:buFont typeface="Arial"/>
              <a:buChar char="•"/>
            </a:pPr>
            <a:endParaRPr lang="en-US" sz="3200" dirty="0" smtClean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864761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19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23703" y="29088"/>
            <a:ext cx="169661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Serotonin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5032" y="1150239"/>
            <a:ext cx="5252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Helvetica"/>
                <a:cs typeface="Helvetica"/>
              </a:rPr>
              <a:t>Sunlight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Helvetica"/>
                <a:cs typeface="Helvetica"/>
              </a:rPr>
              <a:t>Tryptophan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Helvetica"/>
                <a:cs typeface="Helvetica"/>
              </a:rPr>
              <a:t>Carbohydrates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err="1" smtClean="0">
                <a:latin typeface="Helvetica"/>
                <a:cs typeface="Helvetica"/>
              </a:rPr>
              <a:t>Curcumin</a:t>
            </a:r>
            <a:endParaRPr lang="en-US" sz="3600" b="1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0274138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3422" y="29089"/>
            <a:ext cx="2857192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Implicit Memory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8499" y="1342839"/>
            <a:ext cx="653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Procedural memories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Priming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Conditioning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8252896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20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8620" y="29088"/>
            <a:ext cx="196678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Endorphins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988" y="860452"/>
            <a:ext cx="7228674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Flow state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Neutralizes super oxides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88612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21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8620" y="29089"/>
            <a:ext cx="196678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Endorphins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6112" y="1093985"/>
            <a:ext cx="58468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Vary exercise &amp; push limits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Practice intermittent fasting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Eat spicy foods &amp; cacao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Laugh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Get a massage &amp; </a:t>
            </a:r>
            <a:r>
              <a:rPr lang="en-US" sz="3200" dirty="0" err="1" smtClean="0">
                <a:latin typeface="Helvetica"/>
                <a:cs typeface="Helvetica"/>
              </a:rPr>
              <a:t>accupuncture</a:t>
            </a:r>
            <a:endParaRPr lang="en-US" sz="3200" dirty="0" smtClean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dirty="0" smtClean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200211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22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16177" y="29089"/>
            <a:ext cx="211167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Nitric Oxide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0035" y="1093985"/>
            <a:ext cx="58468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Exercise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Eat nitrate rich foods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Supplements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L-</a:t>
            </a:r>
            <a:r>
              <a:rPr lang="en-US" sz="3200" dirty="0" err="1" smtClean="0">
                <a:latin typeface="Helvetica"/>
                <a:cs typeface="Helvetica"/>
              </a:rPr>
              <a:t>Citruline</a:t>
            </a:r>
            <a:endParaRPr lang="en-US" sz="3200" dirty="0" smtClean="0">
              <a:latin typeface="Helvetica"/>
              <a:cs typeface="Helvetic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L-Arginine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Grape seed extract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Resveratrol</a:t>
            </a:r>
          </a:p>
          <a:p>
            <a:endParaRPr lang="en-US" sz="3200" b="1" dirty="0" smtClean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681605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23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9957" y="29088"/>
            <a:ext cx="1004121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BDNF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988" y="1232733"/>
            <a:ext cx="7776846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Brain Derived Neurotropic Factor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“Growth hormone </a:t>
            </a:r>
          </a:p>
          <a:p>
            <a:pPr lvl="1"/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smtClean="0">
                <a:latin typeface="Helvetica"/>
                <a:cs typeface="Helvetica"/>
              </a:rPr>
              <a:t>      for your brain”</a:t>
            </a: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55299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24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9953" y="29089"/>
            <a:ext cx="1004121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BDNF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6112" y="1093985"/>
            <a:ext cx="58468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Exercise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Get sunlight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Practice intermittent fasting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Consume green tea &amp; </a:t>
            </a:r>
            <a:r>
              <a:rPr lang="en-US" sz="3200" dirty="0" err="1" smtClean="0">
                <a:latin typeface="Helvetica"/>
                <a:cs typeface="Helvetica"/>
              </a:rPr>
              <a:t>curcumin</a:t>
            </a:r>
            <a:endParaRPr lang="en-US" sz="3200" dirty="0" smtClean="0">
              <a:latin typeface="Helvetica"/>
              <a:cs typeface="Helvetica"/>
            </a:endParaRPr>
          </a:p>
          <a:p>
            <a:endParaRPr lang="en-US" sz="3200" b="1" dirty="0" smtClean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317496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25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9670" y="29089"/>
            <a:ext cx="1384690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Cortisol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1080" y="876456"/>
            <a:ext cx="58468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Avoid negativity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Meditate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Get sunlight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Take vitamin D-3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Reduce caffeine intake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Optimize </a:t>
            </a:r>
            <a:r>
              <a:rPr lang="en-US" sz="3200" smtClean="0">
                <a:latin typeface="Helvetica"/>
                <a:cs typeface="Helvetica"/>
              </a:rPr>
              <a:t>your sleep</a:t>
            </a:r>
            <a:endParaRPr lang="en-US" sz="3200" dirty="0" smtClean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24426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7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3424" y="29088"/>
            <a:ext cx="2857192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Implicit Memory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895" y="860452"/>
            <a:ext cx="7228674" cy="715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Spaced practice is more effective than massed practice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You learn more per hour, if you space it out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You need time for memory consolidation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You become the average of the 5 people you spend most time with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612567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6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4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1013" y="29089"/>
            <a:ext cx="5422003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Explicit and Long-Term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88883" y="1276000"/>
            <a:ext cx="54518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b="1" dirty="0" smtClean="0">
                <a:solidFill>
                  <a:srgbClr val="8BC90D"/>
                </a:solidFill>
              </a:rPr>
              <a:t>Exercise</a:t>
            </a:r>
          </a:p>
          <a:p>
            <a:pPr lvl="1"/>
            <a:r>
              <a:rPr lang="en-US" sz="3200" b="1" dirty="0">
                <a:solidFill>
                  <a:srgbClr val="8BC90D"/>
                </a:solidFill>
              </a:rPr>
              <a:t>Meditation </a:t>
            </a:r>
            <a:endParaRPr lang="en-US" sz="3200" b="1" dirty="0" smtClean="0">
              <a:solidFill>
                <a:srgbClr val="8BC90D"/>
              </a:solidFill>
            </a:endParaRPr>
          </a:p>
          <a:p>
            <a:pPr lvl="1"/>
            <a:r>
              <a:rPr lang="en-US" sz="3200" b="1" dirty="0" smtClean="0">
                <a:solidFill>
                  <a:srgbClr val="E40205"/>
                </a:solidFill>
              </a:rPr>
              <a:t>Stress </a:t>
            </a:r>
          </a:p>
          <a:p>
            <a:pPr lvl="1"/>
            <a:r>
              <a:rPr lang="en-US" sz="3200" b="1" dirty="0" smtClean="0">
                <a:solidFill>
                  <a:srgbClr val="E40205"/>
                </a:solidFill>
              </a:rPr>
              <a:t>Improper nutrition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883" y="2869218"/>
            <a:ext cx="408099" cy="408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794" y="1349246"/>
            <a:ext cx="417377" cy="417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892" y="2352061"/>
            <a:ext cx="408099" cy="408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803" y="1822509"/>
            <a:ext cx="417377" cy="4173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077055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7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5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1024" y="29088"/>
            <a:ext cx="5422003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Explicit and Long-Term Memory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895" y="860452"/>
            <a:ext cx="7228674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Hippocampus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Detects novel events, places and stimuli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Short-Term </a:t>
            </a:r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 smtClean="0">
                <a:latin typeface="Helvetica"/>
                <a:cs typeface="Helvetica"/>
              </a:rPr>
              <a:t> Long-Term 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Not needed for creating implicit memories</a:t>
            </a: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630246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7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6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1024" y="29088"/>
            <a:ext cx="5422003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Explicit and Long-Term Memory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894" y="860452"/>
            <a:ext cx="8122693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Reference memory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Put in context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Memories are interconnected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Mere repetition is ineffective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Use deeper information processing</a:t>
            </a:r>
          </a:p>
          <a:p>
            <a:pPr marL="1028700" lvl="1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756236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7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7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025" y="29088"/>
            <a:ext cx="5640006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Working and Short-Term Memory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894" y="860452"/>
            <a:ext cx="8122693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WM stores info for ~15 sec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Distractions destroy productivity</a:t>
            </a:r>
          </a:p>
          <a:p>
            <a:pPr marL="1371600" lvl="2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11 min work</a:t>
            </a:r>
          </a:p>
          <a:p>
            <a:pPr marL="1371600" lvl="2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25 min </a:t>
            </a:r>
            <a:r>
              <a:rPr lang="en-US" sz="3200" dirty="0" err="1" smtClean="0">
                <a:latin typeface="Helvetica"/>
                <a:cs typeface="Helvetica"/>
              </a:rPr>
              <a:t>disctraction</a:t>
            </a:r>
            <a:endParaRPr lang="en-US" sz="3200" dirty="0" smtClean="0">
              <a:latin typeface="Helvetica"/>
              <a:cs typeface="Helvetica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~70% is wasted on distractions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008977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5" y="4767263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8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016" y="29088"/>
            <a:ext cx="5640006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Working and Short-Term Memory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7355" y="926927"/>
            <a:ext cx="7228674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Turn of notifications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Do the </a:t>
            </a:r>
            <a:r>
              <a:rPr lang="en-US" sz="3200" u="sng" dirty="0" smtClean="0">
                <a:latin typeface="Helvetica"/>
                <a:cs typeface="Helvetica"/>
              </a:rPr>
              <a:t>important</a:t>
            </a:r>
            <a:r>
              <a:rPr lang="en-US" sz="3200" dirty="0" smtClean="0">
                <a:latin typeface="Helvetica"/>
                <a:cs typeface="Helvetica"/>
              </a:rPr>
              <a:t> thing first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Keep a distraction log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296666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587" y="4767264"/>
            <a:ext cx="435769" cy="273844"/>
          </a:xfrm>
        </p:spPr>
        <p:txBody>
          <a:bodyPr/>
          <a:lstStyle/>
          <a:p>
            <a:pPr algn="ctr"/>
            <a:fld id="{DEAF56F5-85F7-4DB4-83B4-DC89C7B0EF9D}" type="slidenum"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9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54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025" y="29088"/>
            <a:ext cx="5640006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Working and Short-Term Memory</a:t>
            </a:r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3355" y="860452"/>
            <a:ext cx="744001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Better WM </a:t>
            </a:r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 smtClean="0">
                <a:latin typeface="Helvetica"/>
                <a:cs typeface="Helvetica"/>
              </a:rPr>
              <a:t> better resilience against distractions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Improve WM: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Dopamine &amp; Noradrenaline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Meditation (long term) 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latin typeface="Helvetica"/>
              <a:cs typeface="Helvetica"/>
            </a:endParaRPr>
          </a:p>
          <a:p>
            <a:endParaRPr lang="en-US" sz="3200" b="1" baseline="30000" dirty="0">
              <a:latin typeface="Helvetica"/>
              <a:cs typeface="Helvetica"/>
            </a:endParaRPr>
          </a:p>
          <a:p>
            <a:endParaRPr lang="en-US" sz="3200" b="1" baseline="30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499430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952</Words>
  <Application>Microsoft Macintosh PowerPoint</Application>
  <PresentationFormat>On-screen Show (16:9)</PresentationFormat>
  <Paragraphs>255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Grønstad</dc:creator>
  <cp:lastModifiedBy>Mathias Grønstad</cp:lastModifiedBy>
  <cp:revision>13</cp:revision>
  <dcterms:created xsi:type="dcterms:W3CDTF">2016-01-03T14:41:49Z</dcterms:created>
  <dcterms:modified xsi:type="dcterms:W3CDTF">2016-01-08T20:33:04Z</dcterms:modified>
</cp:coreProperties>
</file>