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7A06C-36A8-4018-B8A7-F808517E9388}" v="1576" dt="2022-10-30T18:48:11.916"/>
    <p1510:client id="{D2F4B568-09AD-4347-A335-60D8AE9FF542}" v="6" dt="2022-10-30T18:49:27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D7FAE-1E06-4F8C-8B13-AE83947D37CA}" type="datetime1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DDEDF6-FF44-4638-BB07-B63DE698F164}" type="datetime1">
              <a:rPr lang="en-GB" noProof="0" smtClean="0"/>
              <a:t>30/10/2022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Quarter level</a:t>
            </a:r>
          </a:p>
          <a:p>
            <a:pPr lvl="4" rt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D2CBF-DD1A-49F5-9C28-C03F4D74A285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04A88-B56E-4F55-ADD5-10EE3162DD2B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FFAA7-5064-4488-8B53-10886DEC73FE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201FC-9CBC-4C87-AE60-8563D1DE80CC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36C29-4211-4FAF-B3EB-A82EC47BEFFE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4910E-3833-41B3-AC2C-5793CCE0BBF0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39FFE-31BB-4765-90EC-0F07D802BDFE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E193C-7355-4818-A6F3-CD6C68EF57D0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98390B-FAEC-4B87-A1FC-2864E4992899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B0214-5A56-4176-89DC-7A389F9F9EA3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6B2C1B-701C-4988-A67D-13495027ABCC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  <a:p>
            <a:pPr lvl="5" rtl="0"/>
            <a:r>
              <a:rPr lang="en-GB" noProof="0"/>
              <a:t>Sixth level</a:t>
            </a:r>
          </a:p>
          <a:p>
            <a:pPr lvl="6" rtl="0"/>
            <a:r>
              <a:rPr lang="en-GB" noProof="0"/>
              <a:t>Seventh level</a:t>
            </a:r>
          </a:p>
          <a:p>
            <a:pPr lvl="7" rtl="0"/>
            <a:r>
              <a:rPr lang="en-GB" noProof="0"/>
              <a:t>Eigth level</a:t>
            </a:r>
          </a:p>
          <a:p>
            <a:pPr lvl="8" rtl="0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0443D866-83F1-47B2-9EB7-665ED132AFB8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638" y="808461"/>
            <a:ext cx="8185065" cy="2268559"/>
          </a:xfrm>
        </p:spPr>
        <p:txBody>
          <a:bodyPr rtlCol="0">
            <a:normAutofit/>
          </a:bodyPr>
          <a:lstStyle/>
          <a:p>
            <a:pPr algn="ctr"/>
            <a:r>
              <a:rPr lang="en-GB" sz="3200" b="1" dirty="0">
                <a:ea typeface="+mj-lt"/>
                <a:cs typeface="+mj-lt"/>
              </a:rPr>
              <a:t>Advanced Persistent Threat Attack Detection:</a:t>
            </a:r>
            <a:br>
              <a:rPr lang="en-GB" sz="3200" b="1" dirty="0">
                <a:ea typeface="+mj-lt"/>
                <a:cs typeface="+mj-lt"/>
              </a:rPr>
            </a:br>
            <a:r>
              <a:rPr lang="en-GB" sz="3200" b="1" dirty="0">
                <a:ea typeface="+mj-lt"/>
                <a:cs typeface="+mj-lt"/>
              </a:rPr>
              <a:t> An Overview</a:t>
            </a:r>
            <a:endParaRPr lang="en-US" sz="3200" b="1" dirty="0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543" y="2463932"/>
            <a:ext cx="6695745" cy="3269650"/>
          </a:xfrm>
        </p:spPr>
        <p:txBody>
          <a:bodyPr rtlCol="0">
            <a:normAutofit/>
          </a:bodyPr>
          <a:lstStyle/>
          <a:p>
            <a:pPr algn="ctr"/>
            <a:r>
              <a:rPr lang="en-GB" sz="3200" dirty="0">
                <a:cs typeface="Arial" panose="020B0604020202020204"/>
              </a:rPr>
              <a:t>Bilal Ahmed Mir</a:t>
            </a:r>
          </a:p>
          <a:p>
            <a:pPr algn="ctr"/>
            <a:r>
              <a:rPr lang="en-GB" sz="3200" dirty="0">
                <a:cs typeface="Arial" panose="020B0604020202020204"/>
              </a:rPr>
              <a:t>BSCS-F19-M75</a:t>
            </a:r>
          </a:p>
          <a:p>
            <a:pPr algn="ctr"/>
            <a:r>
              <a:rPr lang="en-GB" sz="3200" dirty="0">
                <a:cs typeface="Arial" panose="020B0604020202020204"/>
              </a:rPr>
              <a:t>Section B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6C37-E654-9C56-0C88-C82E373C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cs typeface="Arial"/>
              </a:rPr>
              <a:t>Domain: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1009-F608-FEF3-87CE-570B44E6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453" y="1615360"/>
            <a:ext cx="7917344" cy="4146510"/>
          </a:xfrm>
        </p:spPr>
        <p:txBody>
          <a:bodyPr>
            <a:normAutofit/>
          </a:bodyPr>
          <a:lstStyle/>
          <a:p>
            <a:pPr marL="344170" indent="-344170"/>
            <a:r>
              <a:rPr lang="en-GB" sz="2400" dirty="0">
                <a:cs typeface="Arial" panose="020B0604020202020204"/>
              </a:rPr>
              <a:t>APT</a:t>
            </a:r>
          </a:p>
          <a:p>
            <a:pPr marL="344170" indent="-344170"/>
            <a:r>
              <a:rPr lang="en-GB" sz="2400" dirty="0">
                <a:cs typeface="Arial" panose="020B0604020202020204"/>
              </a:rPr>
              <a:t>Espionage</a:t>
            </a:r>
          </a:p>
          <a:p>
            <a:pPr marL="344170" indent="-344170"/>
            <a:r>
              <a:rPr lang="en-GB" sz="2400" dirty="0">
                <a:cs typeface="Arial" panose="020B0604020202020204"/>
              </a:rPr>
              <a:t>APT Attack Detection</a:t>
            </a:r>
          </a:p>
          <a:p>
            <a:pPr marL="344170" indent="-344170"/>
            <a:r>
              <a:rPr lang="en-GB" sz="2400" dirty="0">
                <a:cs typeface="Arial" panose="020B0604020202020204"/>
              </a:rPr>
              <a:t>Annalyse already Identified of APTs</a:t>
            </a:r>
          </a:p>
          <a:p>
            <a:pPr marL="344170" indent="-344170"/>
            <a:r>
              <a:rPr lang="en-GB" sz="2400" dirty="0">
                <a:cs typeface="Arial" panose="020B0604020202020204"/>
              </a:rPr>
              <a:t>Detect possible APT attacks</a:t>
            </a:r>
          </a:p>
        </p:txBody>
      </p:sp>
    </p:spTree>
    <p:extLst>
      <p:ext uri="{BB962C8B-B14F-4D97-AF65-F5344CB8AC3E}">
        <p14:creationId xmlns:p14="http://schemas.microsoft.com/office/powerpoint/2010/main" val="160826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6154E7-C862-DB8F-914D-02B1C0681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78973"/>
              </p:ext>
            </p:extLst>
          </p:nvPr>
        </p:nvGraphicFramePr>
        <p:xfrm>
          <a:off x="1367515" y="738087"/>
          <a:ext cx="9441758" cy="5083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268">
                  <a:extLst>
                    <a:ext uri="{9D8B030D-6E8A-4147-A177-3AD203B41FA5}">
                      <a16:colId xmlns:a16="http://schemas.microsoft.com/office/drawing/2014/main" val="1250596248"/>
                    </a:ext>
                  </a:extLst>
                </a:gridCol>
                <a:gridCol w="7369490">
                  <a:extLst>
                    <a:ext uri="{9D8B030D-6E8A-4147-A177-3AD203B41FA5}">
                      <a16:colId xmlns:a16="http://schemas.microsoft.com/office/drawing/2014/main" val="4073384626"/>
                    </a:ext>
                  </a:extLst>
                </a:gridCol>
              </a:tblGrid>
              <a:tr h="9323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Arial"/>
                        </a:rPr>
                        <a:t>Publication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Arial"/>
                        </a:rPr>
                        <a:t>27 December,2014</a:t>
                      </a:r>
                    </a:p>
                    <a:p>
                      <a:pPr lvl="0">
                        <a:buNone/>
                      </a:pPr>
                      <a:r>
                        <a:rPr lang="en-GB" sz="1800" b="0" i="0" u="none" strike="noStrike" noProof="0" dirty="0"/>
                        <a:t>International Journal of Advancements in Computer Networks and Its Security– IJCNS</a:t>
                      </a:r>
                      <a:endParaRPr lang="en-GB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8662"/>
                  </a:ext>
                </a:extLst>
              </a:tr>
              <a:tr h="932389"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</a:p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Arial"/>
                        </a:rPr>
                        <a:t>Ibrahim Ghafir and Vaclav Prenosil</a:t>
                      </a:r>
                      <a:endParaRPr lang="en-US" b="0" i="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20197"/>
                  </a:ext>
                </a:extLst>
              </a:tr>
              <a:tr h="932389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34425"/>
                  </a:ext>
                </a:extLst>
              </a:tr>
              <a:tr h="932389">
                <a:tc>
                  <a:txBody>
                    <a:bodyPr/>
                    <a:lstStyle/>
                    <a:p>
                      <a:r>
                        <a:rPr lang="en-GB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800" b="0" i="0" u="none" strike="noStrike" noProof="0" dirty="0">
                          <a:latin typeface="Arial"/>
                        </a:rPr>
                        <a:t>M. de Kunder, “The size of the world wide web,”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800" b="0" i="0" u="none" strike="noStrike" noProof="0" dirty="0"/>
                        <a:t>   </a:t>
                      </a:r>
                      <a:r>
                        <a:rPr lang="en-GB" sz="1800" b="0" i="0" u="none" strike="noStrike" noProof="0" dirty="0">
                          <a:latin typeface="Arial"/>
                        </a:rPr>
                        <a:t>T. M. technical report, “Targeted attacks and how to defend against them,” 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800" b="0" i="0" u="none" strike="noStrike" noProof="0" dirty="0"/>
                        <a:t>   Damballa, “Advanced persistent threats (apt),”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800" b="0" i="0" u="none" strike="noStrike" noProof="0" dirty="0"/>
                        <a:t>   </a:t>
                      </a:r>
                      <a:r>
                        <a:rPr lang="en-GB" sz="1800" b="0" i="0" u="none" strike="noStrike" noProof="0" dirty="0">
                          <a:latin typeface="Arial"/>
                        </a:rPr>
                        <a:t>M. Balduzzi, V. </a:t>
                      </a:r>
                      <a:r>
                        <a:rPr lang="en-GB" sz="1800" b="0" i="0" u="none" strike="noStrike" noProof="0" dirty="0" err="1">
                          <a:latin typeface="Arial"/>
                        </a:rPr>
                        <a:t>Ciangaglini</a:t>
                      </a:r>
                      <a:r>
                        <a:rPr lang="en-GB" sz="1800" b="0" i="0" u="none" strike="noStrike" noProof="0" dirty="0">
                          <a:latin typeface="Arial"/>
                        </a:rPr>
                        <a:t>, and R. McArdle, Targeted attacks detection with </a:t>
                      </a:r>
                      <a:r>
                        <a:rPr lang="en-GB" sz="1800" b="0" i="0" u="none" strike="noStrike" noProof="0" dirty="0" err="1">
                          <a:latin typeface="Arial"/>
                        </a:rPr>
                        <a:t>spunge</a:t>
                      </a:r>
                      <a:r>
                        <a:rPr lang="en-GB" sz="1800" b="0" i="0" u="none" strike="noStrike" noProof="0" dirty="0">
                          <a:latin typeface="Arial"/>
                        </a:rPr>
                        <a:t>,”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GB" sz="1800" b="0" i="0" u="none" strike="noStrike" noProof="0" dirty="0"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GB" sz="18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7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16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F9AF4-283E-2647-03BF-37F227DDA399}"/>
              </a:ext>
            </a:extLst>
          </p:cNvPr>
          <p:cNvSpPr txBox="1"/>
          <p:nvPr/>
        </p:nvSpPr>
        <p:spPr>
          <a:xfrm>
            <a:off x="1612136" y="534090"/>
            <a:ext cx="38128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b="1" dirty="0">
                <a:cs typeface="Arial"/>
              </a:rPr>
              <a:t>METHADOLOGY</a:t>
            </a:r>
            <a:endParaRPr lang="en-GB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47C5A-14A8-20C5-1A1D-650ECE9AD043}"/>
              </a:ext>
            </a:extLst>
          </p:cNvPr>
          <p:cNvSpPr txBox="1"/>
          <p:nvPr/>
        </p:nvSpPr>
        <p:spPr>
          <a:xfrm>
            <a:off x="1608496" y="1306819"/>
            <a:ext cx="7422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Arial"/>
              </a:rPr>
              <a:t>Advance Persistent Threat</a:t>
            </a:r>
            <a:endParaRPr lang="en-GB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F4BC571-8E96-F15C-1947-86AA206B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77" y="1172752"/>
            <a:ext cx="9546209" cy="53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0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B70A0-F528-F845-67F4-892BFF87BB32}"/>
              </a:ext>
            </a:extLst>
          </p:cNvPr>
          <p:cNvSpPr txBox="1"/>
          <p:nvPr/>
        </p:nvSpPr>
        <p:spPr>
          <a:xfrm>
            <a:off x="1737731" y="780585"/>
            <a:ext cx="8967439" cy="26514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 Previous Research Findings on APT Attack</a:t>
            </a:r>
            <a:endParaRPr lang="en-US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cs typeface="Arial" panose="020B0604020202020204"/>
              </a:rPr>
              <a:t>Project Aurora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 err="1">
                <a:cs typeface="Arial" panose="020B0604020202020204"/>
              </a:rPr>
              <a:t>GhostNet</a:t>
            </a:r>
            <a:endParaRPr lang="en-GB" sz="2000" dirty="0">
              <a:cs typeface="Arial" panose="020B0604020202020204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cs typeface="Arial" panose="020B0604020202020204"/>
              </a:rPr>
              <a:t>Red October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cs typeface="Arial" panose="020B0604020202020204"/>
              </a:rPr>
              <a:t>APT1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cs typeface="Arial" panose="020B0604020202020204"/>
              </a:rPr>
              <a:t>Pegasus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5AFBD-6EE0-AE68-2320-40368634EF86}"/>
              </a:ext>
            </a:extLst>
          </p:cNvPr>
          <p:cNvSpPr txBox="1"/>
          <p:nvPr/>
        </p:nvSpPr>
        <p:spPr>
          <a:xfrm>
            <a:off x="1738594" y="2889832"/>
            <a:ext cx="88953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  Analysing Already Identified of APTs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GB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 Detect Possible APT Attack</a:t>
            </a:r>
            <a:endParaRPr lang="en-GB" sz="2000" b="1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901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6078C-B6D9-BC78-0795-8AD987D0FF0B}"/>
              </a:ext>
            </a:extLst>
          </p:cNvPr>
          <p:cNvSpPr txBox="1"/>
          <p:nvPr/>
        </p:nvSpPr>
        <p:spPr>
          <a:xfrm>
            <a:off x="1632158" y="511672"/>
            <a:ext cx="55228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b="1" dirty="0">
                <a:cs typeface="Arial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DC6B1-0682-ADC4-4169-749D51BF2B45}"/>
              </a:ext>
            </a:extLst>
          </p:cNvPr>
          <p:cNvSpPr txBox="1"/>
          <p:nvPr/>
        </p:nvSpPr>
        <p:spPr>
          <a:xfrm>
            <a:off x="1504168" y="1665497"/>
            <a:ext cx="8831017" cy="36710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GB" sz="2400" dirty="0">
                <a:cs typeface="Arial"/>
              </a:rPr>
              <a:t>APTs are sophisticated version of multistep attacks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GB" sz="2400" dirty="0">
                <a:cs typeface="Arial"/>
              </a:rPr>
              <a:t>Huge Financial Loses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GB" sz="2400" dirty="0">
                <a:cs typeface="Arial"/>
              </a:rPr>
              <a:t>Hard to Detect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GB" sz="2400" dirty="0">
                <a:cs typeface="Arial"/>
              </a:rPr>
              <a:t>Change In Architecture Requires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GB" sz="2400" dirty="0">
                <a:cs typeface="Arial"/>
              </a:rPr>
              <a:t>Detecting APTs attack on the basis of corelation</a:t>
            </a:r>
          </a:p>
        </p:txBody>
      </p:sp>
    </p:spTree>
    <p:extLst>
      <p:ext uri="{BB962C8B-B14F-4D97-AF65-F5344CB8AC3E}">
        <p14:creationId xmlns:p14="http://schemas.microsoft.com/office/powerpoint/2010/main" val="269505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7146E451-C4C3-2AB3-A4E4-1E9D67B69F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7" r="10423"/>
          <a:stretch/>
        </p:blipFill>
        <p:spPr>
          <a:xfrm>
            <a:off x="1006713" y="10"/>
            <a:ext cx="10379041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96FB4D-B7E2-B84D-DA03-88A681753642}"/>
              </a:ext>
            </a:extLst>
          </p:cNvPr>
          <p:cNvSpPr txBox="1"/>
          <p:nvPr/>
        </p:nvSpPr>
        <p:spPr>
          <a:xfrm>
            <a:off x="2852853" y="2388219"/>
            <a:ext cx="6021658" cy="31223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1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Madison</vt:lpstr>
      <vt:lpstr>Advanced Persistent Threat Attack Detection:  An Overview</vt:lpstr>
      <vt:lpstr>Domain: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242</cp:revision>
  <dcterms:created xsi:type="dcterms:W3CDTF">2022-10-30T16:18:54Z</dcterms:created>
  <dcterms:modified xsi:type="dcterms:W3CDTF">2022-10-30T18:53:24Z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