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92" autoAdjust="0"/>
  </p:normalViewPr>
  <p:slideViewPr>
    <p:cSldViewPr snapToGrid="0">
      <p:cViewPr varScale="1">
        <p:scale>
          <a:sx n="64" d="100"/>
          <a:sy n="64" d="100"/>
        </p:scale>
        <p:origin x="1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CC775-5F34-4239-9557-1D02B6A0C7B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BEBD09C-4BB7-4592-9C24-E305CF00B2B1}">
      <dgm:prSet/>
      <dgm:spPr/>
      <dgm:t>
        <a:bodyPr/>
        <a:lstStyle/>
        <a:p>
          <a:pPr>
            <a:lnSpc>
              <a:spcPct val="100000"/>
            </a:lnSpc>
          </a:pPr>
          <a:r>
            <a:rPr lang="en-US"/>
            <a:t>First phase of the analysis is to identify the broad or strategic areas that are important to improve the estimation process.</a:t>
          </a:r>
        </a:p>
      </dgm:t>
    </dgm:pt>
    <dgm:pt modelId="{A3D20354-0376-4959-9C96-FFA08F9E1C86}" type="parTrans" cxnId="{13010874-1C7B-4CA2-8D97-BF6548C12040}">
      <dgm:prSet/>
      <dgm:spPr/>
      <dgm:t>
        <a:bodyPr/>
        <a:lstStyle/>
        <a:p>
          <a:endParaRPr lang="en-US"/>
        </a:p>
      </dgm:t>
    </dgm:pt>
    <dgm:pt modelId="{B4DD124C-C0C8-4530-823A-2BEEE947C744}" type="sibTrans" cxnId="{13010874-1C7B-4CA2-8D97-BF6548C12040}">
      <dgm:prSet/>
      <dgm:spPr/>
      <dgm:t>
        <a:bodyPr/>
        <a:lstStyle/>
        <a:p>
          <a:pPr>
            <a:lnSpc>
              <a:spcPct val="100000"/>
            </a:lnSpc>
          </a:pPr>
          <a:endParaRPr lang="en-US"/>
        </a:p>
      </dgm:t>
    </dgm:pt>
    <dgm:pt modelId="{BA0EF543-18D7-4626-82A4-B7B15F88F15F}">
      <dgm:prSet/>
      <dgm:spPr/>
      <dgm:t>
        <a:bodyPr/>
        <a:lstStyle/>
        <a:p>
          <a:pPr>
            <a:lnSpc>
              <a:spcPct val="100000"/>
            </a:lnSpc>
          </a:pPr>
          <a:r>
            <a:rPr lang="en-US"/>
            <a:t>The second part of the analysis clusters the factors in terms of their importance to the different stakeholders</a:t>
          </a:r>
        </a:p>
      </dgm:t>
    </dgm:pt>
    <dgm:pt modelId="{14DBB22C-03B6-4D68-8841-50C1F8B25271}" type="parTrans" cxnId="{74F84AA4-1313-4234-997F-4DAF16CBCC11}">
      <dgm:prSet/>
      <dgm:spPr/>
      <dgm:t>
        <a:bodyPr/>
        <a:lstStyle/>
        <a:p>
          <a:endParaRPr lang="en-US"/>
        </a:p>
      </dgm:t>
    </dgm:pt>
    <dgm:pt modelId="{783EFD21-9C7E-4EAA-8036-0ECB26D8B908}" type="sibTrans" cxnId="{74F84AA4-1313-4234-997F-4DAF16CBCC11}">
      <dgm:prSet/>
      <dgm:spPr/>
      <dgm:t>
        <a:bodyPr/>
        <a:lstStyle/>
        <a:p>
          <a:endParaRPr lang="en-US"/>
        </a:p>
      </dgm:t>
    </dgm:pt>
    <dgm:pt modelId="{275096A8-286F-46F4-A9C8-1AF26D2B68B8}" type="pres">
      <dgm:prSet presAssocID="{BB7CC775-5F34-4239-9557-1D02B6A0C7B2}" presName="hierChild1" presStyleCnt="0">
        <dgm:presLayoutVars>
          <dgm:chPref val="1"/>
          <dgm:dir/>
          <dgm:animOne val="branch"/>
          <dgm:animLvl val="lvl"/>
          <dgm:resizeHandles/>
        </dgm:presLayoutVars>
      </dgm:prSet>
      <dgm:spPr/>
    </dgm:pt>
    <dgm:pt modelId="{2441697F-3CF1-4365-9B7D-8F731C7DB1D8}" type="pres">
      <dgm:prSet presAssocID="{4BEBD09C-4BB7-4592-9C24-E305CF00B2B1}" presName="hierRoot1" presStyleCnt="0"/>
      <dgm:spPr/>
    </dgm:pt>
    <dgm:pt modelId="{F9E51258-E3F6-47E3-98A5-55A406B2EF55}" type="pres">
      <dgm:prSet presAssocID="{4BEBD09C-4BB7-4592-9C24-E305CF00B2B1}" presName="composite" presStyleCnt="0"/>
      <dgm:spPr/>
    </dgm:pt>
    <dgm:pt modelId="{A85E2F31-BBA5-4F56-828A-B7AEDFF97367}" type="pres">
      <dgm:prSet presAssocID="{4BEBD09C-4BB7-4592-9C24-E305CF00B2B1}" presName="background" presStyleLbl="node0" presStyleIdx="0" presStyleCnt="2"/>
      <dgm:spPr/>
    </dgm:pt>
    <dgm:pt modelId="{2576C31E-E06A-4AE4-B186-8B1A8900E0B3}" type="pres">
      <dgm:prSet presAssocID="{4BEBD09C-4BB7-4592-9C24-E305CF00B2B1}" presName="text" presStyleLbl="fgAcc0" presStyleIdx="0" presStyleCnt="2">
        <dgm:presLayoutVars>
          <dgm:chPref val="3"/>
        </dgm:presLayoutVars>
      </dgm:prSet>
      <dgm:spPr/>
    </dgm:pt>
    <dgm:pt modelId="{0851C169-6A38-47E1-B273-CD2F9EFECC36}" type="pres">
      <dgm:prSet presAssocID="{4BEBD09C-4BB7-4592-9C24-E305CF00B2B1}" presName="hierChild2" presStyleCnt="0"/>
      <dgm:spPr/>
    </dgm:pt>
    <dgm:pt modelId="{F5D8FD8A-FB1F-4FA8-A00F-AEC19CEF592A}" type="pres">
      <dgm:prSet presAssocID="{BA0EF543-18D7-4626-82A4-B7B15F88F15F}" presName="hierRoot1" presStyleCnt="0"/>
      <dgm:spPr/>
    </dgm:pt>
    <dgm:pt modelId="{53BF87F5-DEA1-4369-91AB-D3A2D87197C8}" type="pres">
      <dgm:prSet presAssocID="{BA0EF543-18D7-4626-82A4-B7B15F88F15F}" presName="composite" presStyleCnt="0"/>
      <dgm:spPr/>
    </dgm:pt>
    <dgm:pt modelId="{77348488-B0B6-413B-A1F9-CC9AD3D5017D}" type="pres">
      <dgm:prSet presAssocID="{BA0EF543-18D7-4626-82A4-B7B15F88F15F}" presName="background" presStyleLbl="node0" presStyleIdx="1" presStyleCnt="2"/>
      <dgm:spPr/>
    </dgm:pt>
    <dgm:pt modelId="{5C9476CC-F78D-451B-8299-DC50ED8745FC}" type="pres">
      <dgm:prSet presAssocID="{BA0EF543-18D7-4626-82A4-B7B15F88F15F}" presName="text" presStyleLbl="fgAcc0" presStyleIdx="1" presStyleCnt="2">
        <dgm:presLayoutVars>
          <dgm:chPref val="3"/>
        </dgm:presLayoutVars>
      </dgm:prSet>
      <dgm:spPr/>
    </dgm:pt>
    <dgm:pt modelId="{FE6580CE-C940-45C2-9743-5C24F5D6135D}" type="pres">
      <dgm:prSet presAssocID="{BA0EF543-18D7-4626-82A4-B7B15F88F15F}" presName="hierChild2" presStyleCnt="0"/>
      <dgm:spPr/>
    </dgm:pt>
  </dgm:ptLst>
  <dgm:cxnLst>
    <dgm:cxn modelId="{6E12EF01-3AC6-4BF0-A27F-AA9741480F87}" type="presOf" srcId="{BA0EF543-18D7-4626-82A4-B7B15F88F15F}" destId="{5C9476CC-F78D-451B-8299-DC50ED8745FC}" srcOrd="0" destOrd="0" presId="urn:microsoft.com/office/officeart/2005/8/layout/hierarchy1"/>
    <dgm:cxn modelId="{13010874-1C7B-4CA2-8D97-BF6548C12040}" srcId="{BB7CC775-5F34-4239-9557-1D02B6A0C7B2}" destId="{4BEBD09C-4BB7-4592-9C24-E305CF00B2B1}" srcOrd="0" destOrd="0" parTransId="{A3D20354-0376-4959-9C96-FFA08F9E1C86}" sibTransId="{B4DD124C-C0C8-4530-823A-2BEEE947C744}"/>
    <dgm:cxn modelId="{74F84AA4-1313-4234-997F-4DAF16CBCC11}" srcId="{BB7CC775-5F34-4239-9557-1D02B6A0C7B2}" destId="{BA0EF543-18D7-4626-82A4-B7B15F88F15F}" srcOrd="1" destOrd="0" parTransId="{14DBB22C-03B6-4D68-8841-50C1F8B25271}" sibTransId="{783EFD21-9C7E-4EAA-8036-0ECB26D8B908}"/>
    <dgm:cxn modelId="{683ADDA8-F489-487A-9ADC-5989A20E5FD5}" type="presOf" srcId="{BB7CC775-5F34-4239-9557-1D02B6A0C7B2}" destId="{275096A8-286F-46F4-A9C8-1AF26D2B68B8}" srcOrd="0" destOrd="0" presId="urn:microsoft.com/office/officeart/2005/8/layout/hierarchy1"/>
    <dgm:cxn modelId="{557021C1-EC72-48F9-926E-26BFE42E5C55}" type="presOf" srcId="{4BEBD09C-4BB7-4592-9C24-E305CF00B2B1}" destId="{2576C31E-E06A-4AE4-B186-8B1A8900E0B3}" srcOrd="0" destOrd="0" presId="urn:microsoft.com/office/officeart/2005/8/layout/hierarchy1"/>
    <dgm:cxn modelId="{17E13B46-C7B0-48EC-935C-49EFF58ABFAE}" type="presParOf" srcId="{275096A8-286F-46F4-A9C8-1AF26D2B68B8}" destId="{2441697F-3CF1-4365-9B7D-8F731C7DB1D8}" srcOrd="0" destOrd="0" presId="urn:microsoft.com/office/officeart/2005/8/layout/hierarchy1"/>
    <dgm:cxn modelId="{DC5A173B-EE1F-46F1-8C5D-8344566C3A3E}" type="presParOf" srcId="{2441697F-3CF1-4365-9B7D-8F731C7DB1D8}" destId="{F9E51258-E3F6-47E3-98A5-55A406B2EF55}" srcOrd="0" destOrd="0" presId="urn:microsoft.com/office/officeart/2005/8/layout/hierarchy1"/>
    <dgm:cxn modelId="{DC6D1F6B-1899-4FB3-A72B-2B042CE00688}" type="presParOf" srcId="{F9E51258-E3F6-47E3-98A5-55A406B2EF55}" destId="{A85E2F31-BBA5-4F56-828A-B7AEDFF97367}" srcOrd="0" destOrd="0" presId="urn:microsoft.com/office/officeart/2005/8/layout/hierarchy1"/>
    <dgm:cxn modelId="{146FCD73-0898-4800-87BE-5966C6F9B1B5}" type="presParOf" srcId="{F9E51258-E3F6-47E3-98A5-55A406B2EF55}" destId="{2576C31E-E06A-4AE4-B186-8B1A8900E0B3}" srcOrd="1" destOrd="0" presId="urn:microsoft.com/office/officeart/2005/8/layout/hierarchy1"/>
    <dgm:cxn modelId="{5A32805F-11F7-47BD-B65F-4A1FF239F71F}" type="presParOf" srcId="{2441697F-3CF1-4365-9B7D-8F731C7DB1D8}" destId="{0851C169-6A38-47E1-B273-CD2F9EFECC36}" srcOrd="1" destOrd="0" presId="urn:microsoft.com/office/officeart/2005/8/layout/hierarchy1"/>
    <dgm:cxn modelId="{A47061CE-23D5-495E-B7CB-B89FA7FAB583}" type="presParOf" srcId="{275096A8-286F-46F4-A9C8-1AF26D2B68B8}" destId="{F5D8FD8A-FB1F-4FA8-A00F-AEC19CEF592A}" srcOrd="1" destOrd="0" presId="urn:microsoft.com/office/officeart/2005/8/layout/hierarchy1"/>
    <dgm:cxn modelId="{132F93CD-4861-4420-A6A4-135847061E99}" type="presParOf" srcId="{F5D8FD8A-FB1F-4FA8-A00F-AEC19CEF592A}" destId="{53BF87F5-DEA1-4369-91AB-D3A2D87197C8}" srcOrd="0" destOrd="0" presId="urn:microsoft.com/office/officeart/2005/8/layout/hierarchy1"/>
    <dgm:cxn modelId="{E3FAC2FD-3067-480A-96E2-A02325B12A2E}" type="presParOf" srcId="{53BF87F5-DEA1-4369-91AB-D3A2D87197C8}" destId="{77348488-B0B6-413B-A1F9-CC9AD3D5017D}" srcOrd="0" destOrd="0" presId="urn:microsoft.com/office/officeart/2005/8/layout/hierarchy1"/>
    <dgm:cxn modelId="{3E121530-714F-4318-A155-A5D27704357C}" type="presParOf" srcId="{53BF87F5-DEA1-4369-91AB-D3A2D87197C8}" destId="{5C9476CC-F78D-451B-8299-DC50ED8745FC}" srcOrd="1" destOrd="0" presId="urn:microsoft.com/office/officeart/2005/8/layout/hierarchy1"/>
    <dgm:cxn modelId="{C688AE79-BA34-46AE-A580-BA21840C76C1}" type="presParOf" srcId="{F5D8FD8A-FB1F-4FA8-A00F-AEC19CEF592A}" destId="{FE6580CE-C940-45C2-9743-5C24F5D613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E2F31-BBA5-4F56-828A-B7AEDFF97367}">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6C31E-E06A-4AE4-B186-8B1A8900E0B3}">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100000"/>
            </a:lnSpc>
            <a:spcBef>
              <a:spcPct val="0"/>
            </a:spcBef>
            <a:spcAft>
              <a:spcPct val="35000"/>
            </a:spcAft>
            <a:buNone/>
          </a:pPr>
          <a:r>
            <a:rPr lang="en-US" sz="3100" kern="1200"/>
            <a:t>First phase of the analysis is to identify the broad or strategic areas that are important to improve the estimation process.</a:t>
          </a:r>
        </a:p>
      </dsp:txBody>
      <dsp:txXfrm>
        <a:off x="585701" y="873933"/>
        <a:ext cx="4337991" cy="2693452"/>
      </dsp:txXfrm>
    </dsp:sp>
    <dsp:sp modelId="{77348488-B0B6-413B-A1F9-CC9AD3D5017D}">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476CC-F78D-451B-8299-DC50ED8745FC}">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100000"/>
            </a:lnSpc>
            <a:spcBef>
              <a:spcPct val="0"/>
            </a:spcBef>
            <a:spcAft>
              <a:spcPct val="35000"/>
            </a:spcAft>
            <a:buNone/>
          </a:pPr>
          <a:r>
            <a:rPr lang="en-US" sz="3100" kern="1200"/>
            <a:t>The second part of the analysis clusters the factors in terms of their importance to the different stakeholders</a:t>
          </a:r>
        </a:p>
      </dsp:txBody>
      <dsp:txXfrm>
        <a:off x="6092527" y="873933"/>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E831-C0C5-7BFD-CE02-6AE561A6F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9083D71-F94E-7A49-60AD-5865B9E2C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C2BA46E-C41E-864E-C79A-FA8B25CCF2F5}"/>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5775D01D-278E-DD6B-468C-BE6CFD7CC14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FA9EFD3-DC3B-BAA1-A537-67F4259E85A5}"/>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229493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311C-637C-C0AC-9992-8ABA60A587B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C885457-B517-A88A-9CC8-44E3A98C4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E08122-2DDC-1D3A-EE82-3B57C7C0FCB5}"/>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970E5A80-1245-8B9C-BFE0-3FC296E37DE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46588D-35FC-0706-DBB0-217665B0E66A}"/>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39571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D8C9D-A02C-151B-9BF8-DC5AE48407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518EFEA-646F-24DC-F944-927FBE499B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3782319-AD5E-0E9C-6975-3654F1DBE670}"/>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F08D2CA2-E1DD-3BE7-2ADC-F2FA0937A17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CC6D93D-9A5E-C82F-A6EB-B4FC5ED467D4}"/>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235460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C57D-6341-A2F4-FA0E-7B354CE2A44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97FD80E-F155-CDAF-27A1-7C6B66058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DFD7743-4E05-641F-9A7F-2A637ACFA51D}"/>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CCADE2EA-4BE5-95C9-4F12-E97A0DCE31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9FEC38B-8EE7-9BAB-D356-651305D6D637}"/>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297756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3385-FD87-BB7C-5918-FCC09508F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8FE2950-04A4-ED9F-4A91-E8D6E4686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29062-5FAA-4761-B64B-D49CC3D71A02}"/>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9B7E69C6-A521-2B55-DC57-E071205E45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ED10CE7-815F-2F7A-308A-E95740AF3A1E}"/>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271039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5081-F31A-DC62-1F1D-DEC791649B0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811AE41-D8B6-2846-D600-10B5C9CD4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01A7851-2A70-55A0-75BC-74B2D8AEF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959BE00-C54F-7FEA-2746-2EE5824519A7}"/>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6" name="Footer Placeholder 5">
            <a:extLst>
              <a:ext uri="{FF2B5EF4-FFF2-40B4-BE49-F238E27FC236}">
                <a16:creationId xmlns:a16="http://schemas.microsoft.com/office/drawing/2014/main" id="{1442A9AE-9E6A-AB86-CB16-BF82E0DCC02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2F38683-802D-4070-AF09-855B637026DF}"/>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36018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E371-7940-CEFA-26DB-87F128EFD08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B272EE0-EA0C-779B-DF06-6DC5CFA2D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03A047-9627-D302-7902-550759C05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039C679-D0EE-E536-8A45-B0BF94012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B9EEE-3F68-DB35-3CB8-8FAED6C63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F83BFF1-7173-BD61-7BF9-9435E62AC296}"/>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8" name="Footer Placeholder 7">
            <a:extLst>
              <a:ext uri="{FF2B5EF4-FFF2-40B4-BE49-F238E27FC236}">
                <a16:creationId xmlns:a16="http://schemas.microsoft.com/office/drawing/2014/main" id="{2CB3A4FA-93C6-89A3-A5FE-BD0ACFE5C1D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8A8BE70-F1C0-A3AF-5F2B-3F86B87CFA9A}"/>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64013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B841-C0BF-80F6-F45C-3DC85B938FA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0876956-CBEE-38B6-D86C-46A670D45801}"/>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4" name="Footer Placeholder 3">
            <a:extLst>
              <a:ext uri="{FF2B5EF4-FFF2-40B4-BE49-F238E27FC236}">
                <a16:creationId xmlns:a16="http://schemas.microsoft.com/office/drawing/2014/main" id="{BC29229C-0FC9-5A29-EC2C-C967261125B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6420BD5-B676-FA31-19FE-ACD2067CD771}"/>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38851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13A8F-451D-5E0B-6F8B-B4E03DA537BC}"/>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3" name="Footer Placeholder 2">
            <a:extLst>
              <a:ext uri="{FF2B5EF4-FFF2-40B4-BE49-F238E27FC236}">
                <a16:creationId xmlns:a16="http://schemas.microsoft.com/office/drawing/2014/main" id="{088D3E89-61E0-2F59-0F77-E6D99C45DA5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A3297BA-8051-D2A8-D6B4-53CE642A5341}"/>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147271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017-3B7F-29C4-5EDC-33469973A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9ADE013-A038-E2BD-3721-6E4317CF6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8972A4D-09A5-E8BA-CBE8-CEBC73237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E459A-90CC-A900-81E1-D6518573523C}"/>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6" name="Footer Placeholder 5">
            <a:extLst>
              <a:ext uri="{FF2B5EF4-FFF2-40B4-BE49-F238E27FC236}">
                <a16:creationId xmlns:a16="http://schemas.microsoft.com/office/drawing/2014/main" id="{7DA50895-5924-244F-BA1B-0CC4E232567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32B481E-00B8-1D19-9CD6-ACB973B34962}"/>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183917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8A3B-20FD-2305-AB0A-5D0158503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F019474-D4AA-61EF-B7D1-101EED566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3241F05-5F17-8620-847D-0157BCEB0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7DEDB-67B6-412A-73D9-18ADBE5DF8D5}"/>
              </a:ext>
            </a:extLst>
          </p:cNvPr>
          <p:cNvSpPr>
            <a:spLocks noGrp="1"/>
          </p:cNvSpPr>
          <p:nvPr>
            <p:ph type="dt" sz="half" idx="10"/>
          </p:nvPr>
        </p:nvSpPr>
        <p:spPr/>
        <p:txBody>
          <a:bodyPr/>
          <a:lstStyle/>
          <a:p>
            <a:fld id="{756E8480-3942-45E1-ADC1-448C1E1E5C8C}" type="datetimeFigureOut">
              <a:rPr lang="en-PK" smtClean="0"/>
              <a:t>29/10/2022</a:t>
            </a:fld>
            <a:endParaRPr lang="en-PK"/>
          </a:p>
        </p:txBody>
      </p:sp>
      <p:sp>
        <p:nvSpPr>
          <p:cNvPr id="6" name="Footer Placeholder 5">
            <a:extLst>
              <a:ext uri="{FF2B5EF4-FFF2-40B4-BE49-F238E27FC236}">
                <a16:creationId xmlns:a16="http://schemas.microsoft.com/office/drawing/2014/main" id="{1C9A5F21-1633-F928-156D-B7195F1FB1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CE52264-87A3-4DF4-7333-60AE458CD26F}"/>
              </a:ext>
            </a:extLst>
          </p:cNvPr>
          <p:cNvSpPr>
            <a:spLocks noGrp="1"/>
          </p:cNvSpPr>
          <p:nvPr>
            <p:ph type="sldNum" sz="quarter" idx="12"/>
          </p:nvPr>
        </p:nvSpPr>
        <p:spPr/>
        <p:txBody>
          <a:bodyPr/>
          <a:lstStyle/>
          <a:p>
            <a:fld id="{163B5980-84C4-46C7-8337-50C3ED7517B9}" type="slidenum">
              <a:rPr lang="en-PK" smtClean="0"/>
              <a:t>‹#›</a:t>
            </a:fld>
            <a:endParaRPr lang="en-PK"/>
          </a:p>
        </p:txBody>
      </p:sp>
    </p:spTree>
    <p:extLst>
      <p:ext uri="{BB962C8B-B14F-4D97-AF65-F5344CB8AC3E}">
        <p14:creationId xmlns:p14="http://schemas.microsoft.com/office/powerpoint/2010/main" val="129679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3ED9C-3509-6BD6-DBCC-B8C83EEA5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B916E53-6D74-2909-8655-AA74F3144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2361BCF-A233-C856-E5F3-1E79C96BA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E8480-3942-45E1-ADC1-448C1E1E5C8C}" type="datetimeFigureOut">
              <a:rPr lang="en-PK" smtClean="0"/>
              <a:t>29/10/2022</a:t>
            </a:fld>
            <a:endParaRPr lang="en-PK"/>
          </a:p>
        </p:txBody>
      </p:sp>
      <p:sp>
        <p:nvSpPr>
          <p:cNvPr id="5" name="Footer Placeholder 4">
            <a:extLst>
              <a:ext uri="{FF2B5EF4-FFF2-40B4-BE49-F238E27FC236}">
                <a16:creationId xmlns:a16="http://schemas.microsoft.com/office/drawing/2014/main" id="{3F37E6C5-F4DD-C826-5C2C-C3615C64C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01A1F74-08AA-2F78-449C-C0F16B26E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B5980-84C4-46C7-8337-50C3ED7517B9}" type="slidenum">
              <a:rPr lang="en-PK" smtClean="0"/>
              <a:t>‹#›</a:t>
            </a:fld>
            <a:endParaRPr lang="en-PK"/>
          </a:p>
        </p:txBody>
      </p:sp>
    </p:spTree>
    <p:extLst>
      <p:ext uri="{BB962C8B-B14F-4D97-AF65-F5344CB8AC3E}">
        <p14:creationId xmlns:p14="http://schemas.microsoft.com/office/powerpoint/2010/main" val="2392219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6198-67CD-AD63-293A-AB5B25A793FA}"/>
              </a:ext>
            </a:extLst>
          </p:cNvPr>
          <p:cNvSpPr>
            <a:spLocks noGrp="1"/>
          </p:cNvSpPr>
          <p:nvPr>
            <p:ph type="ctrTitle"/>
          </p:nvPr>
        </p:nvSpPr>
        <p:spPr/>
        <p:txBody>
          <a:bodyPr>
            <a:normAutofit/>
          </a:bodyPr>
          <a:lstStyle/>
          <a:p>
            <a:r>
              <a:rPr lang="en-US" sz="5400" b="1" dirty="0"/>
              <a:t>Factors that influence software project cost and schedule estimation</a:t>
            </a:r>
            <a:endParaRPr lang="en-PK" sz="5400" b="1" dirty="0"/>
          </a:p>
        </p:txBody>
      </p:sp>
      <p:sp>
        <p:nvSpPr>
          <p:cNvPr id="3" name="Subtitle 2">
            <a:extLst>
              <a:ext uri="{FF2B5EF4-FFF2-40B4-BE49-F238E27FC236}">
                <a16:creationId xmlns:a16="http://schemas.microsoft.com/office/drawing/2014/main" id="{673ED46B-1421-84A5-07FB-746EE8489FD2}"/>
              </a:ext>
            </a:extLst>
          </p:cNvPr>
          <p:cNvSpPr>
            <a:spLocks noGrp="1"/>
          </p:cNvSpPr>
          <p:nvPr>
            <p:ph type="subTitle" idx="1"/>
          </p:nvPr>
        </p:nvSpPr>
        <p:spPr>
          <a:xfrm>
            <a:off x="1524000" y="3629464"/>
            <a:ext cx="9144000" cy="1628335"/>
          </a:xfrm>
        </p:spPr>
        <p:txBody>
          <a:bodyPr/>
          <a:lstStyle/>
          <a:p>
            <a:r>
              <a:rPr lang="en-US" b="1" dirty="0"/>
              <a:t>Presented by:</a:t>
            </a:r>
          </a:p>
          <a:p>
            <a:r>
              <a:rPr lang="en-US" b="1" dirty="0"/>
              <a:t>Muhammad Usman Janjua (BSCS F-19-M70)</a:t>
            </a:r>
          </a:p>
          <a:p>
            <a:r>
              <a:rPr lang="en-US" b="1" dirty="0"/>
              <a:t>Sec: B</a:t>
            </a:r>
          </a:p>
        </p:txBody>
      </p:sp>
    </p:spTree>
    <p:extLst>
      <p:ext uri="{BB962C8B-B14F-4D97-AF65-F5344CB8AC3E}">
        <p14:creationId xmlns:p14="http://schemas.microsoft.com/office/powerpoint/2010/main" val="35739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597F-32E9-11E3-E25E-64A48A8648A0}"/>
              </a:ext>
            </a:extLst>
          </p:cNvPr>
          <p:cNvSpPr>
            <a:spLocks noGrp="1"/>
          </p:cNvSpPr>
          <p:nvPr>
            <p:ph type="title"/>
          </p:nvPr>
        </p:nvSpPr>
        <p:spPr>
          <a:xfrm>
            <a:off x="4965430" y="629268"/>
            <a:ext cx="6586491" cy="1286160"/>
          </a:xfrm>
        </p:spPr>
        <p:txBody>
          <a:bodyPr anchor="b">
            <a:normAutofit/>
          </a:bodyPr>
          <a:lstStyle/>
          <a:p>
            <a:r>
              <a:rPr lang="en-US" sz="4100"/>
              <a:t>Introduction</a:t>
            </a:r>
            <a:br>
              <a:rPr lang="en-US" sz="4100"/>
            </a:br>
            <a:endParaRPr lang="en-PK" sz="4100"/>
          </a:p>
        </p:txBody>
      </p:sp>
      <p:sp>
        <p:nvSpPr>
          <p:cNvPr id="10" name="Content Placeholder 2">
            <a:extLst>
              <a:ext uri="{FF2B5EF4-FFF2-40B4-BE49-F238E27FC236}">
                <a16:creationId xmlns:a16="http://schemas.microsoft.com/office/drawing/2014/main" id="{A08CD745-1750-776F-76D0-6505575B91F6}"/>
              </a:ext>
            </a:extLst>
          </p:cNvPr>
          <p:cNvSpPr>
            <a:spLocks noGrp="1"/>
          </p:cNvSpPr>
          <p:nvPr>
            <p:ph idx="1"/>
          </p:nvPr>
        </p:nvSpPr>
        <p:spPr>
          <a:xfrm>
            <a:off x="4965431" y="2438400"/>
            <a:ext cx="6586489" cy="3785419"/>
          </a:xfrm>
        </p:spPr>
        <p:txBody>
          <a:bodyPr>
            <a:normAutofit/>
          </a:bodyPr>
          <a:lstStyle/>
          <a:p>
            <a:r>
              <a:rPr lang="en-US" sz="2000"/>
              <a:t>Project management is application of knowledge, skills and tools</a:t>
            </a:r>
          </a:p>
          <a:p>
            <a:r>
              <a:rPr lang="en-US" sz="2000"/>
              <a:t>Project management process includes, balancing project scope, time and cost.</a:t>
            </a:r>
          </a:p>
          <a:p>
            <a:r>
              <a:rPr lang="en-US" sz="2000"/>
              <a:t>In 1994, 31% of projects were cancelled before completion and 53% exceeding their original cost estimate.</a:t>
            </a:r>
          </a:p>
          <a:p>
            <a:r>
              <a:rPr lang="en-US" sz="2000"/>
              <a:t>Main reason for cost estimation failure is lack of management, project design, communication, price change and technical factors.</a:t>
            </a:r>
          </a:p>
        </p:txBody>
      </p:sp>
      <p:pic>
        <p:nvPicPr>
          <p:cNvPr id="5" name="Picture 4" descr="Calculator, pen, compass, money and a paper with graphs printed on it">
            <a:extLst>
              <a:ext uri="{FF2B5EF4-FFF2-40B4-BE49-F238E27FC236}">
                <a16:creationId xmlns:a16="http://schemas.microsoft.com/office/drawing/2014/main" id="{3127D40A-0083-AC01-9C9B-F728C67D2F27}"/>
              </a:ext>
            </a:extLst>
          </p:cNvPr>
          <p:cNvPicPr>
            <a:picLocks noChangeAspect="1"/>
          </p:cNvPicPr>
          <p:nvPr/>
        </p:nvPicPr>
        <p:blipFill rotWithShape="1">
          <a:blip r:embed="rId2"/>
          <a:srcRect l="31749" r="275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7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3201EA-F77A-9AE6-B6E7-DA36B8393939}"/>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Old papers </a:t>
            </a:r>
          </a:p>
        </p:txBody>
      </p:sp>
      <p:graphicFrame>
        <p:nvGraphicFramePr>
          <p:cNvPr id="4" name="Table 4">
            <a:extLst>
              <a:ext uri="{FF2B5EF4-FFF2-40B4-BE49-F238E27FC236}">
                <a16:creationId xmlns:a16="http://schemas.microsoft.com/office/drawing/2014/main" id="{B585A7D7-EB61-36D9-E297-D44AF4BA4DBA}"/>
              </a:ext>
            </a:extLst>
          </p:cNvPr>
          <p:cNvGraphicFramePr>
            <a:graphicFrameLocks noGrp="1"/>
          </p:cNvGraphicFramePr>
          <p:nvPr>
            <p:ph idx="1"/>
            <p:extLst>
              <p:ext uri="{D42A27DB-BD31-4B8C-83A1-F6EECF244321}">
                <p14:modId xmlns:p14="http://schemas.microsoft.com/office/powerpoint/2010/main" val="4003995380"/>
              </p:ext>
            </p:extLst>
          </p:nvPr>
        </p:nvGraphicFramePr>
        <p:xfrm>
          <a:off x="644056" y="2193721"/>
          <a:ext cx="10927832" cy="4030523"/>
        </p:xfrm>
        <a:graphic>
          <a:graphicData uri="http://schemas.openxmlformats.org/drawingml/2006/table">
            <a:tbl>
              <a:tblPr firstRow="1" bandRow="1">
                <a:tableStyleId>{16D9F66E-5EB9-4882-86FB-DCBF35E3C3E4}</a:tableStyleId>
              </a:tblPr>
              <a:tblGrid>
                <a:gridCol w="2851985">
                  <a:extLst>
                    <a:ext uri="{9D8B030D-6E8A-4147-A177-3AD203B41FA5}">
                      <a16:colId xmlns:a16="http://schemas.microsoft.com/office/drawing/2014/main" val="2916282507"/>
                    </a:ext>
                  </a:extLst>
                </a:gridCol>
                <a:gridCol w="1997273">
                  <a:extLst>
                    <a:ext uri="{9D8B030D-6E8A-4147-A177-3AD203B41FA5}">
                      <a16:colId xmlns:a16="http://schemas.microsoft.com/office/drawing/2014/main" val="4232874927"/>
                    </a:ext>
                  </a:extLst>
                </a:gridCol>
                <a:gridCol w="2340407">
                  <a:extLst>
                    <a:ext uri="{9D8B030D-6E8A-4147-A177-3AD203B41FA5}">
                      <a16:colId xmlns:a16="http://schemas.microsoft.com/office/drawing/2014/main" val="2840144948"/>
                    </a:ext>
                  </a:extLst>
                </a:gridCol>
                <a:gridCol w="3738167">
                  <a:extLst>
                    <a:ext uri="{9D8B030D-6E8A-4147-A177-3AD203B41FA5}">
                      <a16:colId xmlns:a16="http://schemas.microsoft.com/office/drawing/2014/main" val="3868923933"/>
                    </a:ext>
                  </a:extLst>
                </a:gridCol>
              </a:tblGrid>
              <a:tr h="372285">
                <a:tc>
                  <a:txBody>
                    <a:bodyPr/>
                    <a:lstStyle/>
                    <a:p>
                      <a:r>
                        <a:rPr lang="en-US" sz="1700"/>
                        <a:t>Name </a:t>
                      </a:r>
                      <a:endParaRPr lang="en-PK" sz="1700"/>
                    </a:p>
                  </a:txBody>
                  <a:tcPr marL="82267" marR="82267" marT="41134" marB="41134"/>
                </a:tc>
                <a:tc>
                  <a:txBody>
                    <a:bodyPr/>
                    <a:lstStyle/>
                    <a:p>
                      <a:r>
                        <a:rPr lang="en-US" sz="1700"/>
                        <a:t>Author </a:t>
                      </a:r>
                      <a:endParaRPr lang="en-PK" sz="1700"/>
                    </a:p>
                  </a:txBody>
                  <a:tcPr marL="82267" marR="82267" marT="41134" marB="41134"/>
                </a:tc>
                <a:tc>
                  <a:txBody>
                    <a:bodyPr/>
                    <a:lstStyle/>
                    <a:p>
                      <a:r>
                        <a:rPr lang="en-US" sz="1700"/>
                        <a:t>Method</a:t>
                      </a:r>
                      <a:endParaRPr lang="en-PK" sz="1700"/>
                    </a:p>
                  </a:txBody>
                  <a:tcPr marL="82267" marR="82267" marT="41134" marB="41134"/>
                </a:tc>
                <a:tc>
                  <a:txBody>
                    <a:bodyPr/>
                    <a:lstStyle/>
                    <a:p>
                      <a:r>
                        <a:rPr lang="en-US" sz="1700"/>
                        <a:t>Conclusion</a:t>
                      </a:r>
                    </a:p>
                  </a:txBody>
                  <a:tcPr marL="82267" marR="82267" marT="41134" marB="41134"/>
                </a:tc>
                <a:extLst>
                  <a:ext uri="{0D108BD9-81ED-4DB2-BD59-A6C34878D82A}">
                    <a16:rowId xmlns:a16="http://schemas.microsoft.com/office/drawing/2014/main" val="2284692215"/>
                  </a:ext>
                </a:extLst>
              </a:tr>
              <a:tr h="1134700">
                <a:tc>
                  <a:txBody>
                    <a:bodyPr/>
                    <a:lstStyle/>
                    <a:p>
                      <a:r>
                        <a:rPr lang="en-US" sz="1700"/>
                        <a:t>Software Project Effort and Cost Estimation Techniques(8, August 2013 )</a:t>
                      </a:r>
                      <a:endParaRPr lang="en-PK" sz="1700"/>
                    </a:p>
                  </a:txBody>
                  <a:tcPr marL="82267" marR="82267" marT="41134" marB="41134"/>
                </a:tc>
                <a:tc>
                  <a:txBody>
                    <a:bodyPr/>
                    <a:lstStyle/>
                    <a:p>
                      <a:r>
                        <a:rPr lang="en-US" sz="1700"/>
                        <a:t>Jyoti G. Borade</a:t>
                      </a:r>
                    </a:p>
                    <a:p>
                      <a:r>
                        <a:rPr lang="en-US" sz="1700"/>
                        <a:t>Vikas R. Khalkar</a:t>
                      </a:r>
                      <a:endParaRPr lang="en-PK" sz="1700"/>
                    </a:p>
                  </a:txBody>
                  <a:tcPr marL="82267" marR="82267" marT="41134" marB="41134"/>
                </a:tc>
                <a:tc>
                  <a:txBody>
                    <a:bodyPr/>
                    <a:lstStyle/>
                    <a:p>
                      <a:r>
                        <a:rPr lang="en-US" sz="1700"/>
                        <a:t>Boehm’s classification system</a:t>
                      </a:r>
                      <a:endParaRPr lang="en-PK" sz="1700"/>
                    </a:p>
                  </a:txBody>
                  <a:tcPr marL="82267" marR="82267" marT="41134" marB="41134"/>
                </a:tc>
                <a:tc>
                  <a:txBody>
                    <a:bodyPr/>
                    <a:lstStyle/>
                    <a:p>
                      <a:r>
                        <a:rPr lang="en-US" sz="1700"/>
                        <a:t>Testing activities make up 40% total software development effort. Hence, test effort estimation is crucial part of estimation process.</a:t>
                      </a:r>
                      <a:endParaRPr lang="en-PK" sz="1700"/>
                    </a:p>
                  </a:txBody>
                  <a:tcPr marL="82267" marR="82267" marT="41134" marB="41134"/>
                </a:tc>
                <a:extLst>
                  <a:ext uri="{0D108BD9-81ED-4DB2-BD59-A6C34878D82A}">
                    <a16:rowId xmlns:a16="http://schemas.microsoft.com/office/drawing/2014/main" val="2038250691"/>
                  </a:ext>
                </a:extLst>
              </a:tr>
              <a:tr h="1134700">
                <a:tc>
                  <a:txBody>
                    <a:bodyPr/>
                    <a:lstStyle/>
                    <a:p>
                      <a:r>
                        <a:rPr lang="en-US" sz="1700" b="0" i="0" kern="1200">
                          <a:solidFill>
                            <a:schemeClr val="dk1"/>
                          </a:solidFill>
                          <a:effectLst/>
                          <a:latin typeface="+mn-lt"/>
                          <a:ea typeface="+mn-ea"/>
                          <a:cs typeface="+mn-cs"/>
                        </a:rPr>
                        <a:t>An Empirical Study of Software Cost Estimation in Saudi Arabia Software Industry(6,January 2015)</a:t>
                      </a:r>
                      <a:endParaRPr lang="en-PK" sz="1700"/>
                    </a:p>
                  </a:txBody>
                  <a:tcPr marL="82267" marR="82267" marT="41134" marB="41134"/>
                </a:tc>
                <a:tc>
                  <a:txBody>
                    <a:bodyPr/>
                    <a:lstStyle/>
                    <a:p>
                      <a:r>
                        <a:rPr lang="en-US" sz="1700" b="0" i="0" kern="1200">
                          <a:solidFill>
                            <a:schemeClr val="dk1"/>
                          </a:solidFill>
                          <a:effectLst/>
                          <a:latin typeface="+mn-lt"/>
                          <a:ea typeface="+mn-ea"/>
                          <a:cs typeface="+mn-cs"/>
                        </a:rPr>
                        <a:t>A. Gumaei, B. Almaslukh and N. Tagoug</a:t>
                      </a:r>
                      <a:endParaRPr lang="en-PK" sz="1700"/>
                    </a:p>
                  </a:txBody>
                  <a:tcPr marL="82267" marR="82267" marT="41134" marB="41134"/>
                </a:tc>
                <a:tc>
                  <a:txBody>
                    <a:bodyPr/>
                    <a:lstStyle/>
                    <a:p>
                      <a:r>
                        <a:rPr lang="en-US" sz="1700"/>
                        <a:t>expert judgment, price-to-win, estimation by analogy and algorithmic model</a:t>
                      </a:r>
                      <a:endParaRPr lang="en-PK" sz="1700"/>
                    </a:p>
                  </a:txBody>
                  <a:tcPr marL="82267" marR="82267" marT="41134" marB="41134"/>
                </a:tc>
                <a:tc>
                  <a:txBody>
                    <a:bodyPr/>
                    <a:lstStyle/>
                    <a:p>
                      <a:r>
                        <a:rPr lang="en-US" sz="1700"/>
                        <a:t>Most of the companies use Expert judgment , COCOMO,  and price-to-win methods in software cost estimation.</a:t>
                      </a:r>
                      <a:endParaRPr lang="en-PK" sz="1700"/>
                    </a:p>
                  </a:txBody>
                  <a:tcPr marL="82267" marR="82267" marT="41134" marB="41134"/>
                </a:tc>
                <a:extLst>
                  <a:ext uri="{0D108BD9-81ED-4DB2-BD59-A6C34878D82A}">
                    <a16:rowId xmlns:a16="http://schemas.microsoft.com/office/drawing/2014/main" val="1223584145"/>
                  </a:ext>
                </a:extLst>
              </a:tr>
              <a:tr h="1388838">
                <a:tc>
                  <a:txBody>
                    <a:bodyPr/>
                    <a:lstStyle/>
                    <a:p>
                      <a:r>
                        <a:rPr lang="en-US" sz="1700" b="0" i="0" kern="1200">
                          <a:solidFill>
                            <a:schemeClr val="dk1"/>
                          </a:solidFill>
                          <a:effectLst/>
                          <a:latin typeface="+mn-lt"/>
                          <a:ea typeface="+mn-ea"/>
                          <a:cs typeface="+mn-cs"/>
                        </a:rPr>
                        <a:t>Software crisis in Sudan)</a:t>
                      </a:r>
                      <a:r>
                        <a:rPr lang="en-US" sz="1700"/>
                        <a:t> 4-7 September 2001)</a:t>
                      </a:r>
                      <a:endParaRPr lang="en-PK" sz="1700"/>
                    </a:p>
                  </a:txBody>
                  <a:tcPr marL="82267" marR="82267" marT="41134" marB="41134"/>
                </a:tc>
                <a:tc>
                  <a:txBody>
                    <a:bodyPr/>
                    <a:lstStyle/>
                    <a:p>
                      <a:r>
                        <a:rPr lang="en-US" sz="1700"/>
                        <a:t>Awad Elkrim Mohammed Yousif</a:t>
                      </a:r>
                      <a:endParaRPr lang="en-PK" sz="1700"/>
                    </a:p>
                  </a:txBody>
                  <a:tcPr marL="82267" marR="82267" marT="41134" marB="41134"/>
                </a:tc>
                <a:tc>
                  <a:txBody>
                    <a:bodyPr/>
                    <a:lstStyle/>
                    <a:p>
                      <a:r>
                        <a:rPr lang="en-US" sz="1700"/>
                        <a:t>Automated estimating tools</a:t>
                      </a:r>
                      <a:endParaRPr lang="en-PK" sz="1700"/>
                    </a:p>
                  </a:txBody>
                  <a:tcPr marL="82267" marR="82267" marT="41134" marB="41134"/>
                </a:tc>
                <a:tc>
                  <a:txBody>
                    <a:bodyPr/>
                    <a:lstStyle/>
                    <a:p>
                      <a:r>
                        <a:rPr lang="en-US" sz="1700"/>
                        <a:t>A missed schedule, however, can reduce market impact, create dissatisfied customers, and raise internal costs by creating additional problems during system integration. </a:t>
                      </a:r>
                      <a:endParaRPr lang="en-PK" sz="1700"/>
                    </a:p>
                  </a:txBody>
                  <a:tcPr marL="82267" marR="82267" marT="41134" marB="41134"/>
                </a:tc>
                <a:extLst>
                  <a:ext uri="{0D108BD9-81ED-4DB2-BD59-A6C34878D82A}">
                    <a16:rowId xmlns:a16="http://schemas.microsoft.com/office/drawing/2014/main" val="2664108194"/>
                  </a:ext>
                </a:extLst>
              </a:tr>
            </a:tbl>
          </a:graphicData>
        </a:graphic>
      </p:graphicFrame>
    </p:spTree>
    <p:extLst>
      <p:ext uri="{BB962C8B-B14F-4D97-AF65-F5344CB8AC3E}">
        <p14:creationId xmlns:p14="http://schemas.microsoft.com/office/powerpoint/2010/main" val="41680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2C9838-B0A7-4DA1-8037-8FFA90C8819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CONT…</a:t>
            </a:r>
          </a:p>
        </p:txBody>
      </p:sp>
      <p:graphicFrame>
        <p:nvGraphicFramePr>
          <p:cNvPr id="4" name="Table 4">
            <a:extLst>
              <a:ext uri="{FF2B5EF4-FFF2-40B4-BE49-F238E27FC236}">
                <a16:creationId xmlns:a16="http://schemas.microsoft.com/office/drawing/2014/main" id="{BC0195B8-AE3C-B403-09BE-CE7B99EB2234}"/>
              </a:ext>
            </a:extLst>
          </p:cNvPr>
          <p:cNvGraphicFramePr>
            <a:graphicFrameLocks noGrp="1"/>
          </p:cNvGraphicFramePr>
          <p:nvPr>
            <p:ph idx="1"/>
            <p:extLst>
              <p:ext uri="{D42A27DB-BD31-4B8C-83A1-F6EECF244321}">
                <p14:modId xmlns:p14="http://schemas.microsoft.com/office/powerpoint/2010/main" val="2046896154"/>
              </p:ext>
            </p:extLst>
          </p:nvPr>
        </p:nvGraphicFramePr>
        <p:xfrm>
          <a:off x="644056" y="2438134"/>
          <a:ext cx="10927830" cy="3541696"/>
        </p:xfrm>
        <a:graphic>
          <a:graphicData uri="http://schemas.openxmlformats.org/drawingml/2006/table">
            <a:tbl>
              <a:tblPr firstRow="1" bandRow="1">
                <a:noFill/>
                <a:tableStyleId>{E8B1032C-EA38-4F05-BA0D-38AFFFC7BED3}</a:tableStyleId>
              </a:tblPr>
              <a:tblGrid>
                <a:gridCol w="2721076">
                  <a:extLst>
                    <a:ext uri="{9D8B030D-6E8A-4147-A177-3AD203B41FA5}">
                      <a16:colId xmlns:a16="http://schemas.microsoft.com/office/drawing/2014/main" val="2707236170"/>
                    </a:ext>
                  </a:extLst>
                </a:gridCol>
                <a:gridCol w="2444552">
                  <a:extLst>
                    <a:ext uri="{9D8B030D-6E8A-4147-A177-3AD203B41FA5}">
                      <a16:colId xmlns:a16="http://schemas.microsoft.com/office/drawing/2014/main" val="3661922888"/>
                    </a:ext>
                  </a:extLst>
                </a:gridCol>
                <a:gridCol w="2708454">
                  <a:extLst>
                    <a:ext uri="{9D8B030D-6E8A-4147-A177-3AD203B41FA5}">
                      <a16:colId xmlns:a16="http://schemas.microsoft.com/office/drawing/2014/main" val="3683692331"/>
                    </a:ext>
                  </a:extLst>
                </a:gridCol>
                <a:gridCol w="3053748">
                  <a:extLst>
                    <a:ext uri="{9D8B030D-6E8A-4147-A177-3AD203B41FA5}">
                      <a16:colId xmlns:a16="http://schemas.microsoft.com/office/drawing/2014/main" val="2214906853"/>
                    </a:ext>
                  </a:extLst>
                </a:gridCol>
              </a:tblGrid>
              <a:tr h="508500">
                <a:tc>
                  <a:txBody>
                    <a:bodyPr/>
                    <a:lstStyle/>
                    <a:p>
                      <a:r>
                        <a:rPr lang="en-US" sz="1900" b="1" cap="none" spc="0">
                          <a:solidFill>
                            <a:schemeClr val="tx1"/>
                          </a:solidFill>
                        </a:rPr>
                        <a:t>NAME</a:t>
                      </a:r>
                      <a:endParaRPr lang="en-PK" sz="1900" b="1" cap="none" spc="0">
                        <a:solidFill>
                          <a:schemeClr val="tx1"/>
                        </a:solidFill>
                      </a:endParaRPr>
                    </a:p>
                  </a:txBody>
                  <a:tcPr marL="76550" marR="123500" marT="21871" marB="164037" anchor="b">
                    <a:lnL w="12700" cmpd="sng">
                      <a:noFill/>
                    </a:lnL>
                    <a:lnR w="12700" cmpd="sng">
                      <a:noFill/>
                      <a:prstDash val="solid"/>
                    </a:lnR>
                    <a:lnT w="9525" cap="flat" cmpd="sng" algn="ctr">
                      <a:noFill/>
                      <a:prstDash val="solid"/>
                    </a:lnT>
                    <a:lnB w="12700" cmpd="sng">
                      <a:noFill/>
                      <a:prstDash val="solid"/>
                    </a:lnB>
                    <a:noFill/>
                  </a:tcPr>
                </a:tc>
                <a:tc>
                  <a:txBody>
                    <a:bodyPr/>
                    <a:lstStyle/>
                    <a:p>
                      <a:r>
                        <a:rPr lang="en-US" sz="1900" b="1" cap="none" spc="0">
                          <a:solidFill>
                            <a:schemeClr val="tx1"/>
                          </a:solidFill>
                        </a:rPr>
                        <a:t>AUTHOR</a:t>
                      </a:r>
                      <a:endParaRPr lang="en-PK" sz="1900" b="1" cap="none" spc="0">
                        <a:solidFill>
                          <a:schemeClr val="tx1"/>
                        </a:solidFill>
                      </a:endParaRPr>
                    </a:p>
                  </a:txBody>
                  <a:tcPr marL="76550" marR="123500" marT="21871" marB="164037"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r>
                        <a:rPr lang="en-US" sz="1900" b="1" cap="none" spc="0">
                          <a:solidFill>
                            <a:schemeClr val="tx1"/>
                          </a:solidFill>
                        </a:rPr>
                        <a:t>METHODS</a:t>
                      </a:r>
                      <a:endParaRPr lang="en-PK" sz="1900" b="1" cap="none" spc="0">
                        <a:solidFill>
                          <a:schemeClr val="tx1"/>
                        </a:solidFill>
                      </a:endParaRPr>
                    </a:p>
                  </a:txBody>
                  <a:tcPr marL="76550" marR="123500" marT="21871" marB="164037"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r>
                        <a:rPr lang="en-US" sz="1900" b="1" cap="none" spc="0">
                          <a:solidFill>
                            <a:schemeClr val="tx1"/>
                          </a:solidFill>
                        </a:rPr>
                        <a:t>CONCLUSION</a:t>
                      </a:r>
                      <a:endParaRPr lang="en-PK" sz="1900" b="1" cap="none" spc="0">
                        <a:solidFill>
                          <a:schemeClr val="tx1"/>
                        </a:solidFill>
                      </a:endParaRPr>
                    </a:p>
                  </a:txBody>
                  <a:tcPr marL="76550" marR="123500" marT="21871" marB="164037"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38075630"/>
                  </a:ext>
                </a:extLst>
              </a:tr>
              <a:tr h="1732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tx1"/>
                          </a:solidFill>
                        </a:rPr>
                        <a:t>Software Development Risk: Opportunity, Not Problem(September 1992)</a:t>
                      </a:r>
                      <a:endParaRPr lang="en-PK" sz="1400" cap="none" spc="0">
                        <a:solidFill>
                          <a:schemeClr val="tx1"/>
                        </a:solidFill>
                      </a:endParaRPr>
                    </a:p>
                    <a:p>
                      <a:endParaRPr lang="en-PK" sz="1400" cap="none" spc="0">
                        <a:solidFill>
                          <a:schemeClr val="tx1"/>
                        </a:solidFill>
                      </a:endParaRPr>
                    </a:p>
                  </a:txBody>
                  <a:tcPr marL="76550" marR="123500" marT="21871" marB="16403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tx1"/>
                          </a:solidFill>
                        </a:rPr>
                        <a:t>Roger L. Van Scoy</a:t>
                      </a:r>
                      <a:endParaRPr lang="en-PK" sz="1400" cap="none" spc="0">
                        <a:solidFill>
                          <a:schemeClr val="tx1"/>
                        </a:solidFill>
                      </a:endParaRPr>
                    </a:p>
                    <a:p>
                      <a:endParaRPr lang="en-PK" sz="1400" cap="none" spc="0">
                        <a:solidFill>
                          <a:schemeClr val="tx1"/>
                        </a:solidFill>
                      </a:endParaRPr>
                    </a:p>
                  </a:txBody>
                  <a:tcPr marL="76550" marR="123500" marT="21871" marB="16403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400" cap="none" spc="0">
                          <a:solidFill>
                            <a:schemeClr val="tx1"/>
                          </a:solidFill>
                        </a:rPr>
                        <a:t>Identify</a:t>
                      </a:r>
                    </a:p>
                    <a:p>
                      <a:r>
                        <a:rPr lang="en-US" sz="1400" cap="none" spc="0">
                          <a:solidFill>
                            <a:schemeClr val="tx1"/>
                          </a:solidFill>
                        </a:rPr>
                        <a:t>Analyze</a:t>
                      </a:r>
                    </a:p>
                    <a:p>
                      <a:r>
                        <a:rPr lang="en-US" sz="1400" cap="none" spc="0">
                          <a:solidFill>
                            <a:schemeClr val="tx1"/>
                          </a:solidFill>
                        </a:rPr>
                        <a:t>Plan</a:t>
                      </a:r>
                    </a:p>
                    <a:p>
                      <a:r>
                        <a:rPr lang="en-US" sz="1400" cap="none" spc="0">
                          <a:solidFill>
                            <a:schemeClr val="tx1"/>
                          </a:solidFill>
                        </a:rPr>
                        <a:t>Track</a:t>
                      </a:r>
                    </a:p>
                    <a:p>
                      <a:r>
                        <a:rPr lang="en-US" sz="1400" cap="none" spc="0">
                          <a:solidFill>
                            <a:schemeClr val="tx1"/>
                          </a:solidFill>
                        </a:rPr>
                        <a:t>Control </a:t>
                      </a:r>
                    </a:p>
                    <a:p>
                      <a:r>
                        <a:rPr lang="en-US" sz="1400" cap="none" spc="0">
                          <a:solidFill>
                            <a:schemeClr val="tx1"/>
                          </a:solidFill>
                        </a:rPr>
                        <a:t>Communicate </a:t>
                      </a:r>
                      <a:endParaRPr lang="en-PK" sz="1400" cap="none" spc="0">
                        <a:solidFill>
                          <a:schemeClr val="tx1"/>
                        </a:solidFill>
                      </a:endParaRPr>
                    </a:p>
                    <a:p>
                      <a:endParaRPr lang="en-PK" sz="1400" cap="none" spc="0">
                        <a:solidFill>
                          <a:schemeClr val="tx1"/>
                        </a:solidFill>
                      </a:endParaRPr>
                    </a:p>
                  </a:txBody>
                  <a:tcPr marL="76550" marR="123500" marT="21871" marB="16403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tx1"/>
                          </a:solidFill>
                        </a:rPr>
                        <a:t>the evidence from other engineering disciplines strengthens our belief that software technical risks can be managed. </a:t>
                      </a:r>
                      <a:endParaRPr lang="en-PK" sz="1400" cap="none" spc="0">
                        <a:solidFill>
                          <a:schemeClr val="tx1"/>
                        </a:solidFill>
                      </a:endParaRPr>
                    </a:p>
                    <a:p>
                      <a:endParaRPr lang="en-PK" sz="1400" cap="none" spc="0">
                        <a:solidFill>
                          <a:schemeClr val="tx1"/>
                        </a:solidFill>
                      </a:endParaRPr>
                    </a:p>
                  </a:txBody>
                  <a:tcPr marL="76550" marR="123500" marT="21871" marB="16403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980170714"/>
                  </a:ext>
                </a:extLst>
              </a:tr>
              <a:tr h="1300577">
                <a:tc>
                  <a:txBody>
                    <a:bodyPr/>
                    <a:lstStyle/>
                    <a:p>
                      <a:r>
                        <a:rPr lang="en-US" sz="1400" cap="none" spc="0">
                          <a:solidFill>
                            <a:schemeClr val="tx1"/>
                          </a:solidFill>
                        </a:rPr>
                        <a:t>Factors Influencing Software Development Productivity - State of the Art and Industrial Experiences (2009)</a:t>
                      </a:r>
                      <a:endParaRPr lang="en-PK" sz="1400" cap="none" spc="0">
                        <a:solidFill>
                          <a:schemeClr val="tx1"/>
                        </a:solidFill>
                      </a:endParaRPr>
                    </a:p>
                  </a:txBody>
                  <a:tcPr marL="76550" marR="123500" marT="21871" marB="16403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Adam Trendowicz, Jürgen Münch </a:t>
                      </a:r>
                      <a:endParaRPr lang="en-PK" sz="1400" cap="none" spc="0">
                        <a:solidFill>
                          <a:schemeClr val="tx1"/>
                        </a:solidFill>
                      </a:endParaRPr>
                    </a:p>
                  </a:txBody>
                  <a:tcPr marL="76550" marR="123500" marT="21871" marB="1640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The productivity factors selected by researchers and software practitioners confirm requirements specification, coding, and testing</a:t>
                      </a:r>
                      <a:endParaRPr lang="en-PK" sz="1400" cap="none" spc="0">
                        <a:solidFill>
                          <a:schemeClr val="tx1"/>
                        </a:solidFill>
                      </a:endParaRPr>
                    </a:p>
                  </a:txBody>
                  <a:tcPr marL="76550" marR="123500" marT="21871" marB="1640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rPr>
                        <a:t>The major outcome of the study is that the success of software projects still relies upon humans. </a:t>
                      </a:r>
                      <a:endParaRPr lang="en-PK" sz="1400" cap="none" spc="0">
                        <a:solidFill>
                          <a:schemeClr val="tx1"/>
                        </a:solidFill>
                      </a:endParaRPr>
                    </a:p>
                  </a:txBody>
                  <a:tcPr marL="76550" marR="123500" marT="21871" marB="1640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30104447"/>
                  </a:ext>
                </a:extLst>
              </a:tr>
            </a:tbl>
          </a:graphicData>
        </a:graphic>
      </p:graphicFrame>
    </p:spTree>
    <p:extLst>
      <p:ext uri="{BB962C8B-B14F-4D97-AF65-F5344CB8AC3E}">
        <p14:creationId xmlns:p14="http://schemas.microsoft.com/office/powerpoint/2010/main" val="125711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CBA23-6BE9-E6CF-D5B3-A391070F5D47}"/>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Methodology </a:t>
            </a:r>
            <a:endParaRPr lang="en-PK" sz="4100">
              <a:solidFill>
                <a:srgbClr val="FFFFFF"/>
              </a:solidFill>
            </a:endParaRPr>
          </a:p>
        </p:txBody>
      </p:sp>
      <p:sp>
        <p:nvSpPr>
          <p:cNvPr id="2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6A81F9-0519-D6E5-02CB-242A22569677}"/>
              </a:ext>
            </a:extLst>
          </p:cNvPr>
          <p:cNvSpPr>
            <a:spLocks noGrp="1"/>
          </p:cNvSpPr>
          <p:nvPr>
            <p:ph idx="1"/>
          </p:nvPr>
        </p:nvSpPr>
        <p:spPr>
          <a:xfrm>
            <a:off x="4447308" y="591344"/>
            <a:ext cx="6906491" cy="5585619"/>
          </a:xfrm>
        </p:spPr>
        <p:txBody>
          <a:bodyPr anchor="ctr">
            <a:normAutofit/>
          </a:bodyPr>
          <a:lstStyle/>
          <a:p>
            <a:r>
              <a:rPr lang="en-US" sz="2600" dirty="0"/>
              <a:t>The study adopted a sequential mixed method approach.</a:t>
            </a:r>
          </a:p>
          <a:p>
            <a:r>
              <a:rPr lang="en-US" sz="2600" dirty="0"/>
              <a:t>In this they gathered different project managers, researchers to ask a question “what they think are the factors that influence the accuracy of software project estimation in Sudanese software companies?”</a:t>
            </a:r>
          </a:p>
          <a:p>
            <a:r>
              <a:rPr lang="en-US" sz="2600" dirty="0"/>
              <a:t>Participants were project manager, academies and senior developers</a:t>
            </a:r>
          </a:p>
          <a:p>
            <a:r>
              <a:rPr lang="en-US" sz="2600" dirty="0"/>
              <a:t>The information gathered from this part of the research project, indicated that the training and experience of project managers and software developers is one of main factors that influence the estimation process</a:t>
            </a:r>
            <a:endParaRPr lang="en-PK" sz="2600" dirty="0"/>
          </a:p>
        </p:txBody>
      </p:sp>
    </p:spTree>
    <p:extLst>
      <p:ext uri="{BB962C8B-B14F-4D97-AF65-F5344CB8AC3E}">
        <p14:creationId xmlns:p14="http://schemas.microsoft.com/office/powerpoint/2010/main" val="18995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B9EAF-174B-291B-0DA1-A314ED31CC96}"/>
              </a:ext>
            </a:extLst>
          </p:cNvPr>
          <p:cNvSpPr>
            <a:spLocks noGrp="1"/>
          </p:cNvSpPr>
          <p:nvPr>
            <p:ph type="title"/>
          </p:nvPr>
        </p:nvSpPr>
        <p:spPr>
          <a:xfrm>
            <a:off x="838201" y="300580"/>
            <a:ext cx="9829800" cy="1089529"/>
          </a:xfrm>
        </p:spPr>
        <p:txBody>
          <a:bodyPr>
            <a:normAutofit/>
          </a:bodyPr>
          <a:lstStyle/>
          <a:p>
            <a:r>
              <a:rPr lang="en-US" sz="3600">
                <a:solidFill>
                  <a:srgbClr val="FFFFFF"/>
                </a:solidFill>
              </a:rPr>
              <a:t>ANALYSIS AND DISCUSSION OF QUALITATIVE STUDY FINDINGS </a:t>
            </a:r>
            <a:endParaRPr lang="en-PK"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4" name="Content Placeholder 2">
            <a:extLst>
              <a:ext uri="{FF2B5EF4-FFF2-40B4-BE49-F238E27FC236}">
                <a16:creationId xmlns:a16="http://schemas.microsoft.com/office/drawing/2014/main" id="{1C391685-22AB-8C58-ECA6-762D0A978E59}"/>
              </a:ext>
            </a:extLst>
          </p:cNvPr>
          <p:cNvGraphicFramePr>
            <a:graphicFrameLocks noGrp="1"/>
          </p:cNvGraphicFramePr>
          <p:nvPr>
            <p:ph idx="1"/>
            <p:extLst>
              <p:ext uri="{D42A27DB-BD31-4B8C-83A1-F6EECF244321}">
                <p14:modId xmlns:p14="http://schemas.microsoft.com/office/powerpoint/2010/main" val="667969141"/>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37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F52E32F-BF6F-866B-B97E-7940D19C5DBF}"/>
              </a:ext>
            </a:extLst>
          </p:cNvPr>
          <p:cNvSpPr>
            <a:spLocks noGrp="1"/>
          </p:cNvSpPr>
          <p:nvPr>
            <p:ph type="title"/>
          </p:nvPr>
        </p:nvSpPr>
        <p:spPr>
          <a:xfrm>
            <a:off x="1014141" y="1450655"/>
            <a:ext cx="3932030" cy="3956690"/>
          </a:xfrm>
        </p:spPr>
        <p:txBody>
          <a:bodyPr anchor="ctr">
            <a:normAutofit/>
          </a:bodyPr>
          <a:lstStyle/>
          <a:p>
            <a:r>
              <a:rPr lang="en-US">
                <a:solidFill>
                  <a:schemeClr val="bg1"/>
                </a:solidFill>
              </a:rPr>
              <a:t>ANALYSIS AND DISCUSSION OF QUANTITATIVE STUDY FINDINGS </a:t>
            </a:r>
            <a:endParaRPr lang="en-PK">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42E19C-0D21-3090-76A8-D4573AAB8905}"/>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At this stage of the research project, the study focused on the t raining and experience factor that was highlighted by the qualitative inquiry into factors influencing cost estimation that gathered information through interview with different stakeholders</a:t>
            </a:r>
          </a:p>
          <a:p>
            <a:r>
              <a:rPr lang="en-US" sz="2000">
                <a:solidFill>
                  <a:schemeClr val="bg1"/>
                </a:solidFill>
              </a:rPr>
              <a:t>In this step they asked from several students which results in agreement ranges from 41% to 55%.</a:t>
            </a:r>
          </a:p>
          <a:p>
            <a:r>
              <a:rPr lang="en-US" sz="2000">
                <a:solidFill>
                  <a:schemeClr val="bg1"/>
                </a:solidFill>
              </a:rPr>
              <a:t>Males in MSc level have a higher tendency to strongly disagree </a:t>
            </a:r>
            <a:endParaRPr lang="en-PK" sz="2000">
              <a:solidFill>
                <a:schemeClr val="bg1"/>
              </a:solidFill>
            </a:endParaRPr>
          </a:p>
        </p:txBody>
      </p:sp>
    </p:spTree>
    <p:extLst>
      <p:ext uri="{BB962C8B-B14F-4D97-AF65-F5344CB8AC3E}">
        <p14:creationId xmlns:p14="http://schemas.microsoft.com/office/powerpoint/2010/main" val="98567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C49B2-0E80-E29A-CDFD-D84E783EE92A}"/>
              </a:ext>
            </a:extLst>
          </p:cNvPr>
          <p:cNvSpPr>
            <a:spLocks noGrp="1"/>
          </p:cNvSpPr>
          <p:nvPr>
            <p:ph type="title"/>
          </p:nvPr>
        </p:nvSpPr>
        <p:spPr>
          <a:xfrm>
            <a:off x="1156851" y="637762"/>
            <a:ext cx="9888496" cy="900131"/>
          </a:xfrm>
        </p:spPr>
        <p:txBody>
          <a:bodyPr anchor="t">
            <a:normAutofit/>
          </a:bodyPr>
          <a:lstStyle/>
          <a:p>
            <a:r>
              <a:rPr lang="en-US" sz="2800">
                <a:solidFill>
                  <a:schemeClr val="bg1"/>
                </a:solidFill>
              </a:rPr>
              <a:t>Conclusion</a:t>
            </a:r>
            <a:br>
              <a:rPr lang="en-US" sz="2800">
                <a:solidFill>
                  <a:schemeClr val="bg1"/>
                </a:solidFill>
              </a:rPr>
            </a:br>
            <a:endParaRPr lang="en-PK" sz="28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76195413-9D6A-565B-9209-C1E440CCC9F1}"/>
              </a:ext>
            </a:extLst>
          </p:cNvPr>
          <p:cNvSpPr>
            <a:spLocks noGrp="1"/>
          </p:cNvSpPr>
          <p:nvPr>
            <p:ph idx="1"/>
          </p:nvPr>
        </p:nvSpPr>
        <p:spPr>
          <a:xfrm>
            <a:off x="1155548" y="2217343"/>
            <a:ext cx="9880893" cy="3959619"/>
          </a:xfrm>
        </p:spPr>
        <p:txBody>
          <a:bodyPr>
            <a:normAutofit/>
          </a:bodyPr>
          <a:lstStyle/>
          <a:p>
            <a:r>
              <a:rPr lang="en-US" sz="2400"/>
              <a:t>The findings from this study show that software development projects in Sudan face similar challenges to the global scene. Because the software development profession is still young in Sudan</a:t>
            </a:r>
          </a:p>
          <a:p>
            <a:r>
              <a:rPr lang="en-US" sz="2400"/>
              <a:t>Lack of adoption of software engineering practices (project management factors) and poor human level interactions and organizational politics (organizational factors) are the major causes of software development failures in Sudanese software development companies</a:t>
            </a:r>
          </a:p>
          <a:p>
            <a:r>
              <a:rPr lang="en-US" sz="2400"/>
              <a:t>Moreover, the study found that lack of definition of roles and responsibilities in software projects, as communication problems with clients, exacerbate the situation</a:t>
            </a:r>
            <a:endParaRPr lang="en-PK" sz="2400"/>
          </a:p>
        </p:txBody>
      </p:sp>
    </p:spTree>
    <p:extLst>
      <p:ext uri="{BB962C8B-B14F-4D97-AF65-F5344CB8AC3E}">
        <p14:creationId xmlns:p14="http://schemas.microsoft.com/office/powerpoint/2010/main" val="616804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154</TotalTime>
  <Words>647</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Factors that influence software project cost and schedule estimation</vt:lpstr>
      <vt:lpstr>Introduction </vt:lpstr>
      <vt:lpstr>Old papers </vt:lpstr>
      <vt:lpstr>CONT…</vt:lpstr>
      <vt:lpstr>Methodology </vt:lpstr>
      <vt:lpstr>ANALYSIS AND DISCUSSION OF QUALITATIVE STUDY FINDINGS </vt:lpstr>
      <vt:lpstr>ANALYSIS AND DISCUSSION OF QUANTITATIVE STUDY FINDINGS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influence software project cost and schedule estimation</dc:title>
  <dc:creator>Rabbia Tahir</dc:creator>
  <cp:lastModifiedBy>Rabbia Tahir</cp:lastModifiedBy>
  <cp:revision>8</cp:revision>
  <dcterms:created xsi:type="dcterms:W3CDTF">2022-10-29T10:26:23Z</dcterms:created>
  <dcterms:modified xsi:type="dcterms:W3CDTF">2022-10-29T13:02:40Z</dcterms:modified>
</cp:coreProperties>
</file>