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1" r:id="rId7"/>
    <p:sldId id="260" r:id="rId8"/>
    <p:sldId id="267" r:id="rId9"/>
    <p:sldId id="261" r:id="rId10"/>
    <p:sldId id="262" r:id="rId11"/>
    <p:sldId id="263" r:id="rId12"/>
    <p:sldId id="269" r:id="rId13"/>
    <p:sldId id="257" r:id="rId14"/>
    <p:sldId id="26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76" d="100"/>
          <a:sy n="76" d="100"/>
        </p:scale>
        <p:origin x="540" y="8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30.10.2022</a:t>
            </a:fld>
            <a:endParaRPr lang="ru-RU" dirty="0"/>
          </a:p>
        </p:txBody>
      </p:sp>
      <p:sp>
        <p:nvSpPr>
          <p:cNvPr id="4" name="Footer Placeholder 3">
            <a:extLst>
              <a:ext uri="{FF2B5EF4-FFF2-40B4-BE49-F238E27FC236}">
                <a16:creationId xmlns:a16="http://schemas.microsoft.com/office/drawing/2014/main" xmlns=""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30.10.2022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xmlns=""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xmlns=""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xmlns="" id="{F56E9371-6E05-45E0-803B-4C39AC28CC69}"/>
              </a:ext>
            </a:extLst>
          </p:cNvPr>
          <p:cNvSpPr>
            <a:spLocks noGrp="1"/>
          </p:cNvSpPr>
          <p:nvPr>
            <p:ph type="title"/>
          </p:nvPr>
        </p:nvSpPr>
        <p:spPr/>
        <p:txBody>
          <a:bodyPr/>
          <a:lstStyle/>
          <a:p>
            <a:r>
              <a:rPr lang="en-US" sz="4800" dirty="0" smtClean="0"/>
              <a:t>Professional Ethics of Software Engineers: An Ethical Framework</a:t>
            </a:r>
            <a:endParaRPr lang="ru-RU" sz="4800" dirty="0"/>
          </a:p>
        </p:txBody>
      </p:sp>
      <p:sp>
        <p:nvSpPr>
          <p:cNvPr id="3" name="Text Placeholder 2">
            <a:extLst>
              <a:ext uri="{FF2B5EF4-FFF2-40B4-BE49-F238E27FC236}">
                <a16:creationId xmlns:a16="http://schemas.microsoft.com/office/drawing/2014/main" xmlns="" id="{E0A0FE25-038A-4A14-B11A-432FECB7FA1E}"/>
              </a:ext>
            </a:extLst>
          </p:cNvPr>
          <p:cNvSpPr>
            <a:spLocks noGrp="1"/>
          </p:cNvSpPr>
          <p:nvPr>
            <p:ph type="body" sz="quarter" idx="13"/>
          </p:nvPr>
        </p:nvSpPr>
        <p:spPr>
          <a:xfrm>
            <a:off x="770021" y="3924876"/>
            <a:ext cx="7054448" cy="2385946"/>
          </a:xfrm>
        </p:spPr>
        <p:txBody>
          <a:bodyPr/>
          <a:lstStyle/>
          <a:p>
            <a:r>
              <a:rPr lang="en-US" sz="2800" dirty="0" smtClean="0"/>
              <a:t>Presented By:</a:t>
            </a:r>
          </a:p>
          <a:p>
            <a:r>
              <a:rPr lang="en-US" sz="2800" dirty="0"/>
              <a:t>	</a:t>
            </a:r>
            <a:r>
              <a:rPr lang="en-US" sz="2800" dirty="0" smtClean="0"/>
              <a:t>Moiz Ali – M46</a:t>
            </a:r>
          </a:p>
          <a:p>
            <a:r>
              <a:rPr lang="en-US" sz="2800" dirty="0" smtClean="0"/>
              <a:t>Presented to:</a:t>
            </a:r>
          </a:p>
          <a:p>
            <a:r>
              <a:rPr lang="en-US" sz="2800" dirty="0"/>
              <a:t>	</a:t>
            </a:r>
            <a:r>
              <a:rPr lang="en-US" sz="2800" dirty="0" smtClean="0"/>
              <a:t>Miss Ayesha Irfan </a:t>
            </a:r>
          </a:p>
        </p:txBody>
      </p:sp>
      <p:sp>
        <p:nvSpPr>
          <p:cNvPr id="5" name="Text Placeholder 4">
            <a:extLst>
              <a:ext uri="{FF2B5EF4-FFF2-40B4-BE49-F238E27FC236}">
                <a16:creationId xmlns:a16="http://schemas.microsoft.com/office/drawing/2014/main" xmlns="" id="{030A1A89-FE18-44C6-B3EE-49541CB85077}"/>
              </a:ext>
            </a:extLst>
          </p:cNvPr>
          <p:cNvSpPr>
            <a:spLocks noGrp="1"/>
          </p:cNvSpPr>
          <p:nvPr>
            <p:ph type="body" sz="quarter" idx="20"/>
          </p:nvPr>
        </p:nvSpPr>
        <p:spPr>
          <a:xfrm>
            <a:off x="849425" y="660547"/>
            <a:ext cx="4367531" cy="324417"/>
          </a:xfrm>
        </p:spPr>
        <p:txBody>
          <a:bodyPr/>
          <a:lstStyle/>
          <a:p>
            <a:r>
              <a:rPr lang="en-US" dirty="0" smtClean="0"/>
              <a:t>Published: 29 May 2015</a:t>
            </a:r>
            <a:endParaRPr lang="ru-RU" dirty="0"/>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a:xfrm>
            <a:off x="901032" y="1082357"/>
            <a:ext cx="5056083" cy="782638"/>
          </a:xfrm>
        </p:spPr>
        <p:txBody>
          <a:bodyPr/>
          <a:lstStyle/>
          <a:p>
            <a:r>
              <a:rPr lang="en-US" dirty="0" smtClean="0"/>
              <a:t>Conclusion</a:t>
            </a:r>
            <a:endParaRPr lang="ru-RU"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774032" y="2225392"/>
            <a:ext cx="10922668" cy="3184808"/>
          </a:xfrm>
        </p:spPr>
        <p:txBody>
          <a:bodyPr>
            <a:normAutofit/>
          </a:bodyPr>
          <a:lstStyle/>
          <a:p>
            <a:pPr marL="342900" indent="-342900">
              <a:buFont typeface="Wingdings" panose="05000000000000000000" pitchFamily="2" charset="2"/>
              <a:buChar char="ü"/>
            </a:pPr>
            <a:r>
              <a:rPr lang="en-US" dirty="0" smtClean="0"/>
              <a:t>The Purpose of this article is to propose an ethical framework for software engineers that connects software developers’ ethical responsibilities directly to their professional standards.</a:t>
            </a:r>
          </a:p>
          <a:p>
            <a:pPr marL="342900" indent="-342900">
              <a:buFont typeface="Wingdings" panose="05000000000000000000" pitchFamily="2" charset="2"/>
              <a:buChar char="ü"/>
            </a:pPr>
            <a:r>
              <a:rPr lang="en-US" dirty="0"/>
              <a:t>The implementation of such an ethical framework can overcome the traditional dichotomy between professional skills and ethical skills, </a:t>
            </a:r>
            <a:r>
              <a:rPr lang="en-US" dirty="0"/>
              <a:t>EDSD is a novel and practical approach to software development that bridges the gap and creates a link between ethical and professional skills, thus proposing a process of software development that is more transparent and brings to better awareness of the risks and limitations in the process of software development.</a:t>
            </a:r>
            <a:endParaRPr lang="en-US" dirty="0" smtClean="0"/>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106630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xmlns=""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xmlns=""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xmlns="" id="{83BBFE92-CA4F-4673-B4D5-7FFF88E819E8}"/>
              </a:ext>
            </a:extLst>
          </p:cNvPr>
          <p:cNvSpPr>
            <a:spLocks noGrp="1"/>
          </p:cNvSpPr>
          <p:nvPr>
            <p:ph type="body" sz="quarter" idx="13"/>
          </p:nvPr>
        </p:nvSpPr>
        <p:spPr>
          <a:xfrm>
            <a:off x="9317151" y="3692198"/>
            <a:ext cx="2148060" cy="678443"/>
          </a:xfrm>
        </p:spPr>
        <p:txBody>
          <a:bodyPr/>
          <a:lstStyle/>
          <a:p>
            <a:pPr algn="l"/>
            <a:r>
              <a:rPr lang="en-US" dirty="0" smtClean="0"/>
              <a:t>MOIZ ALI</a:t>
            </a:r>
            <a:endParaRPr lang="ru-RU" dirty="0"/>
          </a:p>
        </p:txBody>
      </p:sp>
      <p:sp>
        <p:nvSpPr>
          <p:cNvPr id="7" name="Text Placeholder 6">
            <a:extLst>
              <a:ext uri="{FF2B5EF4-FFF2-40B4-BE49-F238E27FC236}">
                <a16:creationId xmlns:a16="http://schemas.microsoft.com/office/drawing/2014/main" xmlns="" id="{422606DA-F5C0-4FBD-930A-04C47E7F7751}"/>
              </a:ext>
            </a:extLst>
          </p:cNvPr>
          <p:cNvSpPr>
            <a:spLocks noGrp="1"/>
          </p:cNvSpPr>
          <p:nvPr>
            <p:ph type="body" sz="quarter" idx="23"/>
          </p:nvPr>
        </p:nvSpPr>
        <p:spPr>
          <a:xfrm>
            <a:off x="7008780" y="4348682"/>
            <a:ext cx="4367531" cy="288000"/>
          </a:xfrm>
        </p:spPr>
        <p:txBody>
          <a:bodyPr/>
          <a:lstStyle/>
          <a:p>
            <a:r>
              <a:rPr lang="en-US" dirty="0" smtClean="0"/>
              <a:t>Class</a:t>
            </a:r>
            <a:endParaRPr lang="ru-RU" dirty="0"/>
          </a:p>
        </p:txBody>
      </p:sp>
      <p:sp>
        <p:nvSpPr>
          <p:cNvPr id="6" name="Text Placeholder 5">
            <a:extLst>
              <a:ext uri="{FF2B5EF4-FFF2-40B4-BE49-F238E27FC236}">
                <a16:creationId xmlns:a16="http://schemas.microsoft.com/office/drawing/2014/main" xmlns="" id="{E976F3E4-0E67-4891-8B94-6441620D8B71}"/>
              </a:ext>
            </a:extLst>
          </p:cNvPr>
          <p:cNvSpPr>
            <a:spLocks noGrp="1"/>
          </p:cNvSpPr>
          <p:nvPr>
            <p:ph type="body" sz="quarter" idx="22"/>
          </p:nvPr>
        </p:nvSpPr>
        <p:spPr>
          <a:xfrm>
            <a:off x="7008780" y="4562064"/>
            <a:ext cx="4367531" cy="474519"/>
          </a:xfrm>
        </p:spPr>
        <p:txBody>
          <a:bodyPr/>
          <a:lstStyle/>
          <a:p>
            <a:r>
              <a:rPr lang="en-US" dirty="0" smtClean="0"/>
              <a:t> 7</a:t>
            </a:r>
            <a:r>
              <a:rPr lang="en-US" baseline="30000" dirty="0" smtClean="0"/>
              <a:t>th</a:t>
            </a:r>
            <a:r>
              <a:rPr lang="en-US" dirty="0" smtClean="0"/>
              <a:t> B Morning</a:t>
            </a:r>
            <a:endParaRPr lang="ru-RU" dirty="0"/>
          </a:p>
        </p:txBody>
      </p:sp>
      <p:sp>
        <p:nvSpPr>
          <p:cNvPr id="9" name="Text Placeholder 8">
            <a:extLst>
              <a:ext uri="{FF2B5EF4-FFF2-40B4-BE49-F238E27FC236}">
                <a16:creationId xmlns:a16="http://schemas.microsoft.com/office/drawing/2014/main" xmlns="" id="{AE673424-1521-4ECB-BC19-D062786A9ED3}"/>
              </a:ext>
            </a:extLst>
          </p:cNvPr>
          <p:cNvSpPr>
            <a:spLocks noGrp="1"/>
          </p:cNvSpPr>
          <p:nvPr>
            <p:ph type="body" sz="quarter" idx="25"/>
          </p:nvPr>
        </p:nvSpPr>
        <p:spPr>
          <a:xfrm>
            <a:off x="7008780" y="5008801"/>
            <a:ext cx="4367531" cy="288000"/>
          </a:xfrm>
        </p:spPr>
        <p:txBody>
          <a:bodyPr/>
          <a:lstStyle/>
          <a:p>
            <a:r>
              <a:rPr lang="en-US" dirty="0" smtClean="0"/>
              <a:t>Department</a:t>
            </a:r>
            <a:endParaRPr lang="ru-RU" dirty="0"/>
          </a:p>
        </p:txBody>
      </p:sp>
      <p:sp>
        <p:nvSpPr>
          <p:cNvPr id="8" name="Text Placeholder 7">
            <a:extLst>
              <a:ext uri="{FF2B5EF4-FFF2-40B4-BE49-F238E27FC236}">
                <a16:creationId xmlns:a16="http://schemas.microsoft.com/office/drawing/2014/main" xmlns="" id="{1E9D6192-3994-44C6-93B4-D248EEE931D9}"/>
              </a:ext>
            </a:extLst>
          </p:cNvPr>
          <p:cNvSpPr>
            <a:spLocks noGrp="1"/>
          </p:cNvSpPr>
          <p:nvPr>
            <p:ph type="body" sz="quarter" idx="24"/>
          </p:nvPr>
        </p:nvSpPr>
        <p:spPr>
          <a:xfrm>
            <a:off x="5455755" y="5228622"/>
            <a:ext cx="5920556" cy="474519"/>
          </a:xfrm>
        </p:spPr>
        <p:txBody>
          <a:bodyPr/>
          <a:lstStyle/>
          <a:p>
            <a:r>
              <a:rPr lang="en-US" dirty="0" smtClean="0"/>
              <a:t>Information Technology</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513682" y="1083546"/>
            <a:ext cx="5056083" cy="782638"/>
          </a:xfrm>
        </p:spPr>
        <p:txBody>
          <a:bodyPr/>
          <a:lstStyle/>
          <a:p>
            <a:r>
              <a:rPr lang="en-US" dirty="0" smtClean="0"/>
              <a:t>Introduction</a:t>
            </a:r>
            <a:endParaRPr lang="ru-RU"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513682" y="2063183"/>
            <a:ext cx="8655718" cy="4431171"/>
          </a:xfrm>
        </p:spPr>
        <p:txBody>
          <a:bodyPr>
            <a:noAutofit/>
          </a:bodyPr>
          <a:lstStyle/>
          <a:p>
            <a:r>
              <a:rPr lang="en-US" sz="1600" dirty="0" smtClean="0"/>
              <a:t>Some past faulty engineering cases like in </a:t>
            </a:r>
            <a:r>
              <a:rPr lang="en-US" sz="1600" dirty="0" smtClean="0">
                <a:solidFill>
                  <a:schemeClr val="tx2"/>
                </a:solidFill>
              </a:rPr>
              <a:t>1981</a:t>
            </a:r>
            <a:r>
              <a:rPr lang="en-US" sz="1600" dirty="0" smtClean="0"/>
              <a:t> (Ford Pinto Gasoline tank), in </a:t>
            </a:r>
            <a:r>
              <a:rPr lang="en-US" sz="1600" dirty="0" smtClean="0">
                <a:solidFill>
                  <a:schemeClr val="tx2"/>
                </a:solidFill>
              </a:rPr>
              <a:t>1989</a:t>
            </a:r>
            <a:r>
              <a:rPr lang="en-US" sz="1600" dirty="0" smtClean="0"/>
              <a:t> (Space Shuttle Challenger disaster) or in </a:t>
            </a:r>
            <a:r>
              <a:rPr lang="en-US" sz="1600" dirty="0" smtClean="0">
                <a:solidFill>
                  <a:schemeClr val="tx2"/>
                </a:solidFill>
              </a:rPr>
              <a:t>1997</a:t>
            </a:r>
            <a:r>
              <a:rPr lang="en-US" sz="1600" dirty="0" smtClean="0"/>
              <a:t> (Collapse of the pedestrian bridge) have given rise to various discussions about engineering ethics. </a:t>
            </a:r>
          </a:p>
          <a:p>
            <a:r>
              <a:rPr lang="en-US" sz="1600" dirty="0" smtClean="0"/>
              <a:t>The </a:t>
            </a:r>
            <a:r>
              <a:rPr lang="en-US" sz="1600" dirty="0"/>
              <a:t>software crisis is reflected in irregular schedules, budget overruns, software that is inefficient or of low quality, non-compliance, and programs that are not delivered</a:t>
            </a:r>
            <a:r>
              <a:rPr lang="en-US" sz="1600" dirty="0" smtClean="0"/>
              <a:t>. </a:t>
            </a:r>
            <a:r>
              <a:rPr lang="en-US" sz="1600" b="1" dirty="0" smtClean="0">
                <a:solidFill>
                  <a:schemeClr val="tx2"/>
                </a:solidFill>
              </a:rPr>
              <a:t>75%</a:t>
            </a:r>
            <a:r>
              <a:rPr lang="en-US" sz="1600" dirty="0" smtClean="0">
                <a:solidFill>
                  <a:schemeClr val="tx2"/>
                </a:solidFill>
              </a:rPr>
              <a:t> </a:t>
            </a:r>
            <a:r>
              <a:rPr lang="en-US" sz="1600" dirty="0" smtClean="0"/>
              <a:t>software failures are in the sense that they do not meet customer requirements. </a:t>
            </a:r>
            <a:r>
              <a:rPr lang="en-US" sz="1600" b="1" dirty="0" smtClean="0">
                <a:solidFill>
                  <a:schemeClr val="tx2"/>
                </a:solidFill>
              </a:rPr>
              <a:t>15%</a:t>
            </a:r>
            <a:r>
              <a:rPr lang="en-US" sz="1600" dirty="0" smtClean="0">
                <a:solidFill>
                  <a:schemeClr val="tx2"/>
                </a:solidFill>
              </a:rPr>
              <a:t> </a:t>
            </a:r>
            <a:r>
              <a:rPr lang="en-US" sz="1600" dirty="0"/>
              <a:t>s</a:t>
            </a:r>
            <a:r>
              <a:rPr lang="en-US" sz="1600" dirty="0" smtClean="0"/>
              <a:t>oftware failures at the start of the development, almost half of the projects run into problems.</a:t>
            </a:r>
          </a:p>
          <a:p>
            <a:r>
              <a:rPr lang="en-US" sz="1600" dirty="0" smtClean="0"/>
              <a:t>In </a:t>
            </a:r>
            <a:r>
              <a:rPr lang="en-US" sz="1600" dirty="0" smtClean="0">
                <a:solidFill>
                  <a:schemeClr val="tx2"/>
                </a:solidFill>
              </a:rPr>
              <a:t>2009</a:t>
            </a:r>
            <a:r>
              <a:rPr lang="en-US" sz="1600" dirty="0" smtClean="0"/>
              <a:t> Standish Group report  says; </a:t>
            </a:r>
            <a:r>
              <a:rPr lang="en-US" sz="1600" b="1" dirty="0" smtClean="0">
                <a:solidFill>
                  <a:schemeClr val="tx2"/>
                </a:solidFill>
              </a:rPr>
              <a:t>32% </a:t>
            </a:r>
            <a:r>
              <a:rPr lang="en-US" sz="1600" dirty="0" smtClean="0"/>
              <a:t>Projects success rate increases which are delivered on time, on budget, with required features and functions. </a:t>
            </a:r>
            <a:r>
              <a:rPr lang="en-US" sz="1600" b="1" dirty="0" smtClean="0">
                <a:solidFill>
                  <a:schemeClr val="tx2"/>
                </a:solidFill>
              </a:rPr>
              <a:t>44% </a:t>
            </a:r>
            <a:r>
              <a:rPr lang="en-US" sz="1600" dirty="0" smtClean="0"/>
              <a:t>are late delivered, over budget and with less required features and functions. </a:t>
            </a:r>
            <a:r>
              <a:rPr lang="en-US" sz="1600" b="1" dirty="0" smtClean="0">
                <a:solidFill>
                  <a:schemeClr val="tx2"/>
                </a:solidFill>
              </a:rPr>
              <a:t>24%</a:t>
            </a:r>
            <a:r>
              <a:rPr lang="en-US" sz="1600" dirty="0" smtClean="0"/>
              <a:t> are failed which are prior to completion or delivered and never used.</a:t>
            </a:r>
          </a:p>
          <a:p>
            <a:r>
              <a:rPr lang="en-US" sz="1600" dirty="0" smtClean="0"/>
              <a:t>Software crisis are caused by company’s ability and organization, which involves poor planning, unclear goals and objectives, sudden changes in the mid of project progress and unrealistic time and cost estimates. </a:t>
            </a:r>
          </a:p>
          <a:p>
            <a:r>
              <a:rPr lang="en-US" sz="1600" dirty="0" smtClean="0"/>
              <a:t>Over time the software crisis has been dealt with the development of dedicated software tools, different frameworks, tools, programming paradigms and programming languages, improved modeling and design, well maintained software architectures and improved testing methodologies, principles and maintenance.</a:t>
            </a:r>
            <a:endParaRPr lang="en-US" sz="1600"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1026" name="Picture 2" descr="The Chaos Report 2009 - À L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9350" y="3535182"/>
            <a:ext cx="3282950" cy="196977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3</a:t>
            </a:fld>
            <a:endParaRPr lang="ru-RU" dirty="0"/>
          </a:p>
        </p:txBody>
      </p:sp>
      <p:graphicFrame>
        <p:nvGraphicFramePr>
          <p:cNvPr id="3" name="Table 2"/>
          <p:cNvGraphicFramePr>
            <a:graphicFrameLocks noGrp="1"/>
          </p:cNvGraphicFramePr>
          <p:nvPr>
            <p:extLst>
              <p:ext uri="{D42A27DB-BD31-4B8C-83A1-F6EECF244321}">
                <p14:modId xmlns:p14="http://schemas.microsoft.com/office/powerpoint/2010/main" val="1770931974"/>
              </p:ext>
            </p:extLst>
          </p:nvPr>
        </p:nvGraphicFramePr>
        <p:xfrm>
          <a:off x="725904" y="1816100"/>
          <a:ext cx="10493540" cy="4010476"/>
        </p:xfrm>
        <a:graphic>
          <a:graphicData uri="http://schemas.openxmlformats.org/drawingml/2006/table">
            <a:tbl>
              <a:tblPr firstRow="1" bandRow="1">
                <a:tableStyleId>{EB344D84-9AFB-497E-A393-DC336BA19D2E}</a:tableStyleId>
              </a:tblPr>
              <a:tblGrid>
                <a:gridCol w="699838"/>
                <a:gridCol w="1092200"/>
                <a:gridCol w="2527300"/>
                <a:gridCol w="2819400"/>
                <a:gridCol w="3354802"/>
              </a:tblGrid>
              <a:tr h="431800">
                <a:tc>
                  <a:txBody>
                    <a:bodyPr/>
                    <a:lstStyle/>
                    <a:p>
                      <a:r>
                        <a:rPr lang="en-US" sz="1400" dirty="0" smtClean="0"/>
                        <a:t>Ref #</a:t>
                      </a:r>
                      <a:endParaRPr lang="en-US" sz="1400" dirty="0"/>
                    </a:p>
                  </a:txBody>
                  <a:tcPr/>
                </a:tc>
                <a:tc>
                  <a:txBody>
                    <a:bodyPr/>
                    <a:lstStyle/>
                    <a:p>
                      <a:r>
                        <a:rPr lang="en-US" sz="1400" dirty="0" smtClean="0"/>
                        <a:t>Year</a:t>
                      </a:r>
                      <a:endParaRPr lang="en-US" sz="1400" dirty="0"/>
                    </a:p>
                  </a:txBody>
                  <a:tcPr/>
                </a:tc>
                <a:tc>
                  <a:txBody>
                    <a:bodyPr/>
                    <a:lstStyle/>
                    <a:p>
                      <a:r>
                        <a:rPr lang="en-US" sz="1400" dirty="0" smtClean="0"/>
                        <a:t>Author</a:t>
                      </a:r>
                      <a:endParaRPr lang="en-US" sz="1400" dirty="0"/>
                    </a:p>
                  </a:txBody>
                  <a:tcPr/>
                </a:tc>
                <a:tc>
                  <a:txBody>
                    <a:bodyPr/>
                    <a:lstStyle/>
                    <a:p>
                      <a:r>
                        <a:rPr lang="en-US" sz="1400" dirty="0" smtClean="0"/>
                        <a:t>Method</a:t>
                      </a:r>
                      <a:endParaRPr lang="en-US" sz="1400" dirty="0"/>
                    </a:p>
                  </a:txBody>
                  <a:tcPr/>
                </a:tc>
                <a:tc>
                  <a:txBody>
                    <a:bodyPr/>
                    <a:lstStyle/>
                    <a:p>
                      <a:r>
                        <a:rPr lang="en-US" sz="1400" dirty="0" smtClean="0"/>
                        <a:t>Conclusion</a:t>
                      </a:r>
                      <a:endParaRPr lang="en-US" sz="1400" dirty="0"/>
                    </a:p>
                  </a:txBody>
                  <a:tcPr/>
                </a:tc>
              </a:tr>
              <a:tr h="652596">
                <a:tc>
                  <a:txBody>
                    <a:bodyPr/>
                    <a:lstStyle/>
                    <a:p>
                      <a:r>
                        <a:rPr lang="en-US" sz="1400" dirty="0" smtClean="0"/>
                        <a:t>[1]</a:t>
                      </a:r>
                      <a:endParaRPr lang="en-US" sz="1400" dirty="0"/>
                    </a:p>
                  </a:txBody>
                  <a:tcPr/>
                </a:tc>
                <a:tc>
                  <a:txBody>
                    <a:bodyPr/>
                    <a:lstStyle/>
                    <a:p>
                      <a:r>
                        <a:rPr lang="en-US" sz="1400" dirty="0" smtClean="0"/>
                        <a:t>1996</a:t>
                      </a:r>
                      <a:endParaRPr lang="en-US" sz="1400" dirty="0"/>
                    </a:p>
                  </a:txBody>
                  <a:tcPr/>
                </a:tc>
                <a:tc>
                  <a:txBody>
                    <a:bodyPr/>
                    <a:lstStyle/>
                    <a:p>
                      <a:r>
                        <a:rPr lang="en-US" sz="1400" dirty="0" smtClean="0"/>
                        <a:t>Michael</a:t>
                      </a:r>
                      <a:r>
                        <a:rPr lang="en-US" sz="1400" baseline="0" dirty="0" smtClean="0"/>
                        <a:t> Davis</a:t>
                      </a:r>
                      <a:endParaRPr lang="en-US" sz="1400" dirty="0"/>
                    </a:p>
                  </a:txBody>
                  <a:tcPr/>
                </a:tc>
                <a:tc>
                  <a:txBody>
                    <a:bodyPr/>
                    <a:lstStyle/>
                    <a:p>
                      <a:r>
                        <a:rPr lang="en-US" sz="1400" dirty="0" smtClean="0"/>
                        <a:t>what effect different definitions may have on our understanding of engineering</a:t>
                      </a:r>
                      <a:endParaRPr lang="en-US" sz="1400" dirty="0"/>
                    </a:p>
                  </a:txBody>
                  <a:tcPr/>
                </a:tc>
                <a:tc>
                  <a:txBody>
                    <a:bodyPr/>
                    <a:lstStyle/>
                    <a:p>
                      <a:r>
                        <a:rPr lang="en-US" sz="1400" dirty="0" smtClean="0"/>
                        <a:t>Few “software engineers” satisfy either of these conditions. It is an open question whether they should be.</a:t>
                      </a:r>
                      <a:endParaRPr lang="en-US" sz="1400" dirty="0"/>
                    </a:p>
                  </a:txBody>
                  <a:tcPr/>
                </a:tc>
              </a:tr>
              <a:tr h="652596">
                <a:tc>
                  <a:txBody>
                    <a:bodyPr/>
                    <a:lstStyle/>
                    <a:p>
                      <a:r>
                        <a:rPr lang="en-US" sz="1400" dirty="0" smtClean="0"/>
                        <a:t>[2]</a:t>
                      </a:r>
                      <a:endParaRPr lang="en-US" sz="1400" dirty="0"/>
                    </a:p>
                  </a:txBody>
                  <a:tcPr/>
                </a:tc>
                <a:tc>
                  <a:txBody>
                    <a:bodyPr/>
                    <a:lstStyle/>
                    <a:p>
                      <a:r>
                        <a:rPr lang="en-US" sz="1400" dirty="0" smtClean="0"/>
                        <a:t>1996</a:t>
                      </a:r>
                      <a:endParaRPr lang="en-US" sz="1400" dirty="0"/>
                    </a:p>
                  </a:txBody>
                  <a:tcPr/>
                </a:tc>
                <a:tc>
                  <a:txBody>
                    <a:bodyPr/>
                    <a:lstStyle/>
                    <a:p>
                      <a:r>
                        <a:rPr lang="en-US" sz="1400" dirty="0" smtClean="0"/>
                        <a:t>Ford, Gary;</a:t>
                      </a:r>
                    </a:p>
                    <a:p>
                      <a:r>
                        <a:rPr lang="en-US" sz="1400" dirty="0" smtClean="0"/>
                        <a:t>Gibbs, Norman E.</a:t>
                      </a:r>
                      <a:endParaRPr lang="en-US" sz="1400" dirty="0"/>
                    </a:p>
                  </a:txBody>
                  <a:tcPr/>
                </a:tc>
                <a:tc>
                  <a:txBody>
                    <a:bodyPr/>
                    <a:lstStyle/>
                    <a:p>
                      <a:r>
                        <a:rPr lang="en-US" sz="1400" dirty="0" smtClean="0"/>
                        <a:t>A mature profession of</a:t>
                      </a:r>
                      <a:r>
                        <a:rPr lang="en-US" sz="1400" baseline="0" dirty="0" smtClean="0"/>
                        <a:t> Software Engineering</a:t>
                      </a:r>
                      <a:endParaRPr lang="en-US" sz="1400" dirty="0"/>
                    </a:p>
                  </a:txBody>
                  <a:tcPr/>
                </a:tc>
                <a:tc>
                  <a:txBody>
                    <a:bodyPr/>
                    <a:lstStyle/>
                    <a:p>
                      <a:r>
                        <a:rPr lang="en-US" sz="1400" dirty="0" smtClean="0"/>
                        <a:t>Several professions</a:t>
                      </a:r>
                      <a:r>
                        <a:rPr lang="en-US" sz="1400" baseline="0" dirty="0" smtClean="0"/>
                        <a:t> are examined to provide best examples and prediction of evolution of a Mature Profession.</a:t>
                      </a:r>
                      <a:endParaRPr lang="en-US" sz="1400" dirty="0"/>
                    </a:p>
                  </a:txBody>
                  <a:tcPr/>
                </a:tc>
              </a:tr>
              <a:tr h="652596">
                <a:tc>
                  <a:txBody>
                    <a:bodyPr/>
                    <a:lstStyle/>
                    <a:p>
                      <a:r>
                        <a:rPr lang="en-US" sz="1400" dirty="0" smtClean="0"/>
                        <a:t>[3]</a:t>
                      </a:r>
                      <a:endParaRPr lang="en-US" sz="1400" dirty="0"/>
                    </a:p>
                  </a:txBody>
                  <a:tcPr/>
                </a:tc>
                <a:tc>
                  <a:txBody>
                    <a:bodyPr/>
                    <a:lstStyle/>
                    <a:p>
                      <a:r>
                        <a:rPr lang="en-US" sz="1400" dirty="0" smtClean="0"/>
                        <a:t>1981</a:t>
                      </a:r>
                    </a:p>
                  </a:txBody>
                  <a:tcPr/>
                </a:tc>
                <a:tc>
                  <a:txBody>
                    <a:bodyPr/>
                    <a:lstStyle/>
                    <a:p>
                      <a:r>
                        <a:rPr lang="en-US" sz="1400" dirty="0" smtClean="0"/>
                        <a:t>Richard T. De George</a:t>
                      </a:r>
                      <a:endParaRPr lang="en-US" sz="1400" dirty="0"/>
                    </a:p>
                  </a:txBody>
                  <a:tcPr/>
                </a:tc>
                <a:tc>
                  <a:txBody>
                    <a:bodyPr/>
                    <a:lstStyle/>
                    <a:p>
                      <a:r>
                        <a:rPr lang="en-US" sz="1400" dirty="0" smtClean="0"/>
                        <a:t>Ethical</a:t>
                      </a:r>
                      <a:r>
                        <a:rPr lang="en-US" sz="1400" baseline="0" dirty="0" smtClean="0"/>
                        <a:t> responsibilities of Engineers in large Organizations</a:t>
                      </a:r>
                      <a:endParaRPr lang="en-US" sz="1400" dirty="0"/>
                    </a:p>
                  </a:txBody>
                  <a:tcPr/>
                </a:tc>
                <a:tc>
                  <a:txBody>
                    <a:bodyPr/>
                    <a:lstStyle/>
                    <a:p>
                      <a:r>
                        <a:rPr lang="en-US" sz="1400" dirty="0" smtClean="0"/>
                        <a:t>Ethical responsibilities</a:t>
                      </a:r>
                      <a:r>
                        <a:rPr lang="en-US" sz="1400" baseline="0" dirty="0" smtClean="0"/>
                        <a:t> and behavior with professional skills leads to success.</a:t>
                      </a:r>
                      <a:endParaRPr lang="en-US" sz="1400" dirty="0"/>
                    </a:p>
                  </a:txBody>
                  <a:tcPr/>
                </a:tc>
              </a:tr>
              <a:tr h="652596">
                <a:tc>
                  <a:txBody>
                    <a:bodyPr/>
                    <a:lstStyle/>
                    <a:p>
                      <a:r>
                        <a:rPr lang="en-US" sz="1400" dirty="0" smtClean="0"/>
                        <a:t>[4]</a:t>
                      </a:r>
                      <a:endParaRPr lang="en-US" sz="1400" dirty="0"/>
                    </a:p>
                  </a:txBody>
                  <a:tcPr/>
                </a:tc>
                <a:tc>
                  <a:txBody>
                    <a:bodyPr/>
                    <a:lstStyle/>
                    <a:p>
                      <a:r>
                        <a:rPr lang="en-US" sz="1400" dirty="0" smtClean="0"/>
                        <a:t>2002</a:t>
                      </a:r>
                      <a:endParaRPr lang="en-US" sz="1400" dirty="0"/>
                    </a:p>
                  </a:txBody>
                  <a:tcPr/>
                </a:tc>
                <a:tc>
                  <a:txBody>
                    <a:bodyPr/>
                    <a:lstStyle/>
                    <a:p>
                      <a:r>
                        <a:rPr lang="en-US" sz="1400" dirty="0" smtClean="0"/>
                        <a:t>Brian J. Farrell</a:t>
                      </a:r>
                    </a:p>
                    <a:p>
                      <a:r>
                        <a:rPr lang="en-US" sz="1400" dirty="0" smtClean="0"/>
                        <a:t>Deirdre M. Cobbin</a:t>
                      </a:r>
                    </a:p>
                    <a:p>
                      <a:r>
                        <a:rPr lang="en-US" sz="1400" dirty="0" smtClean="0"/>
                        <a:t>Helen</a:t>
                      </a:r>
                      <a:r>
                        <a:rPr lang="en-US" sz="1400" baseline="0" dirty="0" smtClean="0"/>
                        <a:t> M. Farrell</a:t>
                      </a:r>
                      <a:endParaRPr lang="en-US" sz="1400" dirty="0"/>
                    </a:p>
                  </a:txBody>
                  <a:tcPr/>
                </a:tc>
                <a:tc>
                  <a:txBody>
                    <a:bodyPr/>
                    <a:lstStyle/>
                    <a:p>
                      <a:r>
                        <a:rPr lang="en-US" sz="1400" dirty="0" smtClean="0"/>
                        <a:t>Evolution, development and</a:t>
                      </a:r>
                      <a:r>
                        <a:rPr lang="en-US" sz="1400" baseline="0" dirty="0" smtClean="0"/>
                        <a:t> controversies about ethics.</a:t>
                      </a:r>
                      <a:endParaRPr lang="en-US" sz="1400" dirty="0"/>
                    </a:p>
                  </a:txBody>
                  <a:tcPr/>
                </a:tc>
                <a:tc>
                  <a:txBody>
                    <a:bodyPr/>
                    <a:lstStyle/>
                    <a:p>
                      <a:r>
                        <a:rPr lang="en-US" sz="1400" dirty="0" smtClean="0"/>
                        <a:t>Prescriptive</a:t>
                      </a:r>
                      <a:r>
                        <a:rPr lang="en-US" sz="1400" baseline="0" dirty="0" smtClean="0"/>
                        <a:t> documents are the only satisfactory content and best practice for code of ethics.</a:t>
                      </a:r>
                      <a:endParaRPr lang="en-US" sz="1400" dirty="0"/>
                    </a:p>
                  </a:txBody>
                  <a:tcPr/>
                </a:tc>
              </a:tr>
              <a:tr h="652596">
                <a:tc>
                  <a:txBody>
                    <a:bodyPr/>
                    <a:lstStyle/>
                    <a:p>
                      <a:r>
                        <a:rPr lang="en-US" sz="1400" dirty="0" smtClean="0"/>
                        <a:t>[5]</a:t>
                      </a:r>
                      <a:endParaRPr lang="en-US" sz="1400" dirty="0"/>
                    </a:p>
                  </a:txBody>
                  <a:tcPr/>
                </a:tc>
                <a:tc>
                  <a:txBody>
                    <a:bodyPr/>
                    <a:lstStyle/>
                    <a:p>
                      <a:r>
                        <a:rPr lang="en-US" sz="1400" dirty="0" smtClean="0"/>
                        <a:t>2011</a:t>
                      </a:r>
                      <a:endParaRPr lang="en-US" sz="1400" dirty="0"/>
                    </a:p>
                  </a:txBody>
                  <a:tcPr/>
                </a:tc>
                <a:tc>
                  <a:txBody>
                    <a:bodyPr/>
                    <a:lstStyle/>
                    <a:p>
                      <a:r>
                        <a:rPr lang="en-US" sz="1400" dirty="0" smtClean="0"/>
                        <a:t>Josep M. Basart</a:t>
                      </a:r>
                    </a:p>
                    <a:p>
                      <a:r>
                        <a:rPr lang="en-US" sz="1400" dirty="0" smtClean="0"/>
                        <a:t>Montse Serra</a:t>
                      </a:r>
                      <a:endParaRPr lang="en-US" sz="1400" dirty="0"/>
                    </a:p>
                  </a:txBody>
                  <a:tcPr/>
                </a:tc>
                <a:tc>
                  <a:txBody>
                    <a:bodyPr/>
                    <a:lstStyle/>
                    <a:p>
                      <a:r>
                        <a:rPr lang="en-US" sz="1400" dirty="0" smtClean="0"/>
                        <a:t>Engineering ethics</a:t>
                      </a:r>
                      <a:r>
                        <a:rPr lang="en-US" sz="1400" baseline="0" dirty="0" smtClean="0"/>
                        <a:t> beyond Engineer’s Ethics</a:t>
                      </a:r>
                      <a:endParaRPr lang="en-US" sz="1400" dirty="0"/>
                    </a:p>
                  </a:txBody>
                  <a:tcPr/>
                </a:tc>
                <a:tc>
                  <a:txBody>
                    <a:bodyPr/>
                    <a:lstStyle/>
                    <a:p>
                      <a:r>
                        <a:rPr lang="en-US" sz="1400" dirty="0" smtClean="0"/>
                        <a:t>Ethics,</a:t>
                      </a:r>
                      <a:r>
                        <a:rPr lang="en-US" sz="1400" baseline="0" dirty="0" smtClean="0"/>
                        <a:t> Rights and CSR are very important in order to get successful projects.</a:t>
                      </a:r>
                      <a:endParaRPr lang="en-US" sz="1400" dirty="0"/>
                    </a:p>
                  </a:txBody>
                  <a:tcPr/>
                </a:tc>
              </a:tr>
            </a:tbl>
          </a:graphicData>
        </a:graphic>
      </p:graphicFrame>
      <p:sp>
        <p:nvSpPr>
          <p:cNvPr id="4" name="Title 4">
            <a:extLst>
              <a:ext uri="{FF2B5EF4-FFF2-40B4-BE49-F238E27FC236}">
                <a16:creationId xmlns:a16="http://schemas.microsoft.com/office/drawing/2014/main" xmlns="" id="{20B93806-769F-4C20-A684-CA4CB5BB858C}"/>
              </a:ext>
            </a:extLst>
          </p:cNvPr>
          <p:cNvSpPr txBox="1">
            <a:spLocks/>
          </p:cNvSpPr>
          <p:nvPr/>
        </p:nvSpPr>
        <p:spPr>
          <a:xfrm>
            <a:off x="725904" y="774700"/>
            <a:ext cx="5535196" cy="750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dirty="0" smtClean="0"/>
              <a:t>Literature Review</a:t>
            </a:r>
            <a:endParaRPr lang="ru-RU" dirty="0"/>
          </a:p>
        </p:txBody>
      </p:sp>
    </p:spTree>
    <p:extLst>
      <p:ext uri="{BB962C8B-B14F-4D97-AF65-F5344CB8AC3E}">
        <p14:creationId xmlns:p14="http://schemas.microsoft.com/office/powerpoint/2010/main" val="281378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774032" y="1033272"/>
            <a:ext cx="9830468" cy="782638"/>
          </a:xfrm>
        </p:spPr>
        <p:txBody>
          <a:bodyPr>
            <a:normAutofit fontScale="90000"/>
          </a:bodyPr>
          <a:lstStyle/>
          <a:p>
            <a:r>
              <a:rPr lang="en-US" dirty="0" smtClean="0"/>
              <a:t>Engineering Vs Software Engineering</a:t>
            </a:r>
            <a:endParaRPr lang="ru-RU" dirty="0"/>
          </a:p>
        </p:txBody>
      </p:sp>
      <p:sp>
        <p:nvSpPr>
          <p:cNvPr id="4" name="Text Placeholder 3">
            <a:extLst>
              <a:ext uri="{FF2B5EF4-FFF2-40B4-BE49-F238E27FC236}">
                <a16:creationId xmlns:a16="http://schemas.microsoft.com/office/drawing/2014/main" xmlns="" id="{DCA4BA4B-DB5E-418C-8309-2ED941800B3E}"/>
              </a:ext>
            </a:extLst>
          </p:cNvPr>
          <p:cNvSpPr>
            <a:spLocks noGrp="1"/>
          </p:cNvSpPr>
          <p:nvPr>
            <p:ph type="body" idx="1"/>
          </p:nvPr>
        </p:nvSpPr>
        <p:spPr bwMode="grayWhite">
          <a:xfrm>
            <a:off x="774032" y="2177299"/>
            <a:ext cx="4365625" cy="454353"/>
          </a:xfrm>
        </p:spPr>
        <p:txBody>
          <a:bodyPr/>
          <a:lstStyle/>
          <a:p>
            <a:r>
              <a:rPr lang="en-US" dirty="0" smtClean="0"/>
              <a:t>Engineering Field</a:t>
            </a:r>
            <a:endParaRPr lang="ru-RU" dirty="0"/>
          </a:p>
        </p:txBody>
      </p:sp>
      <p:sp>
        <p:nvSpPr>
          <p:cNvPr id="6" name="Text Placeholder 5">
            <a:extLst>
              <a:ext uri="{FF2B5EF4-FFF2-40B4-BE49-F238E27FC236}">
                <a16:creationId xmlns:a16="http://schemas.microsoft.com/office/drawing/2014/main" xmlns="" id="{FA6EDE3F-FD3C-4A2C-837A-5B3420BD5E75}"/>
              </a:ext>
            </a:extLst>
          </p:cNvPr>
          <p:cNvSpPr>
            <a:spLocks noGrp="1"/>
          </p:cNvSpPr>
          <p:nvPr>
            <p:ph type="body" sz="quarter" idx="20"/>
          </p:nvPr>
        </p:nvSpPr>
        <p:spPr bwMode="grayWhite">
          <a:xfrm>
            <a:off x="774031" y="2758651"/>
            <a:ext cx="5169569" cy="4023149"/>
          </a:xfrm>
        </p:spPr>
        <p:txBody>
          <a:bodyPr>
            <a:noAutofit/>
          </a:bodyPr>
          <a:lstStyle/>
          <a:p>
            <a:r>
              <a:rPr lang="en-US" sz="1800" dirty="0">
                <a:solidFill>
                  <a:schemeClr val="bg1"/>
                </a:solidFill>
              </a:rPr>
              <a:t>The American Engineers Council for Professional Development (ECPD) defines the engineering field as a </a:t>
            </a:r>
            <a:r>
              <a:rPr lang="en-US" sz="1800" i="1" dirty="0" smtClean="0">
                <a:solidFill>
                  <a:schemeClr val="tx2"/>
                </a:solidFill>
              </a:rPr>
              <a:t>‘‘creative application of scientific principles…all as respects an intended function, economics of </a:t>
            </a:r>
            <a:r>
              <a:rPr lang="en-US" sz="1800" i="1" dirty="0">
                <a:solidFill>
                  <a:schemeClr val="tx2"/>
                </a:solidFill>
              </a:rPr>
              <a:t>operation and safety to life and property</a:t>
            </a:r>
            <a:r>
              <a:rPr lang="en-US" sz="1800" i="1" dirty="0" smtClean="0">
                <a:solidFill>
                  <a:schemeClr val="tx2"/>
                </a:solidFill>
              </a:rPr>
              <a:t>’’.</a:t>
            </a:r>
            <a:endParaRPr lang="en-US" sz="1800" i="1" dirty="0">
              <a:solidFill>
                <a:schemeClr val="tx2"/>
              </a:solidFill>
            </a:endParaRPr>
          </a:p>
          <a:p>
            <a:pPr>
              <a:lnSpc>
                <a:spcPct val="110000"/>
              </a:lnSpc>
            </a:pPr>
            <a:r>
              <a:rPr lang="en-US" sz="1800" dirty="0" smtClean="0">
                <a:solidFill>
                  <a:schemeClr val="bg1"/>
                </a:solidFill>
              </a:rPr>
              <a:t>According to Oxford English Dictionary engineering is defined as; </a:t>
            </a:r>
            <a:r>
              <a:rPr lang="en-US" sz="1800" i="1" dirty="0" smtClean="0">
                <a:solidFill>
                  <a:schemeClr val="bg1"/>
                </a:solidFill>
              </a:rPr>
              <a:t>“</a:t>
            </a:r>
            <a:r>
              <a:rPr lang="en-US" sz="1800" i="1" dirty="0">
                <a:solidFill>
                  <a:schemeClr val="tx2"/>
                </a:solidFill>
              </a:rPr>
              <a:t>The branch of science and technology concerned with the design, building and use of engines, machines, and </a:t>
            </a:r>
            <a:r>
              <a:rPr lang="en-US" sz="1800" i="1" dirty="0" smtClean="0">
                <a:solidFill>
                  <a:schemeClr val="tx2"/>
                </a:solidFill>
              </a:rPr>
              <a:t>structures”.</a:t>
            </a:r>
            <a:endParaRPr lang="en-US" sz="1800" i="1" dirty="0">
              <a:solidFill>
                <a:schemeClr val="tx2"/>
              </a:solidFill>
            </a:endParaRPr>
          </a:p>
        </p:txBody>
      </p:sp>
      <p:sp>
        <p:nvSpPr>
          <p:cNvPr id="5" name="Text Placeholder 4">
            <a:extLst>
              <a:ext uri="{FF2B5EF4-FFF2-40B4-BE49-F238E27FC236}">
                <a16:creationId xmlns:a16="http://schemas.microsoft.com/office/drawing/2014/main" xmlns="" id="{A92CB9BD-51FF-4C3D-BDD7-A004B05B152F}"/>
              </a:ext>
            </a:extLst>
          </p:cNvPr>
          <p:cNvSpPr>
            <a:spLocks noGrp="1"/>
          </p:cNvSpPr>
          <p:nvPr>
            <p:ph type="body" idx="18"/>
          </p:nvPr>
        </p:nvSpPr>
        <p:spPr bwMode="grayWhite">
          <a:xfrm>
            <a:off x="6466137" y="2177299"/>
            <a:ext cx="4365625" cy="454353"/>
          </a:xfrm>
        </p:spPr>
        <p:txBody>
          <a:bodyPr/>
          <a:lstStyle/>
          <a:p>
            <a:r>
              <a:rPr lang="en-US" dirty="0" smtClean="0"/>
              <a:t>Software Engineering</a:t>
            </a:r>
            <a:endParaRPr lang="ru-RU" dirty="0"/>
          </a:p>
        </p:txBody>
      </p:sp>
      <p:sp>
        <p:nvSpPr>
          <p:cNvPr id="7" name="Text Placeholder 6">
            <a:extLst>
              <a:ext uri="{FF2B5EF4-FFF2-40B4-BE49-F238E27FC236}">
                <a16:creationId xmlns:a16="http://schemas.microsoft.com/office/drawing/2014/main" xmlns="" id="{22D6EF90-B98E-4EA6-8AA1-185EE8D4BD25}"/>
              </a:ext>
            </a:extLst>
          </p:cNvPr>
          <p:cNvSpPr>
            <a:spLocks noGrp="1"/>
          </p:cNvSpPr>
          <p:nvPr>
            <p:ph type="body" sz="quarter" idx="21"/>
          </p:nvPr>
        </p:nvSpPr>
        <p:spPr bwMode="grayWhite">
          <a:xfrm>
            <a:off x="6449570" y="2758651"/>
            <a:ext cx="5120131" cy="4226349"/>
          </a:xfrm>
        </p:spPr>
        <p:txBody>
          <a:bodyPr>
            <a:noAutofit/>
          </a:bodyPr>
          <a:lstStyle/>
          <a:p>
            <a:pPr>
              <a:lnSpc>
                <a:spcPct val="100000"/>
              </a:lnSpc>
            </a:pPr>
            <a:r>
              <a:rPr lang="en-US" sz="1800" dirty="0" smtClean="0">
                <a:solidFill>
                  <a:schemeClr val="bg1"/>
                </a:solidFill>
              </a:rPr>
              <a:t>In 1968, NATO defined software engineering as; </a:t>
            </a:r>
            <a:r>
              <a:rPr lang="en-US" sz="1800" i="1" dirty="0" smtClean="0">
                <a:solidFill>
                  <a:schemeClr val="tx2"/>
                </a:solidFill>
              </a:rPr>
              <a:t>“</a:t>
            </a:r>
            <a:r>
              <a:rPr lang="en-US" sz="1800" i="1" dirty="0">
                <a:solidFill>
                  <a:schemeClr val="tx2"/>
                </a:solidFill>
              </a:rPr>
              <a:t>the establishment and use of sound engineering principles in order to obtain economical software that is reliable and works efficiently on real </a:t>
            </a:r>
            <a:r>
              <a:rPr lang="en-US" sz="1800" i="1" dirty="0" smtClean="0">
                <a:solidFill>
                  <a:schemeClr val="tx2"/>
                </a:solidFill>
              </a:rPr>
              <a:t>machines.” </a:t>
            </a:r>
          </a:p>
          <a:p>
            <a:pPr>
              <a:lnSpc>
                <a:spcPct val="100000"/>
              </a:lnSpc>
            </a:pPr>
            <a:r>
              <a:rPr lang="en-US" sz="1800" i="1" dirty="0" smtClean="0">
                <a:solidFill>
                  <a:schemeClr val="bg1"/>
                </a:solidFill>
              </a:rPr>
              <a:t>In 1990, </a:t>
            </a:r>
            <a:r>
              <a:rPr lang="en-US" sz="1800" dirty="0" smtClean="0">
                <a:solidFill>
                  <a:schemeClr val="bg1"/>
                </a:solidFill>
              </a:rPr>
              <a:t>the IEEE (professional association of engineers) defined software engineering as; </a:t>
            </a:r>
            <a:r>
              <a:rPr lang="en-US" sz="1800" i="1" dirty="0" smtClean="0">
                <a:solidFill>
                  <a:schemeClr val="tx2"/>
                </a:solidFill>
              </a:rPr>
              <a:t>“</a:t>
            </a:r>
            <a:r>
              <a:rPr lang="en-US" sz="1800" i="1" dirty="0">
                <a:solidFill>
                  <a:schemeClr val="tx2"/>
                </a:solidFill>
              </a:rPr>
              <a:t>The application of a systematic, disciplined, quantifiable approach to the development, operation, and maintenance of software; that is, the application of engineering to software</a:t>
            </a:r>
            <a:r>
              <a:rPr lang="en-US" sz="1800" i="1" dirty="0" smtClean="0">
                <a:solidFill>
                  <a:schemeClr val="tx2"/>
                </a:solidFill>
              </a:rPr>
              <a:t>.</a:t>
            </a:r>
            <a:r>
              <a:rPr lang="en-US" sz="1800" dirty="0" smtClean="0">
                <a:solidFill>
                  <a:schemeClr val="tx2"/>
                </a:solidFill>
              </a:rPr>
              <a:t>”</a:t>
            </a:r>
          </a:p>
          <a:p>
            <a:pPr>
              <a:lnSpc>
                <a:spcPct val="100000"/>
              </a:lnSpc>
            </a:pPr>
            <a:endParaRPr lang="en-US" i="1"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84636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266700" y="533400"/>
            <a:ext cx="11455400" cy="1088650"/>
          </a:xfrm>
        </p:spPr>
        <p:txBody>
          <a:bodyPr>
            <a:noAutofit/>
          </a:bodyPr>
          <a:lstStyle/>
          <a:p>
            <a:pPr algn="ctr"/>
            <a:r>
              <a:rPr lang="en-US" sz="3600" dirty="0" smtClean="0"/>
              <a:t>Professionalism:</a:t>
            </a:r>
            <a:br>
              <a:rPr lang="en-US" sz="3600" dirty="0" smtClean="0"/>
            </a:br>
            <a:r>
              <a:rPr lang="en-US" sz="3600" dirty="0" smtClean="0"/>
              <a:t> Engineering &amp; Software Engineering</a:t>
            </a:r>
            <a:endParaRPr lang="ru-RU" sz="3600" dirty="0"/>
          </a:p>
        </p:txBody>
      </p:sp>
      <p:sp>
        <p:nvSpPr>
          <p:cNvPr id="13" name="Text Placeholder 3">
            <a:extLst>
              <a:ext uri="{FF2B5EF4-FFF2-40B4-BE49-F238E27FC236}">
                <a16:creationId xmlns:a16="http://schemas.microsoft.com/office/drawing/2014/main" xmlns="" id="{DCA4BA4B-DB5E-418C-8309-2ED941800B3E}"/>
              </a:ext>
            </a:extLst>
          </p:cNvPr>
          <p:cNvSpPr txBox="1">
            <a:spLocks/>
          </p:cNvSpPr>
          <p:nvPr/>
        </p:nvSpPr>
        <p:spPr bwMode="grayWhite">
          <a:xfrm>
            <a:off x="941387" y="2164599"/>
            <a:ext cx="4365625" cy="4543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smtClean="0">
                <a:solidFill>
                  <a:schemeClr val="bg2"/>
                </a:solidFill>
              </a:rPr>
              <a:t>Profession</a:t>
            </a:r>
            <a:endParaRPr lang="ru-RU" sz="2800" b="1" dirty="0">
              <a:solidFill>
                <a:schemeClr val="bg2"/>
              </a:solidFill>
            </a:endParaRPr>
          </a:p>
        </p:txBody>
      </p:sp>
      <p:sp>
        <p:nvSpPr>
          <p:cNvPr id="8"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577514" y="2670586"/>
            <a:ext cx="6444962" cy="39969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bg2"/>
              </a:buClr>
              <a:buFont typeface="Wingdings" panose="05000000000000000000" pitchFamily="2" charset="2"/>
              <a:buChar char="§"/>
            </a:pPr>
            <a:r>
              <a:rPr lang="en-US" sz="1800" dirty="0" smtClean="0">
                <a:solidFill>
                  <a:schemeClr val="bg1"/>
                </a:solidFill>
              </a:rPr>
              <a:t>In 1915 speech, Abraham Flexner proclaimed; </a:t>
            </a:r>
            <a:r>
              <a:rPr lang="en-US" sz="1800" dirty="0" smtClean="0"/>
              <a:t>“</a:t>
            </a:r>
            <a:r>
              <a:rPr lang="en-US" sz="1800" dirty="0"/>
              <a:t>Professions involve essentially intellectual operations with large individual responsibility; they derive their raw material from science and learning; this material they work up to a practical and definite end; they possess an educationally communicable technique; they tend to self-organization; they are becoming increasingly altruistic in motivation</a:t>
            </a:r>
            <a:r>
              <a:rPr lang="en-US" sz="1800" dirty="0" smtClean="0"/>
              <a:t>.”</a:t>
            </a:r>
          </a:p>
          <a:p>
            <a:pPr>
              <a:lnSpc>
                <a:spcPct val="110000"/>
              </a:lnSpc>
              <a:buClr>
                <a:schemeClr val="bg2"/>
              </a:buClr>
              <a:buFont typeface="Wingdings" panose="05000000000000000000" pitchFamily="2" charset="2"/>
              <a:buChar char="§"/>
            </a:pPr>
            <a:r>
              <a:rPr lang="en-US" sz="1800" dirty="0" smtClean="0">
                <a:solidFill>
                  <a:schemeClr val="bg1"/>
                </a:solidFill>
              </a:rPr>
              <a:t>Ernest Greenwood in 1957 cited five attributes of a profession; </a:t>
            </a:r>
            <a:r>
              <a:rPr lang="en-US" sz="1800" i="1" dirty="0" smtClean="0"/>
              <a:t>Communication, teamwork, critical thinking, ethical code</a:t>
            </a:r>
            <a:r>
              <a:rPr lang="en-US" sz="1800" i="1" dirty="0"/>
              <a:t> </a:t>
            </a:r>
            <a:r>
              <a:rPr lang="en-US" sz="1800" i="1" dirty="0" smtClean="0"/>
              <a:t>and</a:t>
            </a:r>
            <a:r>
              <a:rPr lang="en-US" sz="1800" i="1" dirty="0" smtClean="0"/>
              <a:t> community</a:t>
            </a:r>
            <a:endParaRPr lang="en-US" sz="1400" i="1" dirty="0" smtClean="0"/>
          </a:p>
        </p:txBody>
      </p:sp>
      <p:pic>
        <p:nvPicPr>
          <p:cNvPr id="3074" name="Picture 2" descr="Professionalism and the 5 Principles | Duke Engineering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740" y="2618952"/>
            <a:ext cx="5690260" cy="279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80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4" name="Title 3">
            <a:extLst>
              <a:ext uri="{FF2B5EF4-FFF2-40B4-BE49-F238E27FC236}">
                <a16:creationId xmlns:a16="http://schemas.microsoft.com/office/drawing/2014/main" xmlns="" id="{F06E3E42-BD20-4379-871F-3E4B83D6838A}"/>
              </a:ext>
            </a:extLst>
          </p:cNvPr>
          <p:cNvSpPr>
            <a:spLocks noGrp="1"/>
          </p:cNvSpPr>
          <p:nvPr>
            <p:ph type="title"/>
          </p:nvPr>
        </p:nvSpPr>
        <p:spPr bwMode="grayWhite">
          <a:xfrm>
            <a:off x="266700" y="368300"/>
            <a:ext cx="11455400" cy="1088650"/>
          </a:xfrm>
        </p:spPr>
        <p:txBody>
          <a:bodyPr>
            <a:noAutofit/>
          </a:bodyPr>
          <a:lstStyle/>
          <a:p>
            <a:pPr algn="ctr"/>
            <a:r>
              <a:rPr lang="en-US" sz="3600" dirty="0" smtClean="0"/>
              <a:t>Professionalism:</a:t>
            </a:r>
            <a:br>
              <a:rPr lang="en-US" sz="3600" dirty="0" smtClean="0"/>
            </a:br>
            <a:r>
              <a:rPr lang="en-US" sz="3600" dirty="0" smtClean="0"/>
              <a:t> Engineering &amp; Software Engineering</a:t>
            </a:r>
            <a:endParaRPr lang="ru-RU" sz="3600" dirty="0"/>
          </a:p>
        </p:txBody>
      </p:sp>
      <p:sp>
        <p:nvSpPr>
          <p:cNvPr id="12"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506703" y="2530756"/>
            <a:ext cx="5093369" cy="30424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Font typeface="Wingdings" panose="05000000000000000000" pitchFamily="2" charset="2"/>
              <a:buChar char="§"/>
            </a:pPr>
            <a:r>
              <a:rPr lang="en-US" sz="1400" dirty="0">
                <a:solidFill>
                  <a:schemeClr val="bg1"/>
                </a:solidFill>
              </a:rPr>
              <a:t>Michael Davis (1996) took a very critical position of software engineers. And second, is it, ethically speaking, a professional occupation? From the normative perspective, he argued that the activities of software engineers constitute neither an engineering occupation nor, ethically speaking, a professional occupation</a:t>
            </a:r>
            <a:r>
              <a:rPr lang="en-US" sz="1400" i="1" dirty="0">
                <a:solidFill>
                  <a:schemeClr val="bg1"/>
                </a:solidFill>
              </a:rPr>
              <a:t>:</a:t>
            </a:r>
            <a:r>
              <a:rPr lang="en-US" sz="1400" i="1" dirty="0"/>
              <a:t> The history of a profession is the history of how a certain occupation organized itself to hold its members to certain standards, beyond what law, market and morality demand</a:t>
            </a:r>
            <a:r>
              <a:rPr lang="en-US" sz="1400" i="1" dirty="0" smtClean="0"/>
              <a:t>.</a:t>
            </a:r>
          </a:p>
          <a:p>
            <a:pPr>
              <a:buClr>
                <a:schemeClr val="bg2"/>
              </a:buClr>
              <a:buFont typeface="Wingdings" panose="05000000000000000000" pitchFamily="2" charset="2"/>
              <a:buChar char="§"/>
            </a:pPr>
            <a:r>
              <a:rPr lang="en-US" sz="1400" dirty="0">
                <a:solidFill>
                  <a:schemeClr val="bg1"/>
                </a:solidFill>
              </a:rPr>
              <a:t>Professionals have a special responsibility to adhere to a certain spirit, a calling which is beyond just following the rules (Davis 1996). This </a:t>
            </a:r>
            <a:r>
              <a:rPr lang="en-US" sz="1400" i="1" dirty="0"/>
              <a:t>‘‘commitment to use the knowledge according to certain codes…and adhere to a certain spirit’’ </a:t>
            </a:r>
            <a:endParaRPr lang="en-US" sz="1400" i="1" dirty="0" smtClean="0"/>
          </a:p>
        </p:txBody>
      </p:sp>
      <p:sp>
        <p:nvSpPr>
          <p:cNvPr id="14" name="Text Placeholder 3">
            <a:extLst>
              <a:ext uri="{FF2B5EF4-FFF2-40B4-BE49-F238E27FC236}">
                <a16:creationId xmlns:a16="http://schemas.microsoft.com/office/drawing/2014/main" xmlns="" id="{DCA4BA4B-DB5E-418C-8309-2ED941800B3E}"/>
              </a:ext>
            </a:extLst>
          </p:cNvPr>
          <p:cNvSpPr txBox="1">
            <a:spLocks/>
          </p:cNvSpPr>
          <p:nvPr/>
        </p:nvSpPr>
        <p:spPr bwMode="grayWhite">
          <a:xfrm>
            <a:off x="6036301" y="2076403"/>
            <a:ext cx="4365625" cy="4543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smtClean="0">
                <a:solidFill>
                  <a:schemeClr val="bg2"/>
                </a:solidFill>
              </a:rPr>
              <a:t>Software Engineering</a:t>
            </a:r>
            <a:endParaRPr lang="ru-RU" sz="2800" b="1" dirty="0">
              <a:solidFill>
                <a:schemeClr val="bg2"/>
              </a:solidFill>
            </a:endParaRPr>
          </a:p>
        </p:txBody>
      </p:sp>
      <p:sp>
        <p:nvSpPr>
          <p:cNvPr id="15"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5994400" y="2530756"/>
            <a:ext cx="5093369" cy="35659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Font typeface="Wingdings" panose="05000000000000000000" pitchFamily="2" charset="2"/>
              <a:buChar char="§"/>
            </a:pPr>
            <a:r>
              <a:rPr lang="en-US" sz="1400" i="1" dirty="0"/>
              <a:t>Software engineering is an occupation that builds practical skills based on the theoretical foundations of computer science together with practical expertise in the engineering methodologies aimed at the development of software systems. </a:t>
            </a:r>
            <a:endParaRPr lang="en-US" sz="1400" i="1" dirty="0" smtClean="0"/>
          </a:p>
          <a:p>
            <a:pPr>
              <a:buClr>
                <a:schemeClr val="bg2"/>
              </a:buClr>
              <a:buFont typeface="Wingdings" panose="05000000000000000000" pitchFamily="2" charset="2"/>
              <a:buChar char="§"/>
            </a:pPr>
            <a:r>
              <a:rPr lang="en-US" sz="1400" i="1" dirty="0"/>
              <a:t>The difference between software engineers and computer scientists is that while computer scientists suggest computational methods and solutions, software engineers design and implement the processes and methods that will engender quality and economic benefit</a:t>
            </a:r>
            <a:r>
              <a:rPr lang="en-US" sz="1400" i="1" dirty="0" smtClean="0"/>
              <a:t>.</a:t>
            </a:r>
          </a:p>
          <a:p>
            <a:pPr>
              <a:buClr>
                <a:schemeClr val="bg2"/>
              </a:buClr>
              <a:buFont typeface="Wingdings" panose="05000000000000000000" pitchFamily="2" charset="2"/>
              <a:buChar char="§"/>
            </a:pPr>
            <a:r>
              <a:rPr lang="en-US" sz="1400" dirty="0">
                <a:solidFill>
                  <a:schemeClr val="bg1"/>
                </a:solidFill>
              </a:rPr>
              <a:t>A</a:t>
            </a:r>
            <a:r>
              <a:rPr lang="en-US" sz="1400" dirty="0" smtClean="0">
                <a:solidFill>
                  <a:schemeClr val="bg1"/>
                </a:solidFill>
              </a:rPr>
              <a:t>s </a:t>
            </a:r>
            <a:r>
              <a:rPr lang="en-US" sz="1400" dirty="0">
                <a:solidFill>
                  <a:schemeClr val="bg1"/>
                </a:solidFill>
              </a:rPr>
              <a:t>a profession, it must abide by certain standards in terms of quality, processes, methods, and tools, among other issues that include scheduling, economics, risk and coding. The codes eight principles pertain to the engineer’s relationship with the following stakeholders: </a:t>
            </a:r>
            <a:r>
              <a:rPr lang="en-US" sz="1400" dirty="0"/>
              <a:t>Public, Client and Employer, Product, Judgement, Management, Profession, Colleagues and Self.</a:t>
            </a:r>
          </a:p>
          <a:p>
            <a:pPr>
              <a:buClr>
                <a:schemeClr val="bg2"/>
              </a:buClr>
              <a:buFont typeface="Wingdings" panose="05000000000000000000" pitchFamily="2" charset="2"/>
              <a:buChar char="§"/>
            </a:pPr>
            <a:endParaRPr lang="en-US" sz="1400" i="1" dirty="0">
              <a:solidFill>
                <a:schemeClr val="bg1"/>
              </a:solidFill>
            </a:endParaRPr>
          </a:p>
        </p:txBody>
      </p:sp>
      <p:sp>
        <p:nvSpPr>
          <p:cNvPr id="17" name="Text Placeholder 3">
            <a:extLst>
              <a:ext uri="{FF2B5EF4-FFF2-40B4-BE49-F238E27FC236}">
                <a16:creationId xmlns:a16="http://schemas.microsoft.com/office/drawing/2014/main" xmlns="" id="{DCA4BA4B-DB5E-418C-8309-2ED941800B3E}"/>
              </a:ext>
            </a:extLst>
          </p:cNvPr>
          <p:cNvSpPr txBox="1">
            <a:spLocks/>
          </p:cNvSpPr>
          <p:nvPr/>
        </p:nvSpPr>
        <p:spPr bwMode="grayWhite">
          <a:xfrm>
            <a:off x="483852" y="2076403"/>
            <a:ext cx="5529598" cy="4543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smtClean="0">
                <a:solidFill>
                  <a:schemeClr val="bg2"/>
                </a:solidFill>
              </a:rPr>
              <a:t>Michael Davis Criteria (1996)</a:t>
            </a:r>
            <a:endParaRPr lang="ru-RU" sz="2800" b="1" dirty="0">
              <a:solidFill>
                <a:schemeClr val="bg2"/>
              </a:solidFill>
            </a:endParaRPr>
          </a:p>
        </p:txBody>
      </p:sp>
    </p:spTree>
    <p:extLst>
      <p:ext uri="{BB962C8B-B14F-4D97-AF65-F5344CB8AC3E}">
        <p14:creationId xmlns:p14="http://schemas.microsoft.com/office/powerpoint/2010/main" val="39299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itle 3">
            <a:extLst>
              <a:ext uri="{FF2B5EF4-FFF2-40B4-BE49-F238E27FC236}">
                <a16:creationId xmlns:a16="http://schemas.microsoft.com/office/drawing/2014/main" xmlns="" id="{8D42E07B-C167-48F8-AB6F-45BD78322261}"/>
              </a:ext>
            </a:extLst>
          </p:cNvPr>
          <p:cNvSpPr>
            <a:spLocks noGrp="1"/>
          </p:cNvSpPr>
          <p:nvPr>
            <p:ph type="title"/>
          </p:nvPr>
        </p:nvSpPr>
        <p:spPr bwMode="grayWhite">
          <a:xfrm>
            <a:off x="611604" y="457200"/>
            <a:ext cx="10515600" cy="1168400"/>
          </a:xfrm>
        </p:spPr>
        <p:txBody>
          <a:bodyPr>
            <a:normAutofit/>
          </a:bodyPr>
          <a:lstStyle/>
          <a:p>
            <a:pPr algn="ctr"/>
            <a:r>
              <a:rPr lang="en-US" sz="3600" dirty="0" smtClean="0"/>
              <a:t>The Synergy </a:t>
            </a:r>
            <a:br>
              <a:rPr lang="en-US" sz="3600" dirty="0" smtClean="0"/>
            </a:br>
            <a:r>
              <a:rPr lang="en-US" sz="3600" dirty="0" smtClean="0"/>
              <a:t>Between Ethical and Professional Skills</a:t>
            </a:r>
            <a:endParaRPr lang="ru-RU" sz="3600" dirty="0"/>
          </a:p>
        </p:txBody>
      </p:sp>
      <p:sp>
        <p:nvSpPr>
          <p:cNvPr id="8"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611604" y="2162456"/>
            <a:ext cx="5624096" cy="19431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Font typeface="Wingdings" panose="05000000000000000000" pitchFamily="2" charset="2"/>
              <a:buChar char="§"/>
            </a:pPr>
            <a:r>
              <a:rPr lang="en-US" sz="1400" dirty="0" smtClean="0">
                <a:solidFill>
                  <a:schemeClr val="bg1"/>
                </a:solidFill>
              </a:rPr>
              <a:t>Software Packages are like a </a:t>
            </a:r>
            <a:r>
              <a:rPr lang="en-US" sz="1400" i="1" dirty="0" smtClean="0"/>
              <a:t>“Black Box” </a:t>
            </a:r>
            <a:r>
              <a:rPr lang="en-US" sz="1400" dirty="0" smtClean="0">
                <a:solidFill>
                  <a:schemeClr val="bg1"/>
                </a:solidFill>
              </a:rPr>
              <a:t> which includes infrastructure, features and functions. </a:t>
            </a:r>
          </a:p>
          <a:p>
            <a:pPr>
              <a:buClr>
                <a:schemeClr val="bg2"/>
              </a:buClr>
              <a:buFont typeface="Wingdings" panose="05000000000000000000" pitchFamily="2" charset="2"/>
              <a:buChar char="§"/>
            </a:pPr>
            <a:r>
              <a:rPr lang="en-US" sz="1400" dirty="0" smtClean="0">
                <a:solidFill>
                  <a:schemeClr val="bg1"/>
                </a:solidFill>
              </a:rPr>
              <a:t>End users have no idea how to interact with it but software engineers should provide an essential service to end users. Because the service they provide is more important then the tangible good delivered. There should be no separation between professional practice and ethical skills. </a:t>
            </a:r>
            <a:r>
              <a:rPr lang="en-US" sz="1400" dirty="0">
                <a:solidFill>
                  <a:schemeClr val="bg1"/>
                </a:solidFill>
              </a:rPr>
              <a:t>In other words, the ethical and professional skills associated with software engineering should </a:t>
            </a:r>
            <a:r>
              <a:rPr lang="en-US" sz="1400" dirty="0" smtClean="0">
                <a:solidFill>
                  <a:schemeClr val="bg1"/>
                </a:solidFill>
              </a:rPr>
              <a:t>synergies.</a:t>
            </a:r>
          </a:p>
        </p:txBody>
      </p:sp>
      <p:pic>
        <p:nvPicPr>
          <p:cNvPr id="9" name="Picture 8"/>
          <p:cNvPicPr/>
          <p:nvPr/>
        </p:nvPicPr>
        <p:blipFill>
          <a:blip r:embed="rId2"/>
          <a:stretch>
            <a:fillRect/>
          </a:stretch>
        </p:blipFill>
        <p:spPr>
          <a:xfrm>
            <a:off x="1288698" y="4105590"/>
            <a:ext cx="3981802" cy="2341247"/>
          </a:xfrm>
          <a:prstGeom prst="rect">
            <a:avLst/>
          </a:prstGeom>
        </p:spPr>
      </p:pic>
      <p:sp>
        <p:nvSpPr>
          <p:cNvPr id="10"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6235700" y="2162456"/>
            <a:ext cx="5624096" cy="34255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Font typeface="Wingdings" panose="05000000000000000000" pitchFamily="2" charset="2"/>
              <a:buChar char="§"/>
            </a:pPr>
            <a:r>
              <a:rPr lang="en-US" sz="1600" dirty="0">
                <a:solidFill>
                  <a:schemeClr val="bg1"/>
                </a:solidFill>
              </a:rPr>
              <a:t>The design methodologies of software engineers explicitly take ethical values into account in the design process of a software product in the form of soft constraints that are identified in the requirements phase of the engineers` software development. </a:t>
            </a:r>
            <a:endParaRPr lang="en-US" sz="1600" dirty="0" smtClean="0">
              <a:solidFill>
                <a:schemeClr val="bg1"/>
              </a:solidFill>
            </a:endParaRPr>
          </a:p>
          <a:p>
            <a:pPr>
              <a:buClr>
                <a:schemeClr val="bg2"/>
              </a:buClr>
              <a:buFont typeface="Wingdings" panose="05000000000000000000" pitchFamily="2" charset="2"/>
              <a:buChar char="§"/>
            </a:pPr>
            <a:r>
              <a:rPr lang="en-US" sz="1600" dirty="0">
                <a:solidFill>
                  <a:schemeClr val="bg1"/>
                </a:solidFill>
              </a:rPr>
              <a:t>The professional activities of engineers in general and software engineers in particular are defined in the life cycle of a software product and include the requirements, specifications, analysis, design, development, evaluation and maintenance of the software </a:t>
            </a:r>
            <a:r>
              <a:rPr lang="en-US" sz="1600" dirty="0" smtClean="0">
                <a:solidFill>
                  <a:schemeClr val="bg1"/>
                </a:solidFill>
              </a:rPr>
              <a:t>package.</a:t>
            </a:r>
          </a:p>
          <a:p>
            <a:pPr>
              <a:buClr>
                <a:schemeClr val="bg2"/>
              </a:buClr>
              <a:buFont typeface="Wingdings" panose="05000000000000000000" pitchFamily="2" charset="2"/>
              <a:buChar char="§"/>
            </a:pPr>
            <a:r>
              <a:rPr lang="en-US" sz="1600" dirty="0" smtClean="0"/>
              <a:t>The main goal is to create an “Ethical Framework” which will effect the life cycle of software development process and inherently connected to the day-to-day activities of software engineers. This concept “Ethical framework” will be a skeleton abstraction of a solution in the field of software development process for users and their projects and team. </a:t>
            </a:r>
          </a:p>
        </p:txBody>
      </p:sp>
    </p:spTree>
    <p:extLst>
      <p:ext uri="{BB962C8B-B14F-4D97-AF65-F5344CB8AC3E}">
        <p14:creationId xmlns:p14="http://schemas.microsoft.com/office/powerpoint/2010/main" val="251951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E4FFE8E-5987-44EA-AF65-5CFA15DD7653}"/>
              </a:ext>
            </a:extLst>
          </p:cNvPr>
          <p:cNvSpPr>
            <a:spLocks noGrp="1"/>
          </p:cNvSpPr>
          <p:nvPr>
            <p:ph type="title"/>
          </p:nvPr>
        </p:nvSpPr>
        <p:spPr bwMode="auto">
          <a:xfrm>
            <a:off x="663942" y="652272"/>
            <a:ext cx="10728960" cy="782638"/>
          </a:xfrm>
        </p:spPr>
        <p:txBody>
          <a:bodyPr>
            <a:normAutofit fontScale="90000"/>
          </a:bodyPr>
          <a:lstStyle/>
          <a:p>
            <a:pPr algn="ctr"/>
            <a:r>
              <a:rPr lang="en-US" sz="2800" dirty="0" smtClean="0"/>
              <a:t>Ethical-Driven Software Development(EDSD)</a:t>
            </a:r>
            <a:br>
              <a:rPr lang="en-US" sz="2800" dirty="0" smtClean="0"/>
            </a:br>
            <a:r>
              <a:rPr lang="en-US" sz="2800" dirty="0" smtClean="0"/>
              <a:t>An Ethical Framework</a:t>
            </a:r>
            <a:endParaRPr lang="ru-RU" sz="2800" dirty="0"/>
          </a:p>
        </p:txBody>
      </p:sp>
      <p:sp>
        <p:nvSpPr>
          <p:cNvPr id="2" name="Slide Number Placeholder 1">
            <a:extLst>
              <a:ext uri="{FF2B5EF4-FFF2-40B4-BE49-F238E27FC236}">
                <a16:creationId xmlns:a16="http://schemas.microsoft.com/office/drawing/2014/main" xmlns=""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7" name="Text Placeholder 5">
            <a:extLst>
              <a:ext uri="{FF2B5EF4-FFF2-40B4-BE49-F238E27FC236}">
                <a16:creationId xmlns:a16="http://schemas.microsoft.com/office/drawing/2014/main" xmlns="" id="{FA6EDE3F-FD3C-4A2C-837A-5B3420BD5E75}"/>
              </a:ext>
            </a:extLst>
          </p:cNvPr>
          <p:cNvSpPr txBox="1">
            <a:spLocks/>
          </p:cNvSpPr>
          <p:nvPr/>
        </p:nvSpPr>
        <p:spPr bwMode="grayWhite">
          <a:xfrm>
            <a:off x="663942" y="2197440"/>
            <a:ext cx="5093369" cy="43049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2"/>
              </a:buClr>
              <a:buFont typeface="Wingdings" panose="05000000000000000000" pitchFamily="2" charset="2"/>
              <a:buChar char="§"/>
            </a:pPr>
            <a:r>
              <a:rPr lang="en-US" sz="1600" i="1" dirty="0" smtClean="0"/>
              <a:t>Ethical Framework</a:t>
            </a:r>
            <a:r>
              <a:rPr lang="en-US" sz="1600" dirty="0" smtClean="0">
                <a:solidFill>
                  <a:schemeClr val="bg1"/>
                </a:solidFill>
              </a:rPr>
              <a:t>, in the world of development, is a sub-system design made up of a collection of abstract and concrete classes and the interface between them.. Framework are generic and extended to create a more specific application or subsystem.</a:t>
            </a:r>
            <a:endParaRPr lang="en-US" sz="1600" dirty="0">
              <a:solidFill>
                <a:schemeClr val="bg1"/>
              </a:solidFill>
            </a:endParaRPr>
          </a:p>
          <a:p>
            <a:pPr>
              <a:buClr>
                <a:schemeClr val="bg2"/>
              </a:buClr>
              <a:buFont typeface="Wingdings" panose="05000000000000000000" pitchFamily="2" charset="2"/>
              <a:buChar char="§"/>
            </a:pPr>
            <a:r>
              <a:rPr lang="en-US" sz="1600" dirty="0" smtClean="0"/>
              <a:t>Ethical framework </a:t>
            </a:r>
            <a:r>
              <a:rPr lang="en-US" sz="1600" dirty="0" smtClean="0">
                <a:solidFill>
                  <a:schemeClr val="bg1"/>
                </a:solidFill>
              </a:rPr>
              <a:t>should provide ethical checklist that will be integral to software’s development life cycle. It will provide awareness and commitment of the software engineer to think about stakeholders and risk involved.</a:t>
            </a:r>
          </a:p>
          <a:p>
            <a:pPr>
              <a:buClr>
                <a:schemeClr val="bg2"/>
              </a:buClr>
              <a:buFont typeface="Wingdings" panose="05000000000000000000" pitchFamily="2" charset="2"/>
              <a:buChar char="§"/>
            </a:pPr>
            <a:r>
              <a:rPr lang="en-US" sz="1600" i="1" dirty="0" smtClean="0"/>
              <a:t>EDSD</a:t>
            </a:r>
            <a:r>
              <a:rPr lang="en-US" sz="1600" i="1" dirty="0" smtClean="0">
                <a:solidFill>
                  <a:schemeClr val="bg1"/>
                </a:solidFill>
              </a:rPr>
              <a:t> </a:t>
            </a:r>
            <a:r>
              <a:rPr lang="en-US" sz="1600" dirty="0" smtClean="0">
                <a:solidFill>
                  <a:schemeClr val="bg1"/>
                </a:solidFill>
              </a:rPr>
              <a:t>is a software engineering framework that is independent of development methodology, development team and specific project. Its goal is to obtain quality engineering perspective by adopting ethical objects for all development cycles.</a:t>
            </a:r>
          </a:p>
          <a:p>
            <a:pPr lvl="1">
              <a:buClr>
                <a:schemeClr val="bg2"/>
              </a:buClr>
              <a:buFont typeface="Wingdings" panose="05000000000000000000" pitchFamily="2" charset="2"/>
              <a:buChar char="§"/>
            </a:pPr>
            <a:r>
              <a:rPr lang="en-US" sz="1000" dirty="0" smtClean="0">
                <a:solidFill>
                  <a:schemeClr val="bg1"/>
                </a:solidFill>
              </a:rPr>
              <a:t/>
            </a:r>
            <a:br>
              <a:rPr lang="en-US" sz="1000" dirty="0" smtClean="0">
                <a:solidFill>
                  <a:schemeClr val="bg1"/>
                </a:solidFill>
              </a:rPr>
            </a:br>
            <a:endParaRPr lang="en-US" sz="1000" i="1" dirty="0" smtClean="0"/>
          </a:p>
        </p:txBody>
      </p:sp>
      <p:pic>
        <p:nvPicPr>
          <p:cNvPr id="8" name="Picture 7"/>
          <p:cNvPicPr>
            <a:picLocks noChangeAspect="1"/>
          </p:cNvPicPr>
          <p:nvPr/>
        </p:nvPicPr>
        <p:blipFill>
          <a:blip r:embed="rId2"/>
          <a:stretch>
            <a:fillRect/>
          </a:stretch>
        </p:blipFill>
        <p:spPr>
          <a:xfrm>
            <a:off x="5976551" y="1903779"/>
            <a:ext cx="5315753" cy="4204955"/>
          </a:xfrm>
          <a:prstGeom prst="rect">
            <a:avLst/>
          </a:prstGeom>
        </p:spPr>
      </p:pic>
    </p:spTree>
    <p:extLst>
      <p:ext uri="{BB962C8B-B14F-4D97-AF65-F5344CB8AC3E}">
        <p14:creationId xmlns:p14="http://schemas.microsoft.com/office/powerpoint/2010/main" val="1355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44" y="931672"/>
            <a:ext cx="11135360" cy="782638"/>
          </a:xfrm>
        </p:spPr>
        <p:txBody>
          <a:bodyPr>
            <a:normAutofit/>
          </a:bodyPr>
          <a:lstStyle/>
          <a:p>
            <a:r>
              <a:rPr lang="en-US" sz="3200" dirty="0" smtClean="0"/>
              <a:t>EDSD Index Card’s Yes/No Questionnaire</a:t>
            </a:r>
            <a:endParaRPr lang="en-US" sz="3200" dirty="0"/>
          </a:p>
        </p:txBody>
      </p:sp>
      <p:sp>
        <p:nvSpPr>
          <p:cNvPr id="3" name="Slide Number Placeholder 2"/>
          <p:cNvSpPr>
            <a:spLocks noGrp="1"/>
          </p:cNvSpPr>
          <p:nvPr>
            <p:ph type="sldNum" sz="quarter" idx="10"/>
          </p:nvPr>
        </p:nvSpPr>
        <p:spPr/>
        <p:txBody>
          <a:bodyPr/>
          <a:lstStyle/>
          <a:p>
            <a:fld id="{D495E168-DA5E-4888-8D8A-92B118324C14}" type="slidenum">
              <a:rPr lang="ru-RU" smtClean="0"/>
              <a:pPr/>
              <a:t>9</a:t>
            </a:fld>
            <a:endParaRPr lang="ru-RU" dirty="0"/>
          </a:p>
        </p:txBody>
      </p:sp>
      <p:graphicFrame>
        <p:nvGraphicFramePr>
          <p:cNvPr id="6" name="Table 5"/>
          <p:cNvGraphicFramePr>
            <a:graphicFrameLocks noGrp="1"/>
          </p:cNvGraphicFramePr>
          <p:nvPr>
            <p:extLst>
              <p:ext uri="{D42A27DB-BD31-4B8C-83A1-F6EECF244321}">
                <p14:modId xmlns:p14="http://schemas.microsoft.com/office/powerpoint/2010/main" val="1944928678"/>
              </p:ext>
            </p:extLst>
          </p:nvPr>
        </p:nvGraphicFramePr>
        <p:xfrm>
          <a:off x="537944" y="2190441"/>
          <a:ext cx="10396756" cy="3994459"/>
        </p:xfrm>
        <a:graphic>
          <a:graphicData uri="http://schemas.openxmlformats.org/drawingml/2006/table">
            <a:tbl>
              <a:tblPr firstRow="1" bandRow="1">
                <a:tableStyleId>{EB344D84-9AFB-497E-A393-DC336BA19D2E}</a:tableStyleId>
              </a:tblPr>
              <a:tblGrid>
                <a:gridCol w="2129056"/>
                <a:gridCol w="8267700"/>
              </a:tblGrid>
              <a:tr h="831539">
                <a:tc>
                  <a:txBody>
                    <a:bodyPr/>
                    <a:lstStyle/>
                    <a:p>
                      <a:pPr algn="ctr"/>
                      <a:r>
                        <a:rPr lang="en-US" dirty="0" smtClean="0"/>
                        <a:t>Initiation Phase</a:t>
                      </a:r>
                      <a:endParaRPr lang="en-US" dirty="0"/>
                    </a:p>
                  </a:txBody>
                  <a:tcPr/>
                </a:tc>
                <a:tc>
                  <a:txBody>
                    <a:bodyPr/>
                    <a:lstStyle/>
                    <a:p>
                      <a:pPr marL="171450" indent="-171450">
                        <a:buFont typeface="Arial" panose="020B0604020202020204" pitchFamily="34" charset="0"/>
                        <a:buChar char="•"/>
                      </a:pPr>
                      <a:r>
                        <a:rPr lang="en-US" sz="1100" baseline="0" dirty="0" smtClean="0"/>
                        <a:t>Supplier’s product is according to criteria ?</a:t>
                      </a:r>
                    </a:p>
                    <a:p>
                      <a:pPr marL="171450" indent="-171450">
                        <a:buFont typeface="Arial" panose="020B0604020202020204" pitchFamily="34" charset="0"/>
                        <a:buChar char="•"/>
                      </a:pPr>
                      <a:r>
                        <a:rPr lang="en-US" sz="1100" baseline="0" dirty="0" smtClean="0"/>
                        <a:t>Does the product demanding or not ?</a:t>
                      </a:r>
                    </a:p>
                    <a:p>
                      <a:pPr marL="171450" indent="-171450">
                        <a:buFont typeface="Arial" panose="020B0604020202020204" pitchFamily="34" charset="0"/>
                        <a:buChar char="•"/>
                      </a:pPr>
                      <a:r>
                        <a:rPr lang="en-US" sz="1100" baseline="0" dirty="0" smtClean="0"/>
                        <a:t>Does the criteria is fulfilling the initializing steps ?</a:t>
                      </a:r>
                    </a:p>
                    <a:p>
                      <a:pPr marL="171450" indent="-171450">
                        <a:buFont typeface="Arial" panose="020B0604020202020204" pitchFamily="34" charset="0"/>
                        <a:buChar char="•"/>
                      </a:pPr>
                      <a:r>
                        <a:rPr lang="en-US" sz="1100" baseline="0" dirty="0" smtClean="0"/>
                        <a:t>Is it finalized the who is responsible for budgetary, decision making and other abnormalities in the scope of project. </a:t>
                      </a:r>
                      <a:endParaRPr lang="en-US" sz="1100" dirty="0"/>
                    </a:p>
                  </a:txBody>
                  <a:tcPr/>
                </a:tc>
              </a:tr>
              <a:tr h="794060">
                <a:tc>
                  <a:txBody>
                    <a:bodyPr/>
                    <a:lstStyle/>
                    <a:p>
                      <a:pPr algn="ctr"/>
                      <a:r>
                        <a:rPr lang="en-US" dirty="0" smtClean="0"/>
                        <a:t>Requirements Phase</a:t>
                      </a:r>
                      <a:endParaRPr lang="en-US" dirty="0"/>
                    </a:p>
                  </a:txBody>
                  <a:tcPr/>
                </a:tc>
                <a:tc>
                  <a:txBody>
                    <a:bodyPr/>
                    <a:lstStyle/>
                    <a:p>
                      <a:pPr marL="171450" indent="-171450">
                        <a:buFont typeface="Arial" panose="020B0604020202020204" pitchFamily="34" charset="0"/>
                        <a:buChar char="•"/>
                      </a:pPr>
                      <a:r>
                        <a:rPr lang="en-US" sz="1100" dirty="0" smtClean="0"/>
                        <a:t>Has it been determined</a:t>
                      </a:r>
                      <a:r>
                        <a:rPr lang="en-US" sz="1100" baseline="0" dirty="0" smtClean="0"/>
                        <a:t> who defined the requirements?</a:t>
                      </a:r>
                    </a:p>
                    <a:p>
                      <a:pPr marL="171450" indent="-171450">
                        <a:buFont typeface="Arial" panose="020B0604020202020204" pitchFamily="34" charset="0"/>
                        <a:buChar char="•"/>
                      </a:pPr>
                      <a:r>
                        <a:rPr lang="en-US" sz="1100" baseline="0" dirty="0" smtClean="0"/>
                        <a:t>Is it cleared that if a steps is not achieved then what would be the alternatives?</a:t>
                      </a:r>
                    </a:p>
                    <a:p>
                      <a:pPr marL="171450" indent="-171450">
                        <a:buFont typeface="Arial" panose="020B0604020202020204" pitchFamily="34" charset="0"/>
                        <a:buChar char="•"/>
                      </a:pPr>
                      <a:r>
                        <a:rPr lang="en-US" sz="1100" baseline="0" dirty="0" smtClean="0"/>
                        <a:t>Is that clear, the client’s requirements are legal or not?</a:t>
                      </a:r>
                    </a:p>
                    <a:p>
                      <a:pPr marL="171450" indent="-171450">
                        <a:buFont typeface="Arial" panose="020B0604020202020204" pitchFamily="34" charset="0"/>
                        <a:buChar char="•"/>
                      </a:pPr>
                      <a:r>
                        <a:rPr lang="en-US" sz="1100" baseline="0" dirty="0" smtClean="0"/>
                        <a:t>Prior requirements are cleared or not?</a:t>
                      </a:r>
                      <a:endParaRPr lang="en-US" sz="1100" dirty="0"/>
                    </a:p>
                  </a:txBody>
                  <a:tcPr/>
                </a:tc>
              </a:tr>
              <a:tr h="775321">
                <a:tc>
                  <a:txBody>
                    <a:bodyPr/>
                    <a:lstStyle/>
                    <a:p>
                      <a:pPr algn="ctr"/>
                      <a:r>
                        <a:rPr lang="en-US" dirty="0" smtClean="0"/>
                        <a:t>Design Phase</a:t>
                      </a:r>
                      <a:endParaRPr lang="en-US" dirty="0"/>
                    </a:p>
                  </a:txBody>
                  <a:tcPr/>
                </a:tc>
                <a:tc>
                  <a:txBody>
                    <a:bodyPr/>
                    <a:lstStyle/>
                    <a:p>
                      <a:pPr marL="171450" indent="-171450">
                        <a:buFont typeface="Arial" panose="020B0604020202020204" pitchFamily="34" charset="0"/>
                        <a:buChar char="•"/>
                      </a:pPr>
                      <a:r>
                        <a:rPr lang="en-US" sz="1100" dirty="0" smtClean="0"/>
                        <a:t>Do</a:t>
                      </a:r>
                      <a:r>
                        <a:rPr lang="en-US" sz="1100" baseline="0" dirty="0" smtClean="0"/>
                        <a:t> all the design patterns approach are cleared?</a:t>
                      </a:r>
                    </a:p>
                    <a:p>
                      <a:pPr marL="171450" indent="-171450">
                        <a:buFont typeface="Arial" panose="020B0604020202020204" pitchFamily="34" charset="0"/>
                        <a:buChar char="•"/>
                      </a:pPr>
                      <a:r>
                        <a:rPr lang="en-US" sz="1100" baseline="0" dirty="0" smtClean="0"/>
                        <a:t>Would it be easy to implement the diagrams?</a:t>
                      </a:r>
                    </a:p>
                    <a:p>
                      <a:pPr marL="171450" indent="-171450">
                        <a:buFont typeface="Arial" panose="020B0604020202020204" pitchFamily="34" charset="0"/>
                        <a:buChar char="•"/>
                      </a:pPr>
                      <a:r>
                        <a:rPr lang="en-US" sz="1100" baseline="0" dirty="0" smtClean="0"/>
                        <a:t>Diagrams are cleared? Easy for a person who is not expert?</a:t>
                      </a:r>
                    </a:p>
                    <a:p>
                      <a:pPr marL="171450" indent="-171450">
                        <a:buFont typeface="Arial" panose="020B0604020202020204" pitchFamily="34" charset="0"/>
                        <a:buChar char="•"/>
                      </a:pPr>
                      <a:r>
                        <a:rPr lang="en-US" sz="1100" baseline="0" dirty="0" smtClean="0"/>
                        <a:t>All the diagrams are sufficient? Fulfilling all the requirements?</a:t>
                      </a:r>
                    </a:p>
                  </a:txBody>
                  <a:tcPr/>
                </a:tc>
              </a:tr>
              <a:tr h="831539">
                <a:tc>
                  <a:txBody>
                    <a:bodyPr/>
                    <a:lstStyle/>
                    <a:p>
                      <a:pPr algn="ctr"/>
                      <a:r>
                        <a:rPr lang="en-US" dirty="0" smtClean="0"/>
                        <a:t>Development Phase</a:t>
                      </a:r>
                      <a:endParaRPr lang="en-US" dirty="0"/>
                    </a:p>
                  </a:txBody>
                  <a:tcPr/>
                </a:tc>
                <a:tc>
                  <a:txBody>
                    <a:bodyPr/>
                    <a:lstStyle/>
                    <a:p>
                      <a:pPr marL="171450" indent="-171450">
                        <a:buFont typeface="Arial" panose="020B0604020202020204" pitchFamily="34" charset="0"/>
                        <a:buChar char="•"/>
                      </a:pPr>
                      <a:r>
                        <a:rPr lang="en-US" sz="1100" dirty="0" smtClean="0"/>
                        <a:t>Coding languages</a:t>
                      </a:r>
                      <a:r>
                        <a:rPr lang="en-US" sz="1100" baseline="0" dirty="0" smtClean="0"/>
                        <a:t> are defined? Conditions are set to the languages?</a:t>
                      </a:r>
                    </a:p>
                    <a:p>
                      <a:pPr marL="171450" indent="-171450">
                        <a:buFont typeface="Arial" panose="020B0604020202020204" pitchFamily="34" charset="0"/>
                        <a:buChar char="•"/>
                      </a:pPr>
                      <a:r>
                        <a:rPr lang="en-US" sz="1100" dirty="0" smtClean="0"/>
                        <a:t>Does languages are integrating young and less experience developers?</a:t>
                      </a:r>
                    </a:p>
                    <a:p>
                      <a:pPr marL="171450" indent="-171450">
                        <a:buFont typeface="Arial" panose="020B0604020202020204" pitchFamily="34" charset="0"/>
                        <a:buChar char="•"/>
                      </a:pPr>
                      <a:r>
                        <a:rPr lang="en-US" sz="1100" dirty="0" smtClean="0"/>
                        <a:t>Is</a:t>
                      </a:r>
                      <a:r>
                        <a:rPr lang="en-US" sz="1100" baseline="0" dirty="0" smtClean="0"/>
                        <a:t> it easy to orientate the code you want?</a:t>
                      </a:r>
                    </a:p>
                    <a:p>
                      <a:pPr marL="171450" indent="-171450">
                        <a:buFont typeface="Arial" panose="020B0604020202020204" pitchFamily="34" charset="0"/>
                        <a:buChar char="•"/>
                      </a:pPr>
                      <a:r>
                        <a:rPr lang="en-US" sz="1100" baseline="0" dirty="0" smtClean="0"/>
                        <a:t>Code is compatible with the design pattern?</a:t>
                      </a:r>
                      <a:endParaRPr lang="en-US" sz="1100" dirty="0"/>
                    </a:p>
                  </a:txBody>
                  <a:tcPr/>
                </a:tc>
              </a:tr>
              <a:tr h="742640">
                <a:tc>
                  <a:txBody>
                    <a:bodyPr/>
                    <a:lstStyle/>
                    <a:p>
                      <a:pPr algn="ctr"/>
                      <a:r>
                        <a:rPr lang="en-US" dirty="0" smtClean="0"/>
                        <a:t>Testing &amp; verification Phase</a:t>
                      </a:r>
                      <a:endParaRPr lang="en-US" dirty="0"/>
                    </a:p>
                  </a:txBody>
                  <a:tcPr/>
                </a:tc>
                <a:tc>
                  <a:txBody>
                    <a:bodyPr/>
                    <a:lstStyle/>
                    <a:p>
                      <a:pPr marL="171450" indent="-171450">
                        <a:buFont typeface="Arial" panose="020B0604020202020204" pitchFamily="34" charset="0"/>
                        <a:buChar char="•"/>
                      </a:pPr>
                      <a:r>
                        <a:rPr lang="en-US" sz="1100" dirty="0" smtClean="0"/>
                        <a:t>All the errors are fixed</a:t>
                      </a:r>
                      <a:r>
                        <a:rPr lang="en-US" sz="1100" baseline="0" dirty="0" smtClean="0"/>
                        <a:t> before sending it to client?</a:t>
                      </a:r>
                    </a:p>
                    <a:p>
                      <a:pPr marL="171450" indent="-171450">
                        <a:buFont typeface="Arial" panose="020B0604020202020204" pitchFamily="34" charset="0"/>
                        <a:buChar char="•"/>
                      </a:pPr>
                      <a:r>
                        <a:rPr lang="en-US" sz="1100" baseline="0" dirty="0" smtClean="0"/>
                        <a:t>Distinguish between a quality product vs a correct product?</a:t>
                      </a:r>
                    </a:p>
                    <a:p>
                      <a:pPr marL="171450" indent="-171450">
                        <a:buFont typeface="Arial" panose="020B0604020202020204" pitchFamily="34" charset="0"/>
                        <a:buChar char="•"/>
                      </a:pPr>
                      <a:r>
                        <a:rPr lang="en-US" sz="1100" baseline="0" dirty="0" smtClean="0"/>
                        <a:t>All the required tests are performed?</a:t>
                      </a:r>
                    </a:p>
                    <a:p>
                      <a:pPr marL="171450" indent="-171450">
                        <a:buFont typeface="Arial" panose="020B0604020202020204" pitchFamily="34" charset="0"/>
                        <a:buChar char="•"/>
                      </a:pPr>
                      <a:r>
                        <a:rPr lang="en-US" sz="1100" baseline="0" dirty="0" smtClean="0"/>
                        <a:t>Is their any need of mandatory  test?</a:t>
                      </a:r>
                      <a:endParaRPr lang="en-US" sz="1100" dirty="0"/>
                    </a:p>
                  </a:txBody>
                  <a:tcPr/>
                </a:tc>
              </a:tr>
            </a:tbl>
          </a:graphicData>
        </a:graphic>
      </p:graphicFrame>
    </p:spTree>
    <p:extLst>
      <p:ext uri="{BB962C8B-B14F-4D97-AF65-F5344CB8AC3E}">
        <p14:creationId xmlns:p14="http://schemas.microsoft.com/office/powerpoint/2010/main" val="3726279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1651</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Lucida Grande</vt:lpstr>
      <vt:lpstr>Verdana</vt:lpstr>
      <vt:lpstr>Wingdings</vt:lpstr>
      <vt:lpstr>Office Theme</vt:lpstr>
      <vt:lpstr>Professional Ethics of Software Engineers: An Ethical Framework</vt:lpstr>
      <vt:lpstr>Introduction</vt:lpstr>
      <vt:lpstr>PowerPoint Presentation</vt:lpstr>
      <vt:lpstr>Engineering Vs Software Engineering</vt:lpstr>
      <vt:lpstr>Professionalism:  Engineering &amp; Software Engineering</vt:lpstr>
      <vt:lpstr>Professionalism:  Engineering &amp; Software Engineering</vt:lpstr>
      <vt:lpstr>The Synergy  Between Ethical and Professional Skills</vt:lpstr>
      <vt:lpstr>Ethical-Driven Software Development(EDSD) An Ethical Framework</vt:lpstr>
      <vt:lpstr>EDSD Index Card’s Yes/No Questionnaire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2022-10-29T06:35:22Z</dcterms:created>
  <dcterms:modified xsi:type="dcterms:W3CDTF">2022-10-30T17:57:02Z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