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6" r:id="rId5"/>
    <p:sldId id="267" r:id="rId6"/>
    <p:sldId id="264" r:id="rId7"/>
    <p:sldId id="265" r:id="rId8"/>
    <p:sldId id="260" r:id="rId9"/>
    <p:sldId id="262"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0B6F1"/>
    <a:srgbClr val="FFBD5A"/>
    <a:srgbClr val="0066FF"/>
    <a:srgbClr val="66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10/30/2022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10/30/2022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87756" y="639097"/>
            <a:ext cx="6831734" cy="3686015"/>
          </a:xfrm>
        </p:spPr>
        <p:txBody>
          <a:bodyPr>
            <a:normAutofit/>
          </a:bodyPr>
          <a:lstStyle/>
          <a:p>
            <a:r>
              <a:rPr lang="en-US" sz="6000" b="1" dirty="0">
                <a:solidFill>
                  <a:schemeClr val="tx1">
                    <a:lumMod val="65000"/>
                    <a:lumOff val="35000"/>
                  </a:schemeClr>
                </a:solidFill>
                <a:cs typeface="Times New Roman" panose="02020603050405020304" pitchFamily="18" charset="0"/>
              </a:rPr>
              <a:t>Sixty years of Software development lifecycle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456814"/>
          </a:xfrm>
        </p:spPr>
        <p:txBody>
          <a:bodyPr>
            <a:normAutofit fontScale="92500"/>
          </a:bodyPr>
          <a:lstStyle/>
          <a:p>
            <a:r>
              <a:rPr lang="en-US" b="1" cap="none" dirty="0">
                <a:solidFill>
                  <a:schemeClr val="tx1">
                    <a:lumMod val="85000"/>
                    <a:lumOff val="15000"/>
                  </a:schemeClr>
                </a:solidFill>
                <a:latin typeface="+mj-lt"/>
                <a:cs typeface="Arial" panose="020B0604020202020204" pitchFamily="34" charset="0"/>
              </a:rPr>
              <a:t>Presented By </a:t>
            </a:r>
            <a:r>
              <a:rPr lang="en-US" b="1" dirty="0">
                <a:solidFill>
                  <a:schemeClr val="tx1">
                    <a:lumMod val="85000"/>
                    <a:lumOff val="15000"/>
                  </a:schemeClr>
                </a:solidFill>
                <a:latin typeface="+mj-lt"/>
                <a:cs typeface="Arial" panose="020B0604020202020204" pitchFamily="34" charset="0"/>
              </a:rPr>
              <a:t>: </a:t>
            </a:r>
            <a:r>
              <a:rPr lang="en-US" cap="none" dirty="0">
                <a:solidFill>
                  <a:schemeClr val="tx1">
                    <a:lumMod val="85000"/>
                    <a:lumOff val="15000"/>
                  </a:schemeClr>
                </a:solidFill>
                <a:latin typeface="+mj-lt"/>
                <a:cs typeface="Arial" panose="020B0604020202020204" pitchFamily="34" charset="0"/>
              </a:rPr>
              <a:t>Osama Nisar</a:t>
            </a:r>
            <a:endParaRPr lang="en-US" dirty="0">
              <a:solidFill>
                <a:schemeClr val="tx1">
                  <a:lumMod val="85000"/>
                  <a:lumOff val="15000"/>
                </a:schemeClr>
              </a:solidFill>
              <a:latin typeface="+mj-lt"/>
              <a:cs typeface="Arial" panose="020B060402020202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415247"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9857D5B-9335-48B2-9D0D-1D80B9E464C1}"/>
              </a:ext>
            </a:extLst>
          </p:cNvPr>
          <p:cNvSpPr/>
          <p:nvPr/>
        </p:nvSpPr>
        <p:spPr>
          <a:xfrm>
            <a:off x="5289753" y="5234389"/>
            <a:ext cx="3804247" cy="430887"/>
          </a:xfrm>
          <a:prstGeom prst="rect">
            <a:avLst/>
          </a:prstGeom>
        </p:spPr>
        <p:txBody>
          <a:bodyPr wrap="none">
            <a:spAutoFit/>
          </a:bodyPr>
          <a:lstStyle/>
          <a:p>
            <a:r>
              <a:rPr lang="en-US" sz="2200" b="1" dirty="0">
                <a:solidFill>
                  <a:schemeClr val="tx1">
                    <a:lumMod val="85000"/>
                    <a:lumOff val="15000"/>
                  </a:schemeClr>
                </a:solidFill>
                <a:latin typeface="+mj-lt"/>
                <a:cs typeface="Arial" panose="020B0604020202020204" pitchFamily="34" charset="0"/>
              </a:rPr>
              <a:t>Roll No : </a:t>
            </a:r>
            <a:r>
              <a:rPr lang="en-US" sz="2200" dirty="0">
                <a:solidFill>
                  <a:schemeClr val="tx1">
                    <a:lumMod val="85000"/>
                    <a:lumOff val="15000"/>
                  </a:schemeClr>
                </a:solidFill>
                <a:latin typeface="+mj-lt"/>
                <a:cs typeface="Arial" panose="020B0604020202020204" pitchFamily="34" charset="0"/>
              </a:rPr>
              <a:t>BSCS-F19-M-57</a:t>
            </a:r>
          </a:p>
        </p:txBody>
      </p:sp>
      <p:sp>
        <p:nvSpPr>
          <p:cNvPr id="7" name="Rectangle 6">
            <a:extLst>
              <a:ext uri="{FF2B5EF4-FFF2-40B4-BE49-F238E27FC236}">
                <a16:creationId xmlns:a16="http://schemas.microsoft.com/office/drawing/2014/main" id="{14B5514B-CD00-4DCB-9F78-D8A9E43AA78A}"/>
              </a:ext>
            </a:extLst>
          </p:cNvPr>
          <p:cNvSpPr/>
          <p:nvPr/>
        </p:nvSpPr>
        <p:spPr>
          <a:xfrm>
            <a:off x="5264561" y="5774283"/>
            <a:ext cx="3113353" cy="430887"/>
          </a:xfrm>
          <a:prstGeom prst="rect">
            <a:avLst/>
          </a:prstGeom>
        </p:spPr>
        <p:txBody>
          <a:bodyPr wrap="none">
            <a:spAutoFit/>
          </a:bodyPr>
          <a:lstStyle/>
          <a:p>
            <a:r>
              <a:rPr lang="en-US" sz="2200" b="1" dirty="0">
                <a:solidFill>
                  <a:schemeClr val="tx1">
                    <a:lumMod val="85000"/>
                    <a:lumOff val="15000"/>
                  </a:schemeClr>
                </a:solidFill>
                <a:latin typeface="+mj-lt"/>
                <a:cs typeface="Arial" panose="020B0604020202020204" pitchFamily="34" charset="0"/>
              </a:rPr>
              <a:t>Section : </a:t>
            </a:r>
            <a:r>
              <a:rPr lang="en-US" sz="2200" dirty="0">
                <a:solidFill>
                  <a:schemeClr val="tx1">
                    <a:lumMod val="85000"/>
                    <a:lumOff val="15000"/>
                  </a:schemeClr>
                </a:solidFill>
                <a:latin typeface="+mj-lt"/>
                <a:cs typeface="Arial" panose="020B0604020202020204" pitchFamily="34" charset="0"/>
              </a:rPr>
              <a:t>Morning(B)</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2995-A834-4322-8023-93A573BDEAA3}"/>
              </a:ext>
            </a:extLst>
          </p:cNvPr>
          <p:cNvSpPr>
            <a:spLocks noGrp="1"/>
          </p:cNvSpPr>
          <p:nvPr>
            <p:ph type="title"/>
          </p:nvPr>
        </p:nvSpPr>
        <p:spPr/>
        <p:txBody>
          <a:bodyPr/>
          <a:lstStyle/>
          <a:p>
            <a:r>
              <a:rPr lang="en-US" b="1" dirty="0"/>
              <a:t>Summary (Cont...)</a:t>
            </a:r>
            <a:endParaRPr lang="en-US" dirty="0"/>
          </a:p>
        </p:txBody>
      </p:sp>
      <p:sp>
        <p:nvSpPr>
          <p:cNvPr id="6" name="Rectangle 5">
            <a:extLst>
              <a:ext uri="{FF2B5EF4-FFF2-40B4-BE49-F238E27FC236}">
                <a16:creationId xmlns:a16="http://schemas.microsoft.com/office/drawing/2014/main" id="{7B7BA305-07D4-4F47-8A85-C1F686A45626}"/>
              </a:ext>
            </a:extLst>
          </p:cNvPr>
          <p:cNvSpPr/>
          <p:nvPr/>
        </p:nvSpPr>
        <p:spPr>
          <a:xfrm>
            <a:off x="1651000" y="3059668"/>
            <a:ext cx="9504680" cy="923330"/>
          </a:xfrm>
          <a:prstGeom prst="rect">
            <a:avLst/>
          </a:prstGeom>
        </p:spPr>
        <p:txBody>
          <a:bodyPr wrap="square">
            <a:spAutoFit/>
          </a:bodyPr>
          <a:lstStyle/>
          <a:p>
            <a:pPr marL="285750" indent="-285750" algn="just">
              <a:buFont typeface="Wingdings" panose="05000000000000000000" pitchFamily="2" charset="2"/>
              <a:buChar char="Ø"/>
            </a:pPr>
            <a:r>
              <a:rPr lang="en-US" dirty="0">
                <a:solidFill>
                  <a:schemeClr val="tx1">
                    <a:lumMod val="95000"/>
                    <a:lumOff val="5000"/>
                  </a:schemeClr>
                </a:solidFill>
                <a:latin typeface="+mj-lt"/>
              </a:rPr>
              <a:t>In </a:t>
            </a:r>
            <a:r>
              <a:rPr lang="en-US" b="1" dirty="0">
                <a:solidFill>
                  <a:schemeClr val="tx1">
                    <a:lumMod val="95000"/>
                    <a:lumOff val="5000"/>
                  </a:schemeClr>
                </a:solidFill>
                <a:latin typeface="+mj-lt"/>
              </a:rPr>
              <a:t>Transition Phase</a:t>
            </a:r>
            <a:r>
              <a:rPr lang="en-US" dirty="0">
                <a:solidFill>
                  <a:schemeClr val="tx1">
                    <a:lumMod val="95000"/>
                    <a:lumOff val="5000"/>
                  </a:schemeClr>
                </a:solidFill>
                <a:latin typeface="+mj-lt"/>
              </a:rPr>
              <a:t>, </a:t>
            </a:r>
            <a:r>
              <a:rPr lang="en-US" dirty="0">
                <a:latin typeface="+mj-lt"/>
              </a:rPr>
              <a:t> During this phase, the software is released and delivered to the public or customers. Based on the feedback from the end-users, the product will be made update or change. It is the process of deployment.</a:t>
            </a:r>
            <a:endParaRPr lang="en-US" dirty="0">
              <a:solidFill>
                <a:schemeClr val="tx1">
                  <a:lumMod val="95000"/>
                  <a:lumOff val="5000"/>
                </a:schemeClr>
              </a:solidFill>
              <a:latin typeface="+mj-lt"/>
            </a:endParaRPr>
          </a:p>
        </p:txBody>
      </p:sp>
      <p:sp>
        <p:nvSpPr>
          <p:cNvPr id="7" name="Rectangle 6">
            <a:extLst>
              <a:ext uri="{FF2B5EF4-FFF2-40B4-BE49-F238E27FC236}">
                <a16:creationId xmlns:a16="http://schemas.microsoft.com/office/drawing/2014/main" id="{7ACC76B7-2C38-4915-8568-003877ED26BB}"/>
              </a:ext>
            </a:extLst>
          </p:cNvPr>
          <p:cNvSpPr/>
          <p:nvPr/>
        </p:nvSpPr>
        <p:spPr>
          <a:xfrm>
            <a:off x="1651000" y="2104773"/>
            <a:ext cx="9504680" cy="923330"/>
          </a:xfrm>
          <a:prstGeom prst="rect">
            <a:avLst/>
          </a:prstGeom>
        </p:spPr>
        <p:txBody>
          <a:bodyPr wrap="square">
            <a:spAutoFit/>
          </a:bodyPr>
          <a:lstStyle/>
          <a:p>
            <a:pPr marL="285750" indent="-285750" algn="just">
              <a:buFont typeface="Wingdings" panose="05000000000000000000" pitchFamily="2" charset="2"/>
              <a:buChar char="Ø"/>
            </a:pPr>
            <a:r>
              <a:rPr lang="en-US" dirty="0">
                <a:solidFill>
                  <a:schemeClr val="tx1">
                    <a:lumMod val="95000"/>
                    <a:lumOff val="5000"/>
                  </a:schemeClr>
                </a:solidFill>
                <a:latin typeface="+mj-lt"/>
              </a:rPr>
              <a:t>In </a:t>
            </a:r>
            <a:r>
              <a:rPr lang="en-US" b="1" dirty="0">
                <a:solidFill>
                  <a:schemeClr val="tx1">
                    <a:lumMod val="95000"/>
                    <a:lumOff val="5000"/>
                  </a:schemeClr>
                </a:solidFill>
                <a:latin typeface="+mj-lt"/>
              </a:rPr>
              <a:t>Construction Phase</a:t>
            </a:r>
            <a:r>
              <a:rPr lang="en-US" dirty="0">
                <a:solidFill>
                  <a:schemeClr val="tx1">
                    <a:lumMod val="95000"/>
                    <a:lumOff val="5000"/>
                  </a:schemeClr>
                </a:solidFill>
                <a:latin typeface="+mj-lt"/>
              </a:rPr>
              <a:t>, </a:t>
            </a:r>
            <a:r>
              <a:rPr lang="en-US" dirty="0">
                <a:latin typeface="+mj-lt"/>
              </a:rPr>
              <a:t>the project is developed and completed. Here all the features are developed and integrated into the product, i.e. the software is designed, written, and tested successfully.</a:t>
            </a:r>
            <a:r>
              <a:rPr lang="en-US" dirty="0">
                <a:solidFill>
                  <a:schemeClr val="tx1">
                    <a:lumMod val="95000"/>
                    <a:lumOff val="5000"/>
                  </a:schemeClr>
                </a:solidFill>
                <a:latin typeface="+mj-lt"/>
              </a:rPr>
              <a:t>,</a:t>
            </a:r>
          </a:p>
        </p:txBody>
      </p:sp>
      <p:sp>
        <p:nvSpPr>
          <p:cNvPr id="8" name="Rectangle 7">
            <a:extLst>
              <a:ext uri="{FF2B5EF4-FFF2-40B4-BE49-F238E27FC236}">
                <a16:creationId xmlns:a16="http://schemas.microsoft.com/office/drawing/2014/main" id="{B0C9C082-4206-4A81-AC2E-6E724143C705}"/>
              </a:ext>
            </a:extLst>
          </p:cNvPr>
          <p:cNvSpPr/>
          <p:nvPr/>
        </p:nvSpPr>
        <p:spPr>
          <a:xfrm>
            <a:off x="1097279" y="4087968"/>
            <a:ext cx="10058399" cy="369332"/>
          </a:xfrm>
          <a:prstGeom prst="rect">
            <a:avLst/>
          </a:prstGeom>
        </p:spPr>
        <p:txBody>
          <a:bodyPr wrap="square">
            <a:spAutoFit/>
          </a:bodyPr>
          <a:lstStyle/>
          <a:p>
            <a:r>
              <a:rPr lang="en-US" b="1" dirty="0">
                <a:latin typeface="+mj-lt"/>
              </a:rPr>
              <a:t>Today</a:t>
            </a:r>
            <a:r>
              <a:rPr lang="en-US" dirty="0">
                <a:latin typeface="+mj-lt"/>
              </a:rPr>
              <a:t>, we have a great variety of software processes and life cycles,</a:t>
            </a:r>
          </a:p>
        </p:txBody>
      </p:sp>
      <p:sp>
        <p:nvSpPr>
          <p:cNvPr id="9" name="Rectangle 8">
            <a:extLst>
              <a:ext uri="{FF2B5EF4-FFF2-40B4-BE49-F238E27FC236}">
                <a16:creationId xmlns:a16="http://schemas.microsoft.com/office/drawing/2014/main" id="{ADF3C50E-B730-4DFB-9759-4BF2A72604F3}"/>
              </a:ext>
            </a:extLst>
          </p:cNvPr>
          <p:cNvSpPr/>
          <p:nvPr/>
        </p:nvSpPr>
        <p:spPr>
          <a:xfrm>
            <a:off x="1651000" y="4557637"/>
            <a:ext cx="9504678"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mj-lt"/>
              </a:rPr>
              <a:t>A very great technique name “</a:t>
            </a:r>
            <a:r>
              <a:rPr lang="en-US" b="1" dirty="0">
                <a:latin typeface="+mj-lt"/>
              </a:rPr>
              <a:t>agile scaling</a:t>
            </a:r>
            <a:r>
              <a:rPr lang="en-US" dirty="0">
                <a:latin typeface="+mj-lt"/>
              </a:rPr>
              <a:t>” introduced. </a:t>
            </a:r>
          </a:p>
        </p:txBody>
      </p:sp>
    </p:spTree>
    <p:extLst>
      <p:ext uri="{BB962C8B-B14F-4D97-AF65-F5344CB8AC3E}">
        <p14:creationId xmlns:p14="http://schemas.microsoft.com/office/powerpoint/2010/main" val="143163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304B-092D-43A3-ADBA-4CC5397EAD77}"/>
              </a:ext>
            </a:extLst>
          </p:cNvPr>
          <p:cNvSpPr>
            <a:spLocks noGrp="1"/>
          </p:cNvSpPr>
          <p:nvPr>
            <p:ph type="title"/>
          </p:nvPr>
        </p:nvSpPr>
        <p:spPr>
          <a:xfrm>
            <a:off x="1097280" y="851647"/>
            <a:ext cx="10058400" cy="885713"/>
          </a:xfrm>
        </p:spPr>
        <p:txBody>
          <a:bodyPr/>
          <a:lstStyle/>
          <a:p>
            <a:r>
              <a:rPr lang="en-US" b="1" dirty="0"/>
              <a:t>Conclusion</a:t>
            </a:r>
          </a:p>
        </p:txBody>
      </p:sp>
      <p:sp>
        <p:nvSpPr>
          <p:cNvPr id="4" name="Rectangle 3">
            <a:extLst>
              <a:ext uri="{FF2B5EF4-FFF2-40B4-BE49-F238E27FC236}">
                <a16:creationId xmlns:a16="http://schemas.microsoft.com/office/drawing/2014/main" id="{00C08C9D-4396-4E40-A7DC-B7F99858BBC2}"/>
              </a:ext>
            </a:extLst>
          </p:cNvPr>
          <p:cNvSpPr/>
          <p:nvPr/>
        </p:nvSpPr>
        <p:spPr>
          <a:xfrm>
            <a:off x="1066799" y="3071175"/>
            <a:ext cx="10058400" cy="769441"/>
          </a:xfrm>
          <a:prstGeom prst="rect">
            <a:avLst/>
          </a:prstGeom>
        </p:spPr>
        <p:txBody>
          <a:bodyPr wrap="square">
            <a:spAutoFit/>
          </a:bodyPr>
          <a:lstStyle/>
          <a:p>
            <a:pPr marL="342900" indent="-342900" algn="just">
              <a:buClr>
                <a:schemeClr val="tx1">
                  <a:lumMod val="85000"/>
                  <a:lumOff val="15000"/>
                </a:schemeClr>
              </a:buClr>
              <a:buFont typeface="Wingdings" panose="05000000000000000000" pitchFamily="2" charset="2"/>
              <a:buChar char="ü"/>
            </a:pPr>
            <a:r>
              <a:rPr lang="en-US" sz="2200" dirty="0">
                <a:solidFill>
                  <a:schemeClr val="tx1">
                    <a:lumMod val="95000"/>
                    <a:lumOff val="5000"/>
                  </a:schemeClr>
                </a:solidFill>
                <a:latin typeface="+mj-lt"/>
              </a:rPr>
              <a:t>In </a:t>
            </a:r>
            <a:r>
              <a:rPr lang="en-US" sz="2200" b="1" dirty="0">
                <a:solidFill>
                  <a:schemeClr val="tx1">
                    <a:lumMod val="95000"/>
                    <a:lumOff val="5000"/>
                  </a:schemeClr>
                </a:solidFill>
                <a:latin typeface="+mj-lt"/>
              </a:rPr>
              <a:t>1980’s</a:t>
            </a:r>
            <a:r>
              <a:rPr lang="en-US" sz="2200" dirty="0">
                <a:solidFill>
                  <a:schemeClr val="tx1">
                    <a:lumMod val="95000"/>
                    <a:lumOff val="5000"/>
                  </a:schemeClr>
                </a:solidFill>
                <a:latin typeface="+mj-lt"/>
              </a:rPr>
              <a:t>, growing focus on processes, strong control, tool support, inclusion of supporting processes, etc.</a:t>
            </a:r>
          </a:p>
        </p:txBody>
      </p:sp>
      <p:sp>
        <p:nvSpPr>
          <p:cNvPr id="5" name="Rectangle 4">
            <a:extLst>
              <a:ext uri="{FF2B5EF4-FFF2-40B4-BE49-F238E27FC236}">
                <a16:creationId xmlns:a16="http://schemas.microsoft.com/office/drawing/2014/main" id="{6C76D876-FCA6-48F6-A203-EE6CB2CBFBBF}"/>
              </a:ext>
            </a:extLst>
          </p:cNvPr>
          <p:cNvSpPr/>
          <p:nvPr/>
        </p:nvSpPr>
        <p:spPr>
          <a:xfrm>
            <a:off x="1066799" y="3984766"/>
            <a:ext cx="10058399" cy="1107996"/>
          </a:xfrm>
          <a:prstGeom prst="rect">
            <a:avLst/>
          </a:prstGeom>
        </p:spPr>
        <p:txBody>
          <a:bodyPr wrap="square">
            <a:spAutoFit/>
          </a:bodyPr>
          <a:lstStyle/>
          <a:p>
            <a:pPr marL="342900" indent="-342900" algn="just">
              <a:buClr>
                <a:schemeClr val="tx1">
                  <a:lumMod val="85000"/>
                  <a:lumOff val="15000"/>
                </a:schemeClr>
              </a:buClr>
              <a:buFont typeface="Wingdings" panose="05000000000000000000" pitchFamily="2" charset="2"/>
              <a:buChar char="ü"/>
            </a:pPr>
            <a:r>
              <a:rPr lang="en-US" sz="2200" b="1" dirty="0">
                <a:solidFill>
                  <a:schemeClr val="tx1">
                    <a:lumMod val="95000"/>
                    <a:lumOff val="5000"/>
                  </a:schemeClr>
                </a:solidFill>
                <a:latin typeface="+mj-lt"/>
              </a:rPr>
              <a:t>1990’s</a:t>
            </a:r>
            <a:r>
              <a:rPr lang="en-US" sz="2200" dirty="0">
                <a:solidFill>
                  <a:schemeClr val="tx1">
                    <a:lumMod val="95000"/>
                    <a:lumOff val="5000"/>
                  </a:schemeClr>
                </a:solidFill>
                <a:latin typeface="+mj-lt"/>
              </a:rPr>
              <a:t> and early </a:t>
            </a:r>
            <a:r>
              <a:rPr lang="en-US" sz="2200" b="1" dirty="0">
                <a:solidFill>
                  <a:schemeClr val="tx1">
                    <a:lumMod val="95000"/>
                    <a:lumOff val="5000"/>
                  </a:schemeClr>
                </a:solidFill>
                <a:latin typeface="+mj-lt"/>
              </a:rPr>
              <a:t>2000’s</a:t>
            </a:r>
            <a:r>
              <a:rPr lang="en-US" sz="2200" dirty="0">
                <a:solidFill>
                  <a:schemeClr val="tx1">
                    <a:lumMod val="95000"/>
                    <a:lumOff val="5000"/>
                  </a:schemeClr>
                </a:solidFill>
                <a:latin typeface="+mj-lt"/>
              </a:rPr>
              <a:t>, the counter-movement grows in importance, leading to a rise of agile methodologies and gives the developer freedom to select which task to perform when.</a:t>
            </a:r>
          </a:p>
        </p:txBody>
      </p:sp>
      <p:sp>
        <p:nvSpPr>
          <p:cNvPr id="6" name="Rectangle 5">
            <a:extLst>
              <a:ext uri="{FF2B5EF4-FFF2-40B4-BE49-F238E27FC236}">
                <a16:creationId xmlns:a16="http://schemas.microsoft.com/office/drawing/2014/main" id="{3E483CD2-C295-437B-9DCB-87A4AFB26D6E}"/>
              </a:ext>
            </a:extLst>
          </p:cNvPr>
          <p:cNvSpPr/>
          <p:nvPr/>
        </p:nvSpPr>
        <p:spPr>
          <a:xfrm>
            <a:off x="1066801" y="5236912"/>
            <a:ext cx="10058398" cy="769441"/>
          </a:xfrm>
          <a:prstGeom prst="rect">
            <a:avLst/>
          </a:prstGeom>
        </p:spPr>
        <p:txBody>
          <a:bodyPr wrap="square">
            <a:spAutoFit/>
          </a:bodyPr>
          <a:lstStyle/>
          <a:p>
            <a:pPr marL="342900" indent="-342900" algn="just">
              <a:buClr>
                <a:schemeClr val="tx1">
                  <a:lumMod val="85000"/>
                  <a:lumOff val="15000"/>
                </a:schemeClr>
              </a:buClr>
              <a:buFont typeface="Wingdings" panose="05000000000000000000" pitchFamily="2" charset="2"/>
              <a:buChar char="ü"/>
            </a:pPr>
            <a:r>
              <a:rPr lang="en-US" sz="2200" b="1" dirty="0">
                <a:solidFill>
                  <a:schemeClr val="tx1">
                    <a:lumMod val="95000"/>
                    <a:lumOff val="5000"/>
                  </a:schemeClr>
                </a:solidFill>
                <a:latin typeface="+mj-lt"/>
              </a:rPr>
              <a:t>Today</a:t>
            </a:r>
            <a:r>
              <a:rPr lang="en-US" sz="2200" dirty="0">
                <a:solidFill>
                  <a:schemeClr val="tx1">
                    <a:lumMod val="95000"/>
                    <a:lumOff val="5000"/>
                  </a:schemeClr>
                </a:solidFill>
                <a:latin typeface="+mj-lt"/>
              </a:rPr>
              <a:t>, focus on scaling agile; mostly for large scale software development.</a:t>
            </a:r>
          </a:p>
        </p:txBody>
      </p:sp>
      <p:sp>
        <p:nvSpPr>
          <p:cNvPr id="7" name="Rectangle 6">
            <a:extLst>
              <a:ext uri="{FF2B5EF4-FFF2-40B4-BE49-F238E27FC236}">
                <a16:creationId xmlns:a16="http://schemas.microsoft.com/office/drawing/2014/main" id="{91502F82-AF42-4A8F-A9D0-149603B92F2C}"/>
              </a:ext>
            </a:extLst>
          </p:cNvPr>
          <p:cNvSpPr/>
          <p:nvPr/>
        </p:nvSpPr>
        <p:spPr>
          <a:xfrm>
            <a:off x="1097280" y="2280694"/>
            <a:ext cx="10058398" cy="769441"/>
          </a:xfrm>
          <a:prstGeom prst="rect">
            <a:avLst/>
          </a:prstGeom>
        </p:spPr>
        <p:txBody>
          <a:bodyPr wrap="square">
            <a:spAutoFit/>
          </a:bodyPr>
          <a:lstStyle/>
          <a:p>
            <a:pPr marL="342900" indent="-342900" algn="just">
              <a:buClr>
                <a:schemeClr val="tx1">
                  <a:lumMod val="85000"/>
                  <a:lumOff val="15000"/>
                </a:schemeClr>
              </a:buClr>
              <a:buFont typeface="Wingdings" panose="05000000000000000000" pitchFamily="2" charset="2"/>
              <a:buChar char="ü"/>
            </a:pPr>
            <a:r>
              <a:rPr lang="en-US" sz="2200" dirty="0">
                <a:solidFill>
                  <a:schemeClr val="tx1">
                    <a:lumMod val="95000"/>
                    <a:lumOff val="5000"/>
                  </a:schemeClr>
                </a:solidFill>
                <a:latin typeface="+mj-lt"/>
              </a:rPr>
              <a:t>In </a:t>
            </a:r>
            <a:r>
              <a:rPr lang="en-US" sz="2200" b="1" dirty="0">
                <a:solidFill>
                  <a:schemeClr val="tx1">
                    <a:lumMod val="95000"/>
                    <a:lumOff val="5000"/>
                  </a:schemeClr>
                </a:solidFill>
                <a:latin typeface="+mj-lt"/>
              </a:rPr>
              <a:t>1970’s</a:t>
            </a:r>
            <a:r>
              <a:rPr lang="en-US" sz="2200" dirty="0">
                <a:solidFill>
                  <a:schemeClr val="tx1">
                    <a:lumMod val="95000"/>
                    <a:lumOff val="5000"/>
                  </a:schemeClr>
                </a:solidFill>
                <a:latin typeface="+mj-lt"/>
              </a:rPr>
              <a:t>, a focus on development methods, structured development    etc. usually resulted in sequential SDLCMs.</a:t>
            </a:r>
          </a:p>
        </p:txBody>
      </p:sp>
    </p:spTree>
    <p:extLst>
      <p:ext uri="{BB962C8B-B14F-4D97-AF65-F5344CB8AC3E}">
        <p14:creationId xmlns:p14="http://schemas.microsoft.com/office/powerpoint/2010/main" val="400109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42857" y="283822"/>
            <a:ext cx="4218791" cy="765048"/>
          </a:xfrm>
        </p:spPr>
        <p:txBody>
          <a:bodyPr anchor="ctr">
            <a:normAutofit/>
          </a:bodyPr>
          <a:lstStyle/>
          <a:p>
            <a:pPr lvl="0"/>
            <a:r>
              <a:rPr lang="en-US" sz="4800" b="1" dirty="0">
                <a:solidFill>
                  <a:schemeClr val="tx1">
                    <a:lumMod val="95000"/>
                    <a:lumOff val="5000"/>
                  </a:schemeClr>
                </a:solidFill>
              </a:rPr>
              <a:t>Introduction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77167917-B1DD-4674-9A1B-EB2D20B94EB1}"/>
              </a:ext>
            </a:extLst>
          </p:cNvPr>
          <p:cNvSpPr txBox="1">
            <a:spLocks/>
          </p:cNvSpPr>
          <p:nvPr/>
        </p:nvSpPr>
        <p:spPr>
          <a:xfrm>
            <a:off x="442857" y="1136836"/>
            <a:ext cx="10816814" cy="5827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342900" indent="-342900" algn="just">
              <a:buFont typeface="Wingdings" panose="05000000000000000000" pitchFamily="2" charset="2"/>
              <a:buChar char="ü"/>
            </a:pPr>
            <a:r>
              <a:rPr lang="en-US" sz="2200" dirty="0">
                <a:solidFill>
                  <a:schemeClr val="tx1">
                    <a:lumMod val="95000"/>
                    <a:lumOff val="5000"/>
                  </a:schemeClr>
                </a:solidFill>
              </a:rPr>
              <a:t>We will discuss the SDLCM and first model was published in 1956.</a:t>
            </a:r>
          </a:p>
        </p:txBody>
      </p:sp>
      <p:sp>
        <p:nvSpPr>
          <p:cNvPr id="4" name="Rectangle 3">
            <a:extLst>
              <a:ext uri="{FF2B5EF4-FFF2-40B4-BE49-F238E27FC236}">
                <a16:creationId xmlns:a16="http://schemas.microsoft.com/office/drawing/2014/main" id="{E40658F5-1BBF-4C77-97EA-BA2A75C5947C}"/>
              </a:ext>
            </a:extLst>
          </p:cNvPr>
          <p:cNvSpPr/>
          <p:nvPr/>
        </p:nvSpPr>
        <p:spPr>
          <a:xfrm>
            <a:off x="442857" y="1779756"/>
            <a:ext cx="10715594" cy="769441"/>
          </a:xfrm>
          <a:prstGeom prst="rect">
            <a:avLst/>
          </a:prstGeom>
        </p:spPr>
        <p:txBody>
          <a:bodyPr wrap="square">
            <a:spAutoFit/>
          </a:bodyPr>
          <a:lstStyle/>
          <a:p>
            <a:pPr marL="342900" indent="-342900" algn="just">
              <a:buFont typeface="Wingdings" panose="05000000000000000000" pitchFamily="2" charset="2"/>
              <a:buChar char="ü"/>
            </a:pPr>
            <a:r>
              <a:rPr lang="en-US" sz="2200" dirty="0">
                <a:latin typeface="+mj-lt"/>
              </a:rPr>
              <a:t>Provide a structure for the various software development activities to be performed within a project.</a:t>
            </a:r>
            <a:endParaRPr lang="en-US" sz="2200" dirty="0">
              <a:solidFill>
                <a:schemeClr val="tx1">
                  <a:lumMod val="95000"/>
                  <a:lumOff val="5000"/>
                </a:schemeClr>
              </a:solidFill>
              <a:latin typeface="+mj-lt"/>
            </a:endParaRPr>
          </a:p>
        </p:txBody>
      </p:sp>
      <p:sp>
        <p:nvSpPr>
          <p:cNvPr id="5" name="Rectangle 4">
            <a:extLst>
              <a:ext uri="{FF2B5EF4-FFF2-40B4-BE49-F238E27FC236}">
                <a16:creationId xmlns:a16="http://schemas.microsoft.com/office/drawing/2014/main" id="{5CABDD36-EC80-4529-BA2E-96C2605AE9AB}"/>
              </a:ext>
            </a:extLst>
          </p:cNvPr>
          <p:cNvSpPr/>
          <p:nvPr/>
        </p:nvSpPr>
        <p:spPr>
          <a:xfrm>
            <a:off x="442857" y="2609411"/>
            <a:ext cx="10009990" cy="430887"/>
          </a:xfrm>
          <a:prstGeom prst="rect">
            <a:avLst/>
          </a:prstGeom>
        </p:spPr>
        <p:txBody>
          <a:bodyPr wrap="square">
            <a:spAutoFit/>
          </a:bodyPr>
          <a:lstStyle/>
          <a:p>
            <a:pPr marL="342900" indent="-342900" algn="just">
              <a:buFont typeface="Wingdings" panose="05000000000000000000" pitchFamily="2" charset="2"/>
              <a:buChar char="ü"/>
            </a:pPr>
            <a:r>
              <a:rPr lang="en-US" sz="2200" dirty="0">
                <a:solidFill>
                  <a:schemeClr val="tx1">
                    <a:lumMod val="95000"/>
                    <a:lumOff val="5000"/>
                  </a:schemeClr>
                </a:solidFill>
                <a:latin typeface="+mj-lt"/>
              </a:rPr>
              <a:t>Software development process </a:t>
            </a:r>
            <a:r>
              <a:rPr lang="en-US" sz="2200" b="1" dirty="0">
                <a:solidFill>
                  <a:schemeClr val="tx1">
                    <a:lumMod val="95000"/>
                    <a:lumOff val="5000"/>
                  </a:schemeClr>
                </a:solidFill>
                <a:latin typeface="+mj-lt"/>
              </a:rPr>
              <a:t>Vs</a:t>
            </a:r>
            <a:r>
              <a:rPr lang="en-US" sz="2200" dirty="0">
                <a:solidFill>
                  <a:schemeClr val="tx1">
                    <a:lumMod val="95000"/>
                    <a:lumOff val="5000"/>
                  </a:schemeClr>
                </a:solidFill>
                <a:latin typeface="+mj-lt"/>
              </a:rPr>
              <a:t> Software development lifecycle.</a:t>
            </a:r>
          </a:p>
        </p:txBody>
      </p:sp>
      <p:sp>
        <p:nvSpPr>
          <p:cNvPr id="7" name="Rectangle 6">
            <a:extLst>
              <a:ext uri="{FF2B5EF4-FFF2-40B4-BE49-F238E27FC236}">
                <a16:creationId xmlns:a16="http://schemas.microsoft.com/office/drawing/2014/main" id="{DA5BFD7C-369F-45AF-87CB-A8FD6E91B67E}"/>
              </a:ext>
            </a:extLst>
          </p:cNvPr>
          <p:cNvSpPr/>
          <p:nvPr/>
        </p:nvSpPr>
        <p:spPr>
          <a:xfrm>
            <a:off x="442857" y="3100512"/>
            <a:ext cx="10715594" cy="769441"/>
          </a:xfrm>
          <a:prstGeom prst="rect">
            <a:avLst/>
          </a:prstGeom>
        </p:spPr>
        <p:txBody>
          <a:bodyPr wrap="square">
            <a:spAutoFit/>
          </a:bodyPr>
          <a:lstStyle/>
          <a:p>
            <a:pPr marL="342900" indent="-342900" algn="just">
              <a:buFont typeface="Wingdings" panose="05000000000000000000" pitchFamily="2" charset="2"/>
              <a:buChar char="ü"/>
            </a:pPr>
            <a:r>
              <a:rPr lang="en-US" sz="2200" dirty="0">
                <a:latin typeface="+mj-lt"/>
              </a:rPr>
              <a:t>As programming became more complex, more structure was needed for the development effort.</a:t>
            </a:r>
            <a:endParaRPr lang="en-US" sz="2200" dirty="0">
              <a:solidFill>
                <a:schemeClr val="tx1">
                  <a:lumMod val="95000"/>
                  <a:lumOff val="5000"/>
                </a:schemeClr>
              </a:solidFill>
              <a:latin typeface="+mj-lt"/>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3B69-6237-4821-AB69-91041F94741B}"/>
              </a:ext>
            </a:extLst>
          </p:cNvPr>
          <p:cNvSpPr>
            <a:spLocks noGrp="1"/>
          </p:cNvSpPr>
          <p:nvPr>
            <p:ph type="title"/>
          </p:nvPr>
        </p:nvSpPr>
        <p:spPr/>
        <p:txBody>
          <a:bodyPr/>
          <a:lstStyle/>
          <a:p>
            <a:r>
              <a:rPr lang="en-US" b="1" dirty="0"/>
              <a:t>Literature Review</a:t>
            </a:r>
          </a:p>
        </p:txBody>
      </p:sp>
      <p:graphicFrame>
        <p:nvGraphicFramePr>
          <p:cNvPr id="4" name="Content Placeholder 3">
            <a:extLst>
              <a:ext uri="{FF2B5EF4-FFF2-40B4-BE49-F238E27FC236}">
                <a16:creationId xmlns:a16="http://schemas.microsoft.com/office/drawing/2014/main" id="{C66E7F77-9310-4734-A1A5-9E349E19513A}"/>
              </a:ext>
            </a:extLst>
          </p:cNvPr>
          <p:cNvGraphicFramePr>
            <a:graphicFrameLocks noGrp="1"/>
          </p:cNvGraphicFramePr>
          <p:nvPr>
            <p:ph idx="1"/>
            <p:extLst>
              <p:ext uri="{D42A27DB-BD31-4B8C-83A1-F6EECF244321}">
                <p14:modId xmlns:p14="http://schemas.microsoft.com/office/powerpoint/2010/main" val="2784423606"/>
              </p:ext>
            </p:extLst>
          </p:nvPr>
        </p:nvGraphicFramePr>
        <p:xfrm>
          <a:off x="1096963" y="2108199"/>
          <a:ext cx="10058400" cy="4010378"/>
        </p:xfrm>
        <a:graphic>
          <a:graphicData uri="http://schemas.openxmlformats.org/drawingml/2006/table">
            <a:tbl>
              <a:tblPr firstRow="1" bandRow="1">
                <a:tableStyleId>{5C22544A-7EE6-4342-B048-85BDC9FD1C3A}</a:tableStyleId>
              </a:tblPr>
              <a:tblGrid>
                <a:gridCol w="2035704">
                  <a:extLst>
                    <a:ext uri="{9D8B030D-6E8A-4147-A177-3AD203B41FA5}">
                      <a16:colId xmlns:a16="http://schemas.microsoft.com/office/drawing/2014/main" val="1236910597"/>
                    </a:ext>
                  </a:extLst>
                </a:gridCol>
                <a:gridCol w="1905000">
                  <a:extLst>
                    <a:ext uri="{9D8B030D-6E8A-4147-A177-3AD203B41FA5}">
                      <a16:colId xmlns:a16="http://schemas.microsoft.com/office/drawing/2014/main" val="1794953693"/>
                    </a:ext>
                  </a:extLst>
                </a:gridCol>
                <a:gridCol w="3603096">
                  <a:extLst>
                    <a:ext uri="{9D8B030D-6E8A-4147-A177-3AD203B41FA5}">
                      <a16:colId xmlns:a16="http://schemas.microsoft.com/office/drawing/2014/main" val="4176346029"/>
                    </a:ext>
                  </a:extLst>
                </a:gridCol>
                <a:gridCol w="2514600">
                  <a:extLst>
                    <a:ext uri="{9D8B030D-6E8A-4147-A177-3AD203B41FA5}">
                      <a16:colId xmlns:a16="http://schemas.microsoft.com/office/drawing/2014/main" val="3358691769"/>
                    </a:ext>
                  </a:extLst>
                </a:gridCol>
              </a:tblGrid>
              <a:tr h="657578">
                <a:tc>
                  <a:txBody>
                    <a:bodyPr/>
                    <a:lstStyle/>
                    <a:p>
                      <a:r>
                        <a:rPr lang="en-US" sz="2000" dirty="0">
                          <a:solidFill>
                            <a:srgbClr val="404040"/>
                          </a:solidFill>
                          <a:latin typeface="+mj-lt"/>
                        </a:rPr>
                        <a:t>     Name</a:t>
                      </a:r>
                    </a:p>
                  </a:txBody>
                  <a:tcPr/>
                </a:tc>
                <a:tc>
                  <a:txBody>
                    <a:bodyPr/>
                    <a:lstStyle/>
                    <a:p>
                      <a:r>
                        <a:rPr lang="en-US" sz="2000" dirty="0">
                          <a:solidFill>
                            <a:srgbClr val="404040"/>
                          </a:solidFill>
                          <a:latin typeface="+mj-lt"/>
                        </a:rPr>
                        <a:t>   Author</a:t>
                      </a:r>
                    </a:p>
                  </a:txBody>
                  <a:tcPr/>
                </a:tc>
                <a:tc>
                  <a:txBody>
                    <a:bodyPr/>
                    <a:lstStyle/>
                    <a:p>
                      <a:r>
                        <a:rPr lang="en-US" sz="2000" dirty="0">
                          <a:solidFill>
                            <a:srgbClr val="404040"/>
                          </a:solidFill>
                          <a:latin typeface="+mj-lt"/>
                        </a:rPr>
                        <a:t>           Method</a:t>
                      </a:r>
                    </a:p>
                  </a:txBody>
                  <a:tcPr/>
                </a:tc>
                <a:tc>
                  <a:txBody>
                    <a:bodyPr/>
                    <a:lstStyle/>
                    <a:p>
                      <a:r>
                        <a:rPr lang="en-US" sz="2000" dirty="0">
                          <a:solidFill>
                            <a:srgbClr val="404040"/>
                          </a:solidFill>
                          <a:latin typeface="+mj-lt"/>
                        </a:rPr>
                        <a:t>   Conclusion</a:t>
                      </a:r>
                    </a:p>
                  </a:txBody>
                  <a:tcPr/>
                </a:tc>
                <a:extLst>
                  <a:ext uri="{0D108BD9-81ED-4DB2-BD59-A6C34878D82A}">
                    <a16:rowId xmlns:a16="http://schemas.microsoft.com/office/drawing/2014/main" val="3452855749"/>
                  </a:ext>
                </a:extLst>
              </a:tr>
              <a:tr h="657578">
                <a:tc>
                  <a:txBody>
                    <a:bodyPr/>
                    <a:lstStyle/>
                    <a:p>
                      <a:pPr algn="just"/>
                      <a:r>
                        <a:rPr lang="en-US" dirty="0">
                          <a:latin typeface="+mj-lt"/>
                        </a:rPr>
                        <a:t>Process Modeling </a:t>
                      </a:r>
                      <a:r>
                        <a:rPr lang="en-US" sz="1800" b="0" i="0" kern="1200" dirty="0">
                          <a:solidFill>
                            <a:schemeClr val="dk1"/>
                          </a:solidFill>
                          <a:effectLst/>
                          <a:latin typeface="+mj-lt"/>
                          <a:ea typeface="+mn-ea"/>
                          <a:cs typeface="+mn-cs"/>
                        </a:rPr>
                        <a:t>(February 7, 2017)</a:t>
                      </a:r>
                      <a:endParaRPr lang="en-US" dirty="0">
                        <a:latin typeface="+mj-lt"/>
                      </a:endParaRPr>
                    </a:p>
                  </a:txBody>
                  <a:tcPr/>
                </a:tc>
                <a:tc>
                  <a:txBody>
                    <a:bodyPr/>
                    <a:lstStyle/>
                    <a:p>
                      <a:pPr algn="just"/>
                      <a:r>
                        <a:rPr lang="en-US" sz="1600" dirty="0">
                          <a:latin typeface="+mj-lt"/>
                        </a:rPr>
                        <a:t>B. Curtis, M.I. Kellner, and J. Over,</a:t>
                      </a:r>
                    </a:p>
                  </a:txBody>
                  <a:tcPr/>
                </a:tc>
                <a:tc>
                  <a:txBody>
                    <a:bodyPr/>
                    <a:lstStyle/>
                    <a:p>
                      <a:pPr algn="just"/>
                      <a:r>
                        <a:rPr lang="en-US" sz="1600" b="0" i="0" kern="1200" dirty="0">
                          <a:solidFill>
                            <a:schemeClr val="dk1"/>
                          </a:solidFill>
                          <a:effectLst/>
                          <a:latin typeface="+mj-lt"/>
                          <a:ea typeface="+mn-ea"/>
                          <a:cs typeface="+mn-cs"/>
                        </a:rPr>
                        <a:t>This framework concentrates on three significant aspects of this process: development, refinement, and serialization the semantics of the process model.</a:t>
                      </a:r>
                      <a:endParaRPr lang="en-US" sz="1600" dirty="0">
                        <a:latin typeface="+mj-lt"/>
                      </a:endParaRPr>
                    </a:p>
                  </a:txBody>
                  <a:tcPr/>
                </a:tc>
                <a:tc>
                  <a:txBody>
                    <a:bodyPr/>
                    <a:lstStyle/>
                    <a:p>
                      <a:pPr algn="just"/>
                      <a:r>
                        <a:rPr lang="en-US" sz="1600" b="0" i="0" kern="1200" dirty="0">
                          <a:solidFill>
                            <a:schemeClr val="dk1"/>
                          </a:solidFill>
                          <a:effectLst/>
                          <a:latin typeface="+mj-lt"/>
                          <a:ea typeface="+mn-ea"/>
                          <a:cs typeface="+mn-cs"/>
                        </a:rPr>
                        <a:t>This research concludes that the LORS framework is simple, flexible, visible, interactive, dynamic, and effective.</a:t>
                      </a:r>
                      <a:endParaRPr lang="en-US" sz="1600" dirty="0">
                        <a:latin typeface="+mj-lt"/>
                      </a:endParaRPr>
                    </a:p>
                  </a:txBody>
                  <a:tcPr/>
                </a:tc>
                <a:extLst>
                  <a:ext uri="{0D108BD9-81ED-4DB2-BD59-A6C34878D82A}">
                    <a16:rowId xmlns:a16="http://schemas.microsoft.com/office/drawing/2014/main" val="3819996373"/>
                  </a:ext>
                </a:extLst>
              </a:tr>
              <a:tr h="0">
                <a:tc>
                  <a:txBody>
                    <a:bodyPr/>
                    <a:lstStyle/>
                    <a:p>
                      <a:pPr algn="just"/>
                      <a:r>
                        <a:rPr lang="en-US" sz="1600">
                          <a:latin typeface="+mj-lt"/>
                        </a:rPr>
                        <a:t>Hopper and Dijkstra: Crisis, Revolution and the Future of Programming (</a:t>
                      </a:r>
                      <a:r>
                        <a:rPr lang="en-US" sz="1600" b="0" i="0" kern="1200">
                          <a:solidFill>
                            <a:schemeClr val="dk1"/>
                          </a:solidFill>
                          <a:effectLst/>
                          <a:latin typeface="+mj-lt"/>
                          <a:ea typeface="+mn-ea"/>
                          <a:cs typeface="+mn-cs"/>
                        </a:rPr>
                        <a:t>11 December 2014</a:t>
                      </a:r>
                      <a:r>
                        <a:rPr lang="en-US" sz="1600">
                          <a:latin typeface="+mj-lt"/>
                        </a:rPr>
                        <a:t>)</a:t>
                      </a:r>
                      <a:endParaRPr lang="en-US" sz="1600" dirty="0">
                        <a:latin typeface="+mj-lt"/>
                      </a:endParaRPr>
                    </a:p>
                  </a:txBody>
                  <a:tcPr/>
                </a:tc>
                <a:tc>
                  <a:txBody>
                    <a:bodyPr/>
                    <a:lstStyle/>
                    <a:p>
                      <a:pPr algn="just"/>
                      <a:r>
                        <a:rPr lang="en-US" sz="1600" b="0" i="0" u="none" kern="1200" dirty="0">
                          <a:solidFill>
                            <a:schemeClr val="dk1"/>
                          </a:solidFill>
                          <a:effectLst/>
                          <a:latin typeface="+mj-lt"/>
                          <a:ea typeface="+mn-ea"/>
                          <a:cs typeface="+mn-cs"/>
                        </a:rPr>
                        <a:t>Sandra Payette</a:t>
                      </a:r>
                      <a:endParaRPr lang="en-US" sz="1600" u="none" dirty="0">
                        <a:latin typeface="+mj-lt"/>
                      </a:endParaRPr>
                    </a:p>
                  </a:txBody>
                  <a:tcPr/>
                </a:tc>
                <a:tc>
                  <a:txBody>
                    <a:bodyPr/>
                    <a:lstStyle/>
                    <a:p>
                      <a:pPr algn="just"/>
                      <a:r>
                        <a:rPr lang="en-US" sz="1600" b="0" i="0" kern="1200" dirty="0">
                          <a:solidFill>
                            <a:schemeClr val="dk1"/>
                          </a:solidFill>
                          <a:effectLst/>
                          <a:latin typeface="+mj-lt"/>
                          <a:ea typeface="+mn-ea"/>
                          <a:cs typeface="+mn-cs"/>
                        </a:rPr>
                        <a:t>The author examines the rhetoric of crisis, revolution, and promise in computer programming cultures by viewing it through the lens of two dissimilar leaders, Grace Hopper and </a:t>
                      </a:r>
                      <a:r>
                        <a:rPr lang="en-US" sz="1600" b="0" i="0" kern="1200" dirty="0" err="1">
                          <a:solidFill>
                            <a:schemeClr val="dk1"/>
                          </a:solidFill>
                          <a:effectLst/>
                          <a:latin typeface="+mj-lt"/>
                          <a:ea typeface="+mn-ea"/>
                          <a:cs typeface="+mn-cs"/>
                        </a:rPr>
                        <a:t>Edsger</a:t>
                      </a:r>
                      <a:r>
                        <a:rPr lang="en-US" sz="1600" b="0" i="0" kern="1200" dirty="0">
                          <a:solidFill>
                            <a:schemeClr val="dk1"/>
                          </a:solidFill>
                          <a:effectLst/>
                          <a:latin typeface="+mj-lt"/>
                          <a:ea typeface="+mn-ea"/>
                          <a:cs typeface="+mn-cs"/>
                        </a:rPr>
                        <a:t> Dijkstra, </a:t>
                      </a:r>
                      <a:endParaRPr lang="en-US" sz="1600" dirty="0">
                        <a:latin typeface="+mj-lt"/>
                      </a:endParaRPr>
                    </a:p>
                  </a:txBody>
                  <a:tcPr/>
                </a:tc>
                <a:tc>
                  <a:txBody>
                    <a:bodyPr/>
                    <a:lstStyle/>
                    <a:p>
                      <a:pPr algn="just"/>
                      <a:r>
                        <a:rPr lang="en-US" sz="1600" b="0" i="0" kern="1200" dirty="0">
                          <a:solidFill>
                            <a:schemeClr val="dk1"/>
                          </a:solidFill>
                          <a:effectLst/>
                          <a:latin typeface="+mj-lt"/>
                          <a:ea typeface="+mn-ea"/>
                          <a:cs typeface="+mn-cs"/>
                        </a:rPr>
                        <a:t>The representatives and exemplars of different communities emphasizes on pragmatic versus theoretical stances, respectively. </a:t>
                      </a:r>
                      <a:endParaRPr lang="en-US" sz="1600" dirty="0">
                        <a:latin typeface="+mj-lt"/>
                      </a:endParaRPr>
                    </a:p>
                  </a:txBody>
                  <a:tcPr/>
                </a:tc>
                <a:extLst>
                  <a:ext uri="{0D108BD9-81ED-4DB2-BD59-A6C34878D82A}">
                    <a16:rowId xmlns:a16="http://schemas.microsoft.com/office/drawing/2014/main" val="3436962131"/>
                  </a:ext>
                </a:extLst>
              </a:tr>
            </a:tbl>
          </a:graphicData>
        </a:graphic>
      </p:graphicFrame>
    </p:spTree>
    <p:extLst>
      <p:ext uri="{BB962C8B-B14F-4D97-AF65-F5344CB8AC3E}">
        <p14:creationId xmlns:p14="http://schemas.microsoft.com/office/powerpoint/2010/main" val="14557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82F6-D5F5-43B4-BE3F-D42A5F8C1492}"/>
              </a:ext>
            </a:extLst>
          </p:cNvPr>
          <p:cNvSpPr>
            <a:spLocks noGrp="1"/>
          </p:cNvSpPr>
          <p:nvPr>
            <p:ph type="title"/>
          </p:nvPr>
        </p:nvSpPr>
        <p:spPr/>
        <p:txBody>
          <a:bodyPr/>
          <a:lstStyle/>
          <a:p>
            <a:r>
              <a:rPr lang="en-US" b="1" dirty="0"/>
              <a:t>Literature Review (Cont..)</a:t>
            </a:r>
            <a:endParaRPr lang="en-US" dirty="0"/>
          </a:p>
        </p:txBody>
      </p:sp>
      <p:graphicFrame>
        <p:nvGraphicFramePr>
          <p:cNvPr id="4" name="Content Placeholder 3">
            <a:extLst>
              <a:ext uri="{FF2B5EF4-FFF2-40B4-BE49-F238E27FC236}">
                <a16:creationId xmlns:a16="http://schemas.microsoft.com/office/drawing/2014/main" id="{191A344F-3848-4A10-8411-B1775C41812D}"/>
              </a:ext>
            </a:extLst>
          </p:cNvPr>
          <p:cNvGraphicFramePr>
            <a:graphicFrameLocks noGrp="1"/>
          </p:cNvGraphicFramePr>
          <p:nvPr>
            <p:ph idx="1"/>
            <p:extLst>
              <p:ext uri="{D42A27DB-BD31-4B8C-83A1-F6EECF244321}">
                <p14:modId xmlns:p14="http://schemas.microsoft.com/office/powerpoint/2010/main" val="678474368"/>
              </p:ext>
            </p:extLst>
          </p:nvPr>
        </p:nvGraphicFramePr>
        <p:xfrm>
          <a:off x="1096963" y="2108199"/>
          <a:ext cx="10058400" cy="4125524"/>
        </p:xfrm>
        <a:graphic>
          <a:graphicData uri="http://schemas.openxmlformats.org/drawingml/2006/table">
            <a:tbl>
              <a:tblPr firstRow="1" bandRow="1">
                <a:tableStyleId>{5C22544A-7EE6-4342-B048-85BDC9FD1C3A}</a:tableStyleId>
              </a:tblPr>
              <a:tblGrid>
                <a:gridCol w="2272770">
                  <a:extLst>
                    <a:ext uri="{9D8B030D-6E8A-4147-A177-3AD203B41FA5}">
                      <a16:colId xmlns:a16="http://schemas.microsoft.com/office/drawing/2014/main" val="2102903078"/>
                    </a:ext>
                  </a:extLst>
                </a:gridCol>
                <a:gridCol w="1862667">
                  <a:extLst>
                    <a:ext uri="{9D8B030D-6E8A-4147-A177-3AD203B41FA5}">
                      <a16:colId xmlns:a16="http://schemas.microsoft.com/office/drawing/2014/main" val="3065043994"/>
                    </a:ext>
                  </a:extLst>
                </a:gridCol>
                <a:gridCol w="3408363">
                  <a:extLst>
                    <a:ext uri="{9D8B030D-6E8A-4147-A177-3AD203B41FA5}">
                      <a16:colId xmlns:a16="http://schemas.microsoft.com/office/drawing/2014/main" val="480817363"/>
                    </a:ext>
                  </a:extLst>
                </a:gridCol>
                <a:gridCol w="2514600">
                  <a:extLst>
                    <a:ext uri="{9D8B030D-6E8A-4147-A177-3AD203B41FA5}">
                      <a16:colId xmlns:a16="http://schemas.microsoft.com/office/drawing/2014/main" val="3149337994"/>
                    </a:ext>
                  </a:extLst>
                </a:gridCol>
              </a:tblGrid>
              <a:tr h="742244">
                <a:tc>
                  <a:txBody>
                    <a:bodyPr/>
                    <a:lstStyle/>
                    <a:p>
                      <a:r>
                        <a:rPr lang="en-US" sz="2000" dirty="0">
                          <a:solidFill>
                            <a:srgbClr val="404040"/>
                          </a:solidFill>
                          <a:latin typeface="+mj-lt"/>
                        </a:rPr>
                        <a:t>      Name</a:t>
                      </a:r>
                    </a:p>
                  </a:txBody>
                  <a:tcPr/>
                </a:tc>
                <a:tc>
                  <a:txBody>
                    <a:bodyPr/>
                    <a:lstStyle/>
                    <a:p>
                      <a:r>
                        <a:rPr lang="en-US" sz="2000" dirty="0">
                          <a:solidFill>
                            <a:srgbClr val="404040"/>
                          </a:solidFill>
                          <a:latin typeface="+mj-lt"/>
                        </a:rPr>
                        <a:t>   Author</a:t>
                      </a:r>
                    </a:p>
                  </a:txBody>
                  <a:tcPr/>
                </a:tc>
                <a:tc>
                  <a:txBody>
                    <a:bodyPr/>
                    <a:lstStyle/>
                    <a:p>
                      <a:r>
                        <a:rPr lang="en-US" sz="2000" dirty="0">
                          <a:solidFill>
                            <a:srgbClr val="404040"/>
                          </a:solidFill>
                          <a:latin typeface="+mj-lt"/>
                        </a:rPr>
                        <a:t>         Method</a:t>
                      </a:r>
                    </a:p>
                  </a:txBody>
                  <a:tcPr/>
                </a:tc>
                <a:tc>
                  <a:txBody>
                    <a:bodyPr/>
                    <a:lstStyle/>
                    <a:p>
                      <a:r>
                        <a:rPr lang="en-US" sz="2000" dirty="0">
                          <a:solidFill>
                            <a:srgbClr val="404040"/>
                          </a:solidFill>
                          <a:latin typeface="+mj-lt"/>
                        </a:rPr>
                        <a:t>   Conclusion</a:t>
                      </a:r>
                    </a:p>
                  </a:txBody>
                  <a:tcPr/>
                </a:tc>
                <a:extLst>
                  <a:ext uri="{0D108BD9-81ED-4DB2-BD59-A6C34878D82A}">
                    <a16:rowId xmlns:a16="http://schemas.microsoft.com/office/drawing/2014/main" val="4033641781"/>
                  </a:ext>
                </a:extLst>
              </a:tr>
              <a:tr h="742244">
                <a:tc>
                  <a:txBody>
                    <a:bodyPr/>
                    <a:lstStyle/>
                    <a:p>
                      <a:pPr algn="just"/>
                      <a:r>
                        <a:rPr lang="en-US" sz="1600" dirty="0">
                          <a:latin typeface="+mj-lt"/>
                        </a:rPr>
                        <a:t>Software Processes are Software Too (2011)</a:t>
                      </a:r>
                    </a:p>
                  </a:txBody>
                  <a:tcPr/>
                </a:tc>
                <a:tc>
                  <a:txBody>
                    <a:bodyPr/>
                    <a:lstStyle/>
                    <a:p>
                      <a:pPr algn="just"/>
                      <a:r>
                        <a:rPr lang="en-US" sz="1600" dirty="0">
                          <a:latin typeface="+mj-lt"/>
                        </a:rPr>
                        <a:t>Leon </a:t>
                      </a:r>
                      <a:r>
                        <a:rPr lang="en-US" sz="1600" dirty="0" err="1">
                          <a:latin typeface="+mj-lt"/>
                        </a:rPr>
                        <a:t>Osterweil</a:t>
                      </a:r>
                      <a:endParaRPr lang="en-US" sz="1600" dirty="0">
                        <a:latin typeface="+mj-lt"/>
                      </a:endParaRPr>
                    </a:p>
                  </a:txBody>
                  <a:tcPr/>
                </a:tc>
                <a:tc>
                  <a:txBody>
                    <a:bodyPr/>
                    <a:lstStyle/>
                    <a:p>
                      <a:pPr algn="just"/>
                      <a:r>
                        <a:rPr lang="en-US" sz="1600" b="0" i="0" kern="1200" dirty="0">
                          <a:solidFill>
                            <a:schemeClr val="dk1"/>
                          </a:solidFill>
                          <a:effectLst/>
                          <a:latin typeface="+mj-lt"/>
                          <a:ea typeface="+mn-ea"/>
                          <a:cs typeface="+mn-cs"/>
                        </a:rPr>
                        <a:t>The major theme of this meeting is the exploration of the importance of process as a vehicle for improving both the quality of software products and the way in which we develop and evolve them.</a:t>
                      </a:r>
                      <a:endParaRPr lang="en-US" sz="1600" dirty="0">
                        <a:latin typeface="+mj-lt"/>
                      </a:endParaRPr>
                    </a:p>
                  </a:txBody>
                  <a:tcPr/>
                </a:tc>
                <a:tc>
                  <a:txBody>
                    <a:bodyPr/>
                    <a:lstStyle/>
                    <a:p>
                      <a:pPr algn="just"/>
                      <a:r>
                        <a:rPr lang="en-US" sz="1400" dirty="0">
                          <a:latin typeface="+mj-lt"/>
                        </a:rPr>
                        <a:t>It has become increasingly popular to characterize software development as a manufacturing activity in which the final delivered software should be considered to be a manufactured product. </a:t>
                      </a:r>
                    </a:p>
                  </a:txBody>
                  <a:tcPr/>
                </a:tc>
                <a:extLst>
                  <a:ext uri="{0D108BD9-81ED-4DB2-BD59-A6C34878D82A}">
                    <a16:rowId xmlns:a16="http://schemas.microsoft.com/office/drawing/2014/main" val="3716734676"/>
                  </a:ext>
                </a:extLst>
              </a:tr>
              <a:tr h="742244">
                <a:tc>
                  <a:txBody>
                    <a:bodyPr/>
                    <a:lstStyle/>
                    <a:p>
                      <a:pPr algn="just"/>
                      <a:r>
                        <a:rPr lang="en-US" sz="1400" dirty="0">
                          <a:latin typeface="+mj-lt"/>
                        </a:rPr>
                        <a:t>Guidelines for Verifying and Validating Software Requirements and Design Specifications (January 1984)</a:t>
                      </a:r>
                    </a:p>
                  </a:txBody>
                  <a:tcPr/>
                </a:tc>
                <a:tc>
                  <a:txBody>
                    <a:bodyPr/>
                    <a:lstStyle/>
                    <a:p>
                      <a:pPr algn="just"/>
                      <a:r>
                        <a:rPr lang="en-US" sz="1600" b="0" i="0" kern="1200" dirty="0">
                          <a:solidFill>
                            <a:schemeClr val="dk1"/>
                          </a:solidFill>
                          <a:effectLst/>
                          <a:latin typeface="+mj-lt"/>
                          <a:ea typeface="+mn-ea"/>
                          <a:cs typeface="+mn-cs"/>
                        </a:rPr>
                        <a:t>Barry W. Boehm</a:t>
                      </a:r>
                      <a:endParaRPr lang="en-US" sz="1600" dirty="0">
                        <a:latin typeface="+mj-lt"/>
                      </a:endParaRPr>
                    </a:p>
                  </a:txBody>
                  <a:tcPr/>
                </a:tc>
                <a:tc>
                  <a:txBody>
                    <a:bodyPr/>
                    <a:lstStyle/>
                    <a:p>
                      <a:pPr algn="just"/>
                      <a:r>
                        <a:rPr lang="en-US" sz="1600" b="0" i="0" kern="1200" dirty="0">
                          <a:solidFill>
                            <a:schemeClr val="dk1"/>
                          </a:solidFill>
                          <a:effectLst/>
                          <a:latin typeface="+mj-lt"/>
                          <a:ea typeface="+mn-ea"/>
                          <a:cs typeface="+mn-cs"/>
                        </a:rPr>
                        <a:t>The basic objectives are to identify and resolve software problems and high-risk issues early in the </a:t>
                      </a:r>
                    </a:p>
                    <a:p>
                      <a:pPr algn="just"/>
                      <a:r>
                        <a:rPr lang="en-US" sz="1600" b="0" i="0" kern="1200" dirty="0">
                          <a:solidFill>
                            <a:schemeClr val="dk1"/>
                          </a:solidFill>
                          <a:effectLst/>
                          <a:latin typeface="+mj-lt"/>
                          <a:ea typeface="+mn-ea"/>
                          <a:cs typeface="+mn-cs"/>
                        </a:rPr>
                        <a:t>software life-cycle.</a:t>
                      </a:r>
                    </a:p>
                    <a:p>
                      <a:pPr algn="just"/>
                      <a:endParaRPr lang="en-US" dirty="0"/>
                    </a:p>
                  </a:txBody>
                  <a:tcPr/>
                </a:tc>
                <a:tc>
                  <a:txBody>
                    <a:bodyPr/>
                    <a:lstStyle/>
                    <a:p>
                      <a:pPr algn="just"/>
                      <a:r>
                        <a:rPr lang="en-US" sz="1600" dirty="0"/>
                        <a:t>Making a specific criteria, V&amp;V in the early phases, consistency with work.</a:t>
                      </a:r>
                    </a:p>
                  </a:txBody>
                  <a:tcPr/>
                </a:tc>
                <a:extLst>
                  <a:ext uri="{0D108BD9-81ED-4DB2-BD59-A6C34878D82A}">
                    <a16:rowId xmlns:a16="http://schemas.microsoft.com/office/drawing/2014/main" val="223252872"/>
                  </a:ext>
                </a:extLst>
              </a:tr>
            </a:tbl>
          </a:graphicData>
        </a:graphic>
      </p:graphicFrame>
    </p:spTree>
    <p:extLst>
      <p:ext uri="{BB962C8B-B14F-4D97-AF65-F5344CB8AC3E}">
        <p14:creationId xmlns:p14="http://schemas.microsoft.com/office/powerpoint/2010/main" val="168242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8B5F-1663-4642-A598-DE7D35E16E10}"/>
              </a:ext>
            </a:extLst>
          </p:cNvPr>
          <p:cNvSpPr>
            <a:spLocks noGrp="1"/>
          </p:cNvSpPr>
          <p:nvPr>
            <p:ph type="title"/>
          </p:nvPr>
        </p:nvSpPr>
        <p:spPr/>
        <p:txBody>
          <a:bodyPr/>
          <a:lstStyle/>
          <a:p>
            <a:r>
              <a:rPr lang="en-US" b="1" dirty="0"/>
              <a:t>Literature Review (Cont..)</a:t>
            </a:r>
            <a:endParaRPr lang="en-US" dirty="0"/>
          </a:p>
        </p:txBody>
      </p:sp>
      <p:graphicFrame>
        <p:nvGraphicFramePr>
          <p:cNvPr id="4" name="Content Placeholder 3">
            <a:extLst>
              <a:ext uri="{FF2B5EF4-FFF2-40B4-BE49-F238E27FC236}">
                <a16:creationId xmlns:a16="http://schemas.microsoft.com/office/drawing/2014/main" id="{3F91A28B-D654-4B47-9202-951CAE5DE3E4}"/>
              </a:ext>
            </a:extLst>
          </p:cNvPr>
          <p:cNvGraphicFramePr>
            <a:graphicFrameLocks noGrp="1"/>
          </p:cNvGraphicFramePr>
          <p:nvPr>
            <p:ph idx="1"/>
            <p:extLst>
              <p:ext uri="{D42A27DB-BD31-4B8C-83A1-F6EECF244321}">
                <p14:modId xmlns:p14="http://schemas.microsoft.com/office/powerpoint/2010/main" val="3554273119"/>
              </p:ext>
            </p:extLst>
          </p:nvPr>
        </p:nvGraphicFramePr>
        <p:xfrm>
          <a:off x="1096963" y="2108200"/>
          <a:ext cx="10058400" cy="339005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272127651"/>
                    </a:ext>
                  </a:extLst>
                </a:gridCol>
                <a:gridCol w="2514600">
                  <a:extLst>
                    <a:ext uri="{9D8B030D-6E8A-4147-A177-3AD203B41FA5}">
                      <a16:colId xmlns:a16="http://schemas.microsoft.com/office/drawing/2014/main" val="3325091708"/>
                    </a:ext>
                  </a:extLst>
                </a:gridCol>
                <a:gridCol w="2514600">
                  <a:extLst>
                    <a:ext uri="{9D8B030D-6E8A-4147-A177-3AD203B41FA5}">
                      <a16:colId xmlns:a16="http://schemas.microsoft.com/office/drawing/2014/main" val="708868189"/>
                    </a:ext>
                  </a:extLst>
                </a:gridCol>
                <a:gridCol w="2514600">
                  <a:extLst>
                    <a:ext uri="{9D8B030D-6E8A-4147-A177-3AD203B41FA5}">
                      <a16:colId xmlns:a16="http://schemas.microsoft.com/office/drawing/2014/main" val="3562318151"/>
                    </a:ext>
                  </a:extLst>
                </a:gridCol>
              </a:tblGrid>
              <a:tr h="829733">
                <a:tc>
                  <a:txBody>
                    <a:bodyPr/>
                    <a:lstStyle/>
                    <a:p>
                      <a:r>
                        <a:rPr lang="en-US" sz="2000" dirty="0">
                          <a:solidFill>
                            <a:srgbClr val="404040"/>
                          </a:solidFill>
                          <a:latin typeface="+mj-lt"/>
                        </a:rPr>
                        <a:t>       Name</a:t>
                      </a:r>
                    </a:p>
                  </a:txBody>
                  <a:tcPr/>
                </a:tc>
                <a:tc>
                  <a:txBody>
                    <a:bodyPr/>
                    <a:lstStyle/>
                    <a:p>
                      <a:r>
                        <a:rPr lang="en-US" sz="2000" dirty="0">
                          <a:solidFill>
                            <a:srgbClr val="404040"/>
                          </a:solidFill>
                          <a:latin typeface="+mj-lt"/>
                        </a:rPr>
                        <a:t>      Author</a:t>
                      </a:r>
                    </a:p>
                  </a:txBody>
                  <a:tcPr/>
                </a:tc>
                <a:tc>
                  <a:txBody>
                    <a:bodyPr/>
                    <a:lstStyle/>
                    <a:p>
                      <a:r>
                        <a:rPr lang="en-US" sz="2000" dirty="0">
                          <a:solidFill>
                            <a:srgbClr val="404040"/>
                          </a:solidFill>
                          <a:latin typeface="+mj-lt"/>
                        </a:rPr>
                        <a:t>      Method</a:t>
                      </a:r>
                    </a:p>
                  </a:txBody>
                  <a:tcPr/>
                </a:tc>
                <a:tc>
                  <a:txBody>
                    <a:bodyPr/>
                    <a:lstStyle/>
                    <a:p>
                      <a:r>
                        <a:rPr lang="en-US" sz="2000" dirty="0">
                          <a:solidFill>
                            <a:srgbClr val="404040"/>
                          </a:solidFill>
                          <a:latin typeface="+mj-lt"/>
                        </a:rPr>
                        <a:t>   Conclusion</a:t>
                      </a:r>
                    </a:p>
                  </a:txBody>
                  <a:tcPr/>
                </a:tc>
                <a:extLst>
                  <a:ext uri="{0D108BD9-81ED-4DB2-BD59-A6C34878D82A}">
                    <a16:rowId xmlns:a16="http://schemas.microsoft.com/office/drawing/2014/main" val="508259605"/>
                  </a:ext>
                </a:extLst>
              </a:tr>
              <a:tr h="370840">
                <a:tc>
                  <a:txBody>
                    <a:bodyPr/>
                    <a:lstStyle/>
                    <a:p>
                      <a:pPr algn="just"/>
                      <a:r>
                        <a:rPr lang="en-US" dirty="0">
                          <a:latin typeface="+mj-lt"/>
                        </a:rPr>
                        <a:t>No Silver Bullet-Essence and Accidents of Software Engineering </a:t>
                      </a:r>
                      <a:r>
                        <a:rPr lang="en-US" sz="1800" dirty="0">
                          <a:latin typeface="+mj-lt"/>
                        </a:rPr>
                        <a:t>(</a:t>
                      </a:r>
                      <a:r>
                        <a:rPr lang="en-US" sz="1800" b="0" i="0" kern="1200" dirty="0">
                          <a:solidFill>
                            <a:schemeClr val="dk1"/>
                          </a:solidFill>
                          <a:effectLst/>
                          <a:latin typeface="+mj-lt"/>
                          <a:ea typeface="+mn-ea"/>
                          <a:cs typeface="+mn-cs"/>
                        </a:rPr>
                        <a:t>2002</a:t>
                      </a:r>
                      <a:r>
                        <a:rPr lang="en-US" sz="1800" dirty="0">
                          <a:latin typeface="+mj-lt"/>
                        </a:rPr>
                        <a:t>)</a:t>
                      </a:r>
                    </a:p>
                  </a:txBody>
                  <a:tcPr/>
                </a:tc>
                <a:tc>
                  <a:txBody>
                    <a:bodyPr/>
                    <a:lstStyle/>
                    <a:p>
                      <a:pPr algn="just"/>
                      <a:r>
                        <a:rPr lang="en-US" dirty="0">
                          <a:latin typeface="+mj-lt"/>
                        </a:rPr>
                        <a:t>Frederick P. Brooks, Jr. </a:t>
                      </a:r>
                      <a:endParaRPr lang="en-US" sz="1800" dirty="0">
                        <a:latin typeface="+mj-lt"/>
                      </a:endParaRPr>
                    </a:p>
                  </a:txBody>
                  <a:tcPr/>
                </a:tc>
                <a:tc>
                  <a:txBody>
                    <a:bodyPr/>
                    <a:lstStyle/>
                    <a:p>
                      <a:pPr algn="just"/>
                      <a:r>
                        <a:rPr lang="en-US" sz="1800" dirty="0">
                          <a:latin typeface="+mj-lt"/>
                        </a:rPr>
                        <a:t>accidental tasks inordinately hard, such as severe hardware constraints, awkward programming languages, lack of machine time</a:t>
                      </a:r>
                    </a:p>
                  </a:txBody>
                  <a:tcPr/>
                </a:tc>
                <a:tc>
                  <a:txBody>
                    <a:bodyPr/>
                    <a:lstStyle/>
                    <a:p>
                      <a:pPr algn="just"/>
                      <a:r>
                        <a:rPr lang="en-US" sz="1800" dirty="0">
                          <a:latin typeface="+mj-lt"/>
                        </a:rPr>
                        <a:t>In conclusion, now we use high level languages, </a:t>
                      </a:r>
                    </a:p>
                    <a:p>
                      <a:pPr algn="just"/>
                      <a:r>
                        <a:rPr lang="en-US" sz="1800" dirty="0">
                          <a:latin typeface="+mj-lt"/>
                        </a:rPr>
                        <a:t>Time-sharing technique</a:t>
                      </a:r>
                    </a:p>
                  </a:txBody>
                  <a:tcPr/>
                </a:tc>
                <a:extLst>
                  <a:ext uri="{0D108BD9-81ED-4DB2-BD59-A6C34878D82A}">
                    <a16:rowId xmlns:a16="http://schemas.microsoft.com/office/drawing/2014/main" val="97807546"/>
                  </a:ext>
                </a:extLst>
              </a:tr>
            </a:tbl>
          </a:graphicData>
        </a:graphic>
      </p:graphicFrame>
    </p:spTree>
    <p:extLst>
      <p:ext uri="{BB962C8B-B14F-4D97-AF65-F5344CB8AC3E}">
        <p14:creationId xmlns:p14="http://schemas.microsoft.com/office/powerpoint/2010/main" val="50065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E8B2-7388-4573-8B26-CEB5AA49936A}"/>
              </a:ext>
            </a:extLst>
          </p:cNvPr>
          <p:cNvSpPr>
            <a:spLocks noGrp="1"/>
          </p:cNvSpPr>
          <p:nvPr>
            <p:ph type="title"/>
          </p:nvPr>
        </p:nvSpPr>
        <p:spPr>
          <a:xfrm>
            <a:off x="1097280" y="921603"/>
            <a:ext cx="10058400" cy="780197"/>
          </a:xfrm>
        </p:spPr>
        <p:txBody>
          <a:bodyPr/>
          <a:lstStyle/>
          <a:p>
            <a:r>
              <a:rPr lang="en-US" b="1" dirty="0"/>
              <a:t>History</a:t>
            </a:r>
          </a:p>
        </p:txBody>
      </p:sp>
      <p:graphicFrame>
        <p:nvGraphicFramePr>
          <p:cNvPr id="4" name="Content Placeholder 3">
            <a:extLst>
              <a:ext uri="{FF2B5EF4-FFF2-40B4-BE49-F238E27FC236}">
                <a16:creationId xmlns:a16="http://schemas.microsoft.com/office/drawing/2014/main" id="{FCBA337C-05C1-43E8-BEEB-0A30B72BFCDA}"/>
              </a:ext>
            </a:extLst>
          </p:cNvPr>
          <p:cNvGraphicFramePr>
            <a:graphicFrameLocks noGrp="1"/>
          </p:cNvGraphicFramePr>
          <p:nvPr>
            <p:ph idx="1"/>
            <p:extLst>
              <p:ext uri="{D42A27DB-BD31-4B8C-83A1-F6EECF244321}">
                <p14:modId xmlns:p14="http://schemas.microsoft.com/office/powerpoint/2010/main" val="476215568"/>
              </p:ext>
            </p:extLst>
          </p:nvPr>
        </p:nvGraphicFramePr>
        <p:xfrm>
          <a:off x="1097280" y="2143759"/>
          <a:ext cx="10324570" cy="3921761"/>
        </p:xfrm>
        <a:graphic>
          <a:graphicData uri="http://schemas.openxmlformats.org/drawingml/2006/table">
            <a:tbl>
              <a:tblPr firstRow="1" bandRow="1">
                <a:tableStyleId>{5C22544A-7EE6-4342-B048-85BDC9FD1C3A}</a:tableStyleId>
              </a:tblPr>
              <a:tblGrid>
                <a:gridCol w="2367676">
                  <a:extLst>
                    <a:ext uri="{9D8B030D-6E8A-4147-A177-3AD203B41FA5}">
                      <a16:colId xmlns:a16="http://schemas.microsoft.com/office/drawing/2014/main" val="665239372"/>
                    </a:ext>
                  </a:extLst>
                </a:gridCol>
                <a:gridCol w="7956894">
                  <a:extLst>
                    <a:ext uri="{9D8B030D-6E8A-4147-A177-3AD203B41FA5}">
                      <a16:colId xmlns:a16="http://schemas.microsoft.com/office/drawing/2014/main" val="3564735374"/>
                    </a:ext>
                  </a:extLst>
                </a:gridCol>
              </a:tblGrid>
              <a:tr h="1056641">
                <a:tc>
                  <a:txBody>
                    <a:bodyPr/>
                    <a:lstStyle/>
                    <a:p>
                      <a:endParaRPr lang="en-US" sz="2400" dirty="0">
                        <a:solidFill>
                          <a:srgbClr val="404040"/>
                        </a:solidFill>
                        <a:latin typeface="+mj-lt"/>
                      </a:endParaRPr>
                    </a:p>
                    <a:p>
                      <a:r>
                        <a:rPr lang="en-US" sz="2400" dirty="0">
                          <a:solidFill>
                            <a:srgbClr val="404040"/>
                          </a:solidFill>
                          <a:latin typeface="+mj-lt"/>
                        </a:rPr>
                        <a:t>      Name</a:t>
                      </a:r>
                    </a:p>
                  </a:txBody>
                  <a:tcPr/>
                </a:tc>
                <a:tc>
                  <a:txBody>
                    <a:bodyPr/>
                    <a:lstStyle/>
                    <a:p>
                      <a:r>
                        <a:rPr lang="en-US" dirty="0">
                          <a:solidFill>
                            <a:srgbClr val="404040"/>
                          </a:solidFill>
                        </a:rPr>
                        <a:t> </a:t>
                      </a:r>
                    </a:p>
                    <a:p>
                      <a:r>
                        <a:rPr lang="en-US" dirty="0">
                          <a:solidFill>
                            <a:srgbClr val="404040"/>
                          </a:solidFill>
                        </a:rPr>
                        <a:t>                                            </a:t>
                      </a:r>
                      <a:r>
                        <a:rPr lang="en-US" sz="2400" dirty="0">
                          <a:solidFill>
                            <a:srgbClr val="404040"/>
                          </a:solidFill>
                          <a:latin typeface="+mj-lt"/>
                        </a:rPr>
                        <a:t>Description</a:t>
                      </a:r>
                    </a:p>
                  </a:txBody>
                  <a:tcPr/>
                </a:tc>
                <a:extLst>
                  <a:ext uri="{0D108BD9-81ED-4DB2-BD59-A6C34878D82A}">
                    <a16:rowId xmlns:a16="http://schemas.microsoft.com/office/drawing/2014/main" val="760615687"/>
                  </a:ext>
                </a:extLst>
              </a:tr>
              <a:tr h="1026583">
                <a:tc>
                  <a:txBody>
                    <a:bodyPr/>
                    <a:lstStyle/>
                    <a:p>
                      <a:r>
                        <a:rPr lang="en-US" sz="1600" dirty="0" err="1">
                          <a:latin typeface="+mj-lt"/>
                        </a:rPr>
                        <a:t>Benington’s</a:t>
                      </a:r>
                      <a:r>
                        <a:rPr lang="en-US" sz="1600" dirty="0">
                          <a:latin typeface="+mj-lt"/>
                        </a:rPr>
                        <a:t> Program Production Life Cycle</a:t>
                      </a:r>
                    </a:p>
                  </a:txBody>
                  <a:tcPr/>
                </a:tc>
                <a:tc>
                  <a:txBody>
                    <a:bodyPr/>
                    <a:lstStyle/>
                    <a:p>
                      <a:pPr algn="just"/>
                      <a:r>
                        <a:rPr lang="en-US" sz="1600" b="1" dirty="0">
                          <a:latin typeface="+mj-lt"/>
                        </a:rPr>
                        <a:t>Problem </a:t>
                      </a:r>
                      <a:r>
                        <a:rPr lang="en-US" sz="1600" b="0" dirty="0">
                          <a:latin typeface="+mj-lt"/>
                        </a:rPr>
                        <a:t>:</a:t>
                      </a:r>
                      <a:r>
                        <a:rPr lang="en-US" sz="1600" b="1" dirty="0">
                          <a:latin typeface="+mj-lt"/>
                        </a:rPr>
                        <a:t> </a:t>
                      </a:r>
                      <a:r>
                        <a:rPr lang="en-US" sz="1600" dirty="0">
                          <a:latin typeface="+mj-lt"/>
                        </a:rPr>
                        <a:t>As the systems to be developed became more complex, just coding and testing and debugging were no longer sufficient. The requirements were no longer defined from the start but had to be clarified first, and moving from requirements to code was no longer possible in one step.</a:t>
                      </a:r>
                    </a:p>
                    <a:p>
                      <a:pPr algn="just"/>
                      <a:r>
                        <a:rPr lang="en-US" sz="1600" b="1" dirty="0">
                          <a:latin typeface="+mj-lt"/>
                        </a:rPr>
                        <a:t>Solution</a:t>
                      </a:r>
                      <a:r>
                        <a:rPr lang="en-US" sz="1600" dirty="0">
                          <a:latin typeface="+mj-lt"/>
                        </a:rPr>
                        <a:t> : The main purpose of this model was that </a:t>
                      </a:r>
                      <a:r>
                        <a:rPr lang="en-US" sz="1600" dirty="0" err="1">
                          <a:latin typeface="+mj-lt"/>
                        </a:rPr>
                        <a:t>Benington</a:t>
                      </a:r>
                      <a:r>
                        <a:rPr lang="en-US" sz="1600" dirty="0">
                          <a:latin typeface="+mj-lt"/>
                        </a:rPr>
                        <a:t> explicitly modeled the software development life cycle, defining the life cycle phases and their sequence.(1956)</a:t>
                      </a:r>
                    </a:p>
                  </a:txBody>
                  <a:tcPr/>
                </a:tc>
                <a:extLst>
                  <a:ext uri="{0D108BD9-81ED-4DB2-BD59-A6C34878D82A}">
                    <a16:rowId xmlns:a16="http://schemas.microsoft.com/office/drawing/2014/main" val="1115528321"/>
                  </a:ext>
                </a:extLst>
              </a:tr>
              <a:tr h="1026583">
                <a:tc>
                  <a:txBody>
                    <a:bodyPr/>
                    <a:lstStyle/>
                    <a:p>
                      <a:r>
                        <a:rPr lang="en-US" sz="1600" dirty="0">
                          <a:latin typeface="+mj-lt"/>
                        </a:rPr>
                        <a:t>Hosier’s Program Development Approach</a:t>
                      </a:r>
                    </a:p>
                  </a:txBody>
                  <a:tcPr/>
                </a:tc>
                <a:tc>
                  <a:txBody>
                    <a:bodyPr/>
                    <a:lstStyle/>
                    <a:p>
                      <a:pPr algn="just"/>
                      <a:r>
                        <a:rPr lang="en-US" sz="1600" b="1" dirty="0">
                          <a:latin typeface="+mj-lt"/>
                        </a:rPr>
                        <a:t>Problem</a:t>
                      </a:r>
                      <a:r>
                        <a:rPr lang="en-US" sz="1600" dirty="0">
                          <a:latin typeface="+mj-lt"/>
                        </a:rPr>
                        <a:t> : Not a proper sequencing</a:t>
                      </a:r>
                    </a:p>
                    <a:p>
                      <a:pPr algn="just"/>
                      <a:r>
                        <a:rPr lang="en-US" sz="1600" b="1" dirty="0">
                          <a:latin typeface="+mj-lt"/>
                        </a:rPr>
                        <a:t>Solution</a:t>
                      </a:r>
                      <a:r>
                        <a:rPr lang="en-US" sz="1600" dirty="0">
                          <a:latin typeface="+mj-lt"/>
                        </a:rPr>
                        <a:t> : It presents the sequence of main activities in a flow chart, those activities described are on a fairly detailed level and do not provide a structure of the development life cycle comparable to that of .(</a:t>
                      </a:r>
                      <a:r>
                        <a:rPr lang="en-US" sz="1600" kern="1200" dirty="0">
                          <a:solidFill>
                            <a:schemeClr val="dk1"/>
                          </a:solidFill>
                          <a:latin typeface="+mn-lt"/>
                          <a:ea typeface="+mn-ea"/>
                          <a:cs typeface="+mn-cs"/>
                        </a:rPr>
                        <a:t>1961)</a:t>
                      </a:r>
                      <a:endParaRPr lang="en-US" sz="1600" dirty="0">
                        <a:latin typeface="+mj-lt"/>
                      </a:endParaRPr>
                    </a:p>
                  </a:txBody>
                  <a:tcPr/>
                </a:tc>
                <a:extLst>
                  <a:ext uri="{0D108BD9-81ED-4DB2-BD59-A6C34878D82A}">
                    <a16:rowId xmlns:a16="http://schemas.microsoft.com/office/drawing/2014/main" val="1769004733"/>
                  </a:ext>
                </a:extLst>
              </a:tr>
            </a:tbl>
          </a:graphicData>
        </a:graphic>
      </p:graphicFrame>
    </p:spTree>
    <p:extLst>
      <p:ext uri="{BB962C8B-B14F-4D97-AF65-F5344CB8AC3E}">
        <p14:creationId xmlns:p14="http://schemas.microsoft.com/office/powerpoint/2010/main" val="214485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5409-3088-4C87-AFDF-81327A8AA867}"/>
              </a:ext>
            </a:extLst>
          </p:cNvPr>
          <p:cNvSpPr>
            <a:spLocks noGrp="1"/>
          </p:cNvSpPr>
          <p:nvPr>
            <p:ph type="title"/>
          </p:nvPr>
        </p:nvSpPr>
        <p:spPr>
          <a:xfrm>
            <a:off x="1097280" y="278136"/>
            <a:ext cx="10058400" cy="1450757"/>
          </a:xfrm>
        </p:spPr>
        <p:txBody>
          <a:bodyPr/>
          <a:lstStyle/>
          <a:p>
            <a:r>
              <a:rPr lang="en-US" b="1" dirty="0"/>
              <a:t>History (Cont..)</a:t>
            </a:r>
            <a:endParaRPr lang="en-US" dirty="0"/>
          </a:p>
        </p:txBody>
      </p:sp>
      <p:graphicFrame>
        <p:nvGraphicFramePr>
          <p:cNvPr id="4" name="Content Placeholder 3">
            <a:extLst>
              <a:ext uri="{FF2B5EF4-FFF2-40B4-BE49-F238E27FC236}">
                <a16:creationId xmlns:a16="http://schemas.microsoft.com/office/drawing/2014/main" id="{555AA21F-7A8E-4CE8-BE1D-B1CBEA12545F}"/>
              </a:ext>
            </a:extLst>
          </p:cNvPr>
          <p:cNvGraphicFramePr>
            <a:graphicFrameLocks noGrp="1"/>
          </p:cNvGraphicFramePr>
          <p:nvPr>
            <p:ph idx="1"/>
            <p:extLst>
              <p:ext uri="{D42A27DB-BD31-4B8C-83A1-F6EECF244321}">
                <p14:modId xmlns:p14="http://schemas.microsoft.com/office/powerpoint/2010/main" val="752999068"/>
              </p:ext>
            </p:extLst>
          </p:nvPr>
        </p:nvGraphicFramePr>
        <p:xfrm>
          <a:off x="1096963" y="2108199"/>
          <a:ext cx="10058400" cy="3435774"/>
        </p:xfrm>
        <a:graphic>
          <a:graphicData uri="http://schemas.openxmlformats.org/drawingml/2006/table">
            <a:tbl>
              <a:tblPr firstRow="1" bandRow="1">
                <a:tableStyleId>{5C22544A-7EE6-4342-B048-85BDC9FD1C3A}</a:tableStyleId>
              </a:tblPr>
              <a:tblGrid>
                <a:gridCol w="2061104">
                  <a:extLst>
                    <a:ext uri="{9D8B030D-6E8A-4147-A177-3AD203B41FA5}">
                      <a16:colId xmlns:a16="http://schemas.microsoft.com/office/drawing/2014/main" val="4138625638"/>
                    </a:ext>
                  </a:extLst>
                </a:gridCol>
                <a:gridCol w="7997296">
                  <a:extLst>
                    <a:ext uri="{9D8B030D-6E8A-4147-A177-3AD203B41FA5}">
                      <a16:colId xmlns:a16="http://schemas.microsoft.com/office/drawing/2014/main" val="2192978548"/>
                    </a:ext>
                  </a:extLst>
                </a:gridCol>
              </a:tblGrid>
              <a:tr h="1058334">
                <a:tc>
                  <a:txBody>
                    <a:bodyPr/>
                    <a:lstStyle/>
                    <a:p>
                      <a:r>
                        <a:rPr lang="en-US" sz="2400" b="1" dirty="0">
                          <a:solidFill>
                            <a:srgbClr val="404040"/>
                          </a:solidFill>
                          <a:latin typeface="+mj-lt"/>
                        </a:rPr>
                        <a:t> </a:t>
                      </a:r>
                    </a:p>
                    <a:p>
                      <a:r>
                        <a:rPr lang="en-US" sz="2400" b="1" dirty="0">
                          <a:solidFill>
                            <a:srgbClr val="404040"/>
                          </a:solidFill>
                          <a:latin typeface="+mj-lt"/>
                        </a:rPr>
                        <a:t>    Name</a:t>
                      </a:r>
                    </a:p>
                  </a:txBody>
                  <a:tcPr/>
                </a:tc>
                <a:tc>
                  <a:txBody>
                    <a:bodyPr/>
                    <a:lstStyle/>
                    <a:p>
                      <a:r>
                        <a:rPr lang="en-US" sz="2400" b="1" dirty="0">
                          <a:solidFill>
                            <a:srgbClr val="404040"/>
                          </a:solidFill>
                          <a:latin typeface="+mj-lt"/>
                        </a:rPr>
                        <a:t> </a:t>
                      </a:r>
                    </a:p>
                    <a:p>
                      <a:r>
                        <a:rPr lang="en-US" sz="2400" b="1" dirty="0">
                          <a:solidFill>
                            <a:srgbClr val="404040"/>
                          </a:solidFill>
                          <a:latin typeface="+mj-lt"/>
                        </a:rPr>
                        <a:t>                      Description</a:t>
                      </a:r>
                    </a:p>
                  </a:txBody>
                  <a:tcPr/>
                </a:tc>
                <a:extLst>
                  <a:ext uri="{0D108BD9-81ED-4DB2-BD59-A6C34878D82A}">
                    <a16:rowId xmlns:a16="http://schemas.microsoft.com/office/drawing/2014/main" val="2378577717"/>
                  </a:ext>
                </a:extLst>
              </a:tr>
              <a:tr h="1058334">
                <a:tc>
                  <a:txBody>
                    <a:bodyPr/>
                    <a:lstStyle/>
                    <a:p>
                      <a:r>
                        <a:rPr lang="en-US" sz="1600" b="0" dirty="0" err="1">
                          <a:solidFill>
                            <a:schemeClr val="tx1">
                              <a:lumMod val="95000"/>
                              <a:lumOff val="5000"/>
                            </a:schemeClr>
                          </a:solidFill>
                          <a:latin typeface="+mj-lt"/>
                        </a:rPr>
                        <a:t>Rosove’s</a:t>
                      </a:r>
                      <a:r>
                        <a:rPr lang="en-US" sz="1600" b="0" dirty="0">
                          <a:solidFill>
                            <a:schemeClr val="tx1">
                              <a:lumMod val="95000"/>
                              <a:lumOff val="5000"/>
                            </a:schemeClr>
                          </a:solidFill>
                          <a:latin typeface="+mj-lt"/>
                        </a:rPr>
                        <a:t> Sequence of Development Stages</a:t>
                      </a:r>
                    </a:p>
                  </a:txBody>
                  <a:tcPr/>
                </a:tc>
                <a:tc>
                  <a:txBody>
                    <a:bodyPr/>
                    <a:lstStyle/>
                    <a:p>
                      <a:pPr algn="just"/>
                      <a:r>
                        <a:rPr lang="en-US" sz="1600" b="1" dirty="0">
                          <a:solidFill>
                            <a:schemeClr val="tx1">
                              <a:lumMod val="95000"/>
                              <a:lumOff val="5000"/>
                            </a:schemeClr>
                          </a:solidFill>
                          <a:latin typeface="+mj-lt"/>
                        </a:rPr>
                        <a:t>Problem</a:t>
                      </a:r>
                      <a:r>
                        <a:rPr lang="en-US" sz="1600" b="0" dirty="0">
                          <a:solidFill>
                            <a:schemeClr val="tx1">
                              <a:lumMod val="95000"/>
                              <a:lumOff val="5000"/>
                            </a:schemeClr>
                          </a:solidFill>
                          <a:latin typeface="+mj-lt"/>
                        </a:rPr>
                        <a:t> : Not Loopbacks</a:t>
                      </a:r>
                    </a:p>
                    <a:p>
                      <a:pPr algn="just"/>
                      <a:r>
                        <a:rPr lang="en-US" sz="1600" b="1" dirty="0">
                          <a:solidFill>
                            <a:schemeClr val="tx1">
                              <a:lumMod val="95000"/>
                              <a:lumOff val="5000"/>
                            </a:schemeClr>
                          </a:solidFill>
                          <a:latin typeface="+mj-lt"/>
                        </a:rPr>
                        <a:t>Solution</a:t>
                      </a:r>
                      <a:r>
                        <a:rPr lang="en-US" sz="1600" b="0" dirty="0">
                          <a:solidFill>
                            <a:schemeClr val="tx1">
                              <a:lumMod val="95000"/>
                              <a:lumOff val="5000"/>
                            </a:schemeClr>
                          </a:solidFill>
                          <a:latin typeface="+mj-lt"/>
                        </a:rPr>
                        <a:t> : In his “sequence of development stages” </a:t>
                      </a:r>
                      <a:r>
                        <a:rPr lang="en-US" sz="1600" b="0" dirty="0" err="1">
                          <a:solidFill>
                            <a:schemeClr val="tx1">
                              <a:lumMod val="95000"/>
                              <a:lumOff val="5000"/>
                            </a:schemeClr>
                          </a:solidFill>
                          <a:latin typeface="+mj-lt"/>
                        </a:rPr>
                        <a:t>Rosove</a:t>
                      </a:r>
                      <a:r>
                        <a:rPr lang="en-US" sz="1600" b="0" dirty="0">
                          <a:solidFill>
                            <a:schemeClr val="tx1">
                              <a:lumMod val="95000"/>
                              <a:lumOff val="5000"/>
                            </a:schemeClr>
                          </a:solidFill>
                          <a:latin typeface="+mj-lt"/>
                        </a:rPr>
                        <a:t> explicitly included feedback loops to previous phases in order to indicate that “knowledge acquired and decisions made in later phases are fed back to earlier phases.</a:t>
                      </a:r>
                      <a:r>
                        <a:rPr lang="en-US" sz="1600" b="0" kern="1200" dirty="0">
                          <a:solidFill>
                            <a:schemeClr val="tx1">
                              <a:lumMod val="95000"/>
                              <a:lumOff val="5000"/>
                            </a:schemeClr>
                          </a:solidFill>
                          <a:latin typeface="+mj-lt"/>
                          <a:ea typeface="+mn-ea"/>
                          <a:cs typeface="+mn-cs"/>
                        </a:rPr>
                        <a:t> (1968)</a:t>
                      </a:r>
                      <a:endParaRPr lang="en-US" sz="1600" b="0" dirty="0">
                        <a:solidFill>
                          <a:schemeClr val="tx1">
                            <a:lumMod val="95000"/>
                            <a:lumOff val="5000"/>
                          </a:schemeClr>
                        </a:solidFill>
                        <a:latin typeface="+mj-lt"/>
                      </a:endParaRPr>
                    </a:p>
                  </a:txBody>
                  <a:tcPr/>
                </a:tc>
                <a:extLst>
                  <a:ext uri="{0D108BD9-81ED-4DB2-BD59-A6C34878D82A}">
                    <a16:rowId xmlns:a16="http://schemas.microsoft.com/office/drawing/2014/main" val="946125778"/>
                  </a:ext>
                </a:extLst>
              </a:tr>
              <a:tr h="1058334">
                <a:tc>
                  <a:txBody>
                    <a:bodyPr/>
                    <a:lstStyle/>
                    <a:p>
                      <a:r>
                        <a:rPr lang="en-US" sz="1600" dirty="0">
                          <a:latin typeface="+mj-lt"/>
                        </a:rPr>
                        <a:t>Zurcher and Randell’s Iterative Multilevel Modeling</a:t>
                      </a:r>
                      <a:endParaRPr lang="en-US" sz="1600" b="0" dirty="0">
                        <a:solidFill>
                          <a:schemeClr val="tx1">
                            <a:lumMod val="95000"/>
                            <a:lumOff val="5000"/>
                          </a:schemeClr>
                        </a:solidFill>
                        <a:latin typeface="+mj-lt"/>
                      </a:endParaRPr>
                    </a:p>
                  </a:txBody>
                  <a:tcPr/>
                </a:tc>
                <a:tc>
                  <a:txBody>
                    <a:bodyPr/>
                    <a:lstStyle/>
                    <a:p>
                      <a:r>
                        <a:rPr lang="en-US" sz="1600" b="0" dirty="0">
                          <a:solidFill>
                            <a:schemeClr val="tx1">
                              <a:lumMod val="95000"/>
                              <a:lumOff val="5000"/>
                            </a:schemeClr>
                          </a:solidFill>
                          <a:latin typeface="+mj-lt"/>
                        </a:rPr>
                        <a:t>Present Iterative and Incremental waterfall-Model</a:t>
                      </a:r>
                    </a:p>
                  </a:txBody>
                  <a:tcPr/>
                </a:tc>
                <a:extLst>
                  <a:ext uri="{0D108BD9-81ED-4DB2-BD59-A6C34878D82A}">
                    <a16:rowId xmlns:a16="http://schemas.microsoft.com/office/drawing/2014/main" val="1411741575"/>
                  </a:ext>
                </a:extLst>
              </a:tr>
            </a:tbl>
          </a:graphicData>
        </a:graphic>
      </p:graphicFrame>
    </p:spTree>
    <p:extLst>
      <p:ext uri="{BB962C8B-B14F-4D97-AF65-F5344CB8AC3E}">
        <p14:creationId xmlns:p14="http://schemas.microsoft.com/office/powerpoint/2010/main" val="351160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374F-9228-41FC-B089-931C4E98D601}"/>
              </a:ext>
            </a:extLst>
          </p:cNvPr>
          <p:cNvSpPr>
            <a:spLocks noGrp="1"/>
          </p:cNvSpPr>
          <p:nvPr>
            <p:ph type="title"/>
          </p:nvPr>
        </p:nvSpPr>
        <p:spPr>
          <a:xfrm>
            <a:off x="1105906" y="286603"/>
            <a:ext cx="10058400" cy="1450757"/>
          </a:xfrm>
        </p:spPr>
        <p:txBody>
          <a:bodyPr/>
          <a:lstStyle/>
          <a:p>
            <a:r>
              <a:rPr lang="en-US" b="1" dirty="0"/>
              <a:t>Summary</a:t>
            </a:r>
          </a:p>
        </p:txBody>
      </p:sp>
      <p:sp>
        <p:nvSpPr>
          <p:cNvPr id="8" name="Rectangle 7">
            <a:extLst>
              <a:ext uri="{FF2B5EF4-FFF2-40B4-BE49-F238E27FC236}">
                <a16:creationId xmlns:a16="http://schemas.microsoft.com/office/drawing/2014/main" id="{29A3E13F-7458-4C6D-A750-94B0DD89E4EA}"/>
              </a:ext>
            </a:extLst>
          </p:cNvPr>
          <p:cNvSpPr/>
          <p:nvPr/>
        </p:nvSpPr>
        <p:spPr>
          <a:xfrm>
            <a:off x="1097280" y="3353550"/>
            <a:ext cx="10058400" cy="369332"/>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tx1">
                    <a:lumMod val="95000"/>
                    <a:lumOff val="5000"/>
                  </a:schemeClr>
                </a:solidFill>
                <a:latin typeface="+mj-lt"/>
              </a:rPr>
              <a:t>In 1980’s and early 1990’s, two new methods were introduced.</a:t>
            </a:r>
          </a:p>
        </p:txBody>
      </p:sp>
      <p:pic>
        <p:nvPicPr>
          <p:cNvPr id="1028" name="Picture 4" descr="https://cdn2.f-cdn.com/files/download/99555411/v-shaped-m.png">
            <a:extLst>
              <a:ext uri="{FF2B5EF4-FFF2-40B4-BE49-F238E27FC236}">
                <a16:creationId xmlns:a16="http://schemas.microsoft.com/office/drawing/2014/main" id="{34BB9B61-0A22-4C98-BCE3-442F1D3C8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472" y="3705317"/>
            <a:ext cx="2613021" cy="270997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BF768-34AB-44B0-91C4-9808B7ED4007}"/>
              </a:ext>
            </a:extLst>
          </p:cNvPr>
          <p:cNvSpPr/>
          <p:nvPr/>
        </p:nvSpPr>
        <p:spPr>
          <a:xfrm>
            <a:off x="6096000" y="3775169"/>
            <a:ext cx="3603872" cy="584775"/>
          </a:xfrm>
          <a:prstGeom prst="rect">
            <a:avLst/>
          </a:prstGeom>
        </p:spPr>
        <p:txBody>
          <a:bodyPr wrap="none">
            <a:spAutoFit/>
          </a:bodyPr>
          <a:lstStyle/>
          <a:p>
            <a:r>
              <a:rPr lang="en-US" sz="1600" b="1" dirty="0">
                <a:latin typeface="+mj-lt"/>
              </a:rPr>
              <a:t>Formal Methods and Cleanroom</a:t>
            </a:r>
          </a:p>
          <a:p>
            <a:r>
              <a:rPr lang="en-US" sz="1600" b="1" dirty="0">
                <a:latin typeface="+mj-lt"/>
              </a:rPr>
              <a:t>      Software Engineering</a:t>
            </a:r>
          </a:p>
        </p:txBody>
      </p:sp>
      <p:sp>
        <p:nvSpPr>
          <p:cNvPr id="10" name="Rectangle 9">
            <a:extLst>
              <a:ext uri="{FF2B5EF4-FFF2-40B4-BE49-F238E27FC236}">
                <a16:creationId xmlns:a16="http://schemas.microsoft.com/office/drawing/2014/main" id="{CA372865-70DF-4EB8-AE6D-7DE57C289414}"/>
              </a:ext>
            </a:extLst>
          </p:cNvPr>
          <p:cNvSpPr/>
          <p:nvPr/>
        </p:nvSpPr>
        <p:spPr>
          <a:xfrm>
            <a:off x="6096000" y="4365647"/>
            <a:ext cx="4764657" cy="923330"/>
          </a:xfrm>
          <a:prstGeom prst="rect">
            <a:avLst/>
          </a:prstGeom>
        </p:spPr>
        <p:txBody>
          <a:bodyPr wrap="square">
            <a:spAutoFit/>
          </a:bodyPr>
          <a:lstStyle/>
          <a:p>
            <a:pPr marL="285750" indent="-285750" algn="just">
              <a:buFont typeface="Wingdings" panose="05000000000000000000" pitchFamily="2" charset="2"/>
              <a:buChar char="ü"/>
            </a:pPr>
            <a:r>
              <a:rPr lang="en-US" dirty="0">
                <a:solidFill>
                  <a:srgbClr val="50B6F1"/>
                </a:solidFill>
                <a:latin typeface="+mj-lt"/>
              </a:rPr>
              <a:t>Cleanroom</a:t>
            </a:r>
            <a:r>
              <a:rPr lang="en-US" dirty="0">
                <a:latin typeface="+mj-lt"/>
              </a:rPr>
              <a:t> emphasizes defect prevention rather than defect removal. </a:t>
            </a:r>
            <a:endParaRPr lang="en-US" b="1" dirty="0">
              <a:latin typeface="+mj-lt"/>
            </a:endParaRPr>
          </a:p>
        </p:txBody>
      </p:sp>
      <p:sp>
        <p:nvSpPr>
          <p:cNvPr id="11" name="Rectangle 10">
            <a:extLst>
              <a:ext uri="{FF2B5EF4-FFF2-40B4-BE49-F238E27FC236}">
                <a16:creationId xmlns:a16="http://schemas.microsoft.com/office/drawing/2014/main" id="{BF97D7CF-2D6E-4CD3-A7C7-766C31ED3695}"/>
              </a:ext>
            </a:extLst>
          </p:cNvPr>
          <p:cNvSpPr/>
          <p:nvPr/>
        </p:nvSpPr>
        <p:spPr>
          <a:xfrm>
            <a:off x="6096000" y="5132748"/>
            <a:ext cx="4764657" cy="1200329"/>
          </a:xfrm>
          <a:prstGeom prst="rect">
            <a:avLst/>
          </a:prstGeom>
        </p:spPr>
        <p:txBody>
          <a:bodyPr wrap="square">
            <a:spAutoFit/>
          </a:bodyPr>
          <a:lstStyle/>
          <a:p>
            <a:pPr marL="285750" indent="-285750" algn="just">
              <a:buFont typeface="Wingdings" panose="05000000000000000000" pitchFamily="2" charset="2"/>
              <a:buChar char="ü"/>
            </a:pPr>
            <a:r>
              <a:rPr lang="en-US" dirty="0">
                <a:solidFill>
                  <a:srgbClr val="50B6F1"/>
                </a:solidFill>
                <a:latin typeface="+mj-lt"/>
              </a:rPr>
              <a:t>Formal methods </a:t>
            </a:r>
            <a:r>
              <a:rPr lang="en-US" dirty="0">
                <a:latin typeface="+mj-lt"/>
              </a:rPr>
              <a:t>use mathematical and logical formalizations to find defects early in the software development lifecycle.</a:t>
            </a:r>
          </a:p>
        </p:txBody>
      </p:sp>
      <p:sp>
        <p:nvSpPr>
          <p:cNvPr id="12" name="Rectangle 11">
            <a:extLst>
              <a:ext uri="{FF2B5EF4-FFF2-40B4-BE49-F238E27FC236}">
                <a16:creationId xmlns:a16="http://schemas.microsoft.com/office/drawing/2014/main" id="{63D1316E-8AFB-45E9-872B-923D81C107A4}"/>
              </a:ext>
            </a:extLst>
          </p:cNvPr>
          <p:cNvSpPr/>
          <p:nvPr/>
        </p:nvSpPr>
        <p:spPr>
          <a:xfrm>
            <a:off x="1345720" y="3757072"/>
            <a:ext cx="801930" cy="369332"/>
          </a:xfrm>
          <a:prstGeom prst="rect">
            <a:avLst/>
          </a:prstGeom>
        </p:spPr>
        <p:txBody>
          <a:bodyPr wrap="square">
            <a:spAutoFit/>
          </a:bodyPr>
          <a:lstStyle/>
          <a:p>
            <a:r>
              <a:rPr lang="en-US" b="1" dirty="0">
                <a:solidFill>
                  <a:schemeClr val="tx1">
                    <a:lumMod val="95000"/>
                    <a:lumOff val="5000"/>
                  </a:schemeClr>
                </a:solidFill>
                <a:latin typeface="+mj-lt"/>
              </a:rPr>
              <a:t>1.</a:t>
            </a:r>
            <a:endParaRPr lang="en-US" b="1" dirty="0">
              <a:latin typeface="+mj-lt"/>
            </a:endParaRPr>
          </a:p>
        </p:txBody>
      </p:sp>
      <p:sp>
        <p:nvSpPr>
          <p:cNvPr id="13" name="Rectangle 12">
            <a:extLst>
              <a:ext uri="{FF2B5EF4-FFF2-40B4-BE49-F238E27FC236}">
                <a16:creationId xmlns:a16="http://schemas.microsoft.com/office/drawing/2014/main" id="{00DC7843-AD06-432E-8CAF-3DA3C27F4955}"/>
              </a:ext>
            </a:extLst>
          </p:cNvPr>
          <p:cNvSpPr/>
          <p:nvPr/>
        </p:nvSpPr>
        <p:spPr>
          <a:xfrm>
            <a:off x="5722822" y="3771756"/>
            <a:ext cx="746355" cy="369332"/>
          </a:xfrm>
          <a:prstGeom prst="rect">
            <a:avLst/>
          </a:prstGeom>
        </p:spPr>
        <p:txBody>
          <a:bodyPr wrap="square">
            <a:spAutoFit/>
          </a:bodyPr>
          <a:lstStyle/>
          <a:p>
            <a:r>
              <a:rPr lang="en-US" b="1" dirty="0">
                <a:solidFill>
                  <a:schemeClr val="tx1">
                    <a:lumMod val="95000"/>
                    <a:lumOff val="5000"/>
                  </a:schemeClr>
                </a:solidFill>
                <a:latin typeface="+mj-lt"/>
              </a:rPr>
              <a:t>2.</a:t>
            </a:r>
            <a:endParaRPr lang="en-US" b="1" dirty="0">
              <a:latin typeface="+mj-lt"/>
            </a:endParaRPr>
          </a:p>
        </p:txBody>
      </p:sp>
      <p:sp>
        <p:nvSpPr>
          <p:cNvPr id="16" name="Rectangle 15">
            <a:extLst>
              <a:ext uri="{FF2B5EF4-FFF2-40B4-BE49-F238E27FC236}">
                <a16:creationId xmlns:a16="http://schemas.microsoft.com/office/drawing/2014/main" id="{B529BAFF-E20E-4F2E-B646-834AA3ED2EB4}"/>
              </a:ext>
            </a:extLst>
          </p:cNvPr>
          <p:cNvSpPr/>
          <p:nvPr/>
        </p:nvSpPr>
        <p:spPr>
          <a:xfrm>
            <a:off x="1097280" y="1972121"/>
            <a:ext cx="10058400" cy="1477328"/>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tx1">
                    <a:lumMod val="95000"/>
                    <a:lumOff val="5000"/>
                  </a:schemeClr>
                </a:solidFill>
                <a:latin typeface="+mj-lt"/>
              </a:rPr>
              <a:t>Until 1970’s, linear approach was pushed by customers who expected to know in advance what they would get as a result from a project and how much it was going to cost. If this was not successful, one tried to improve the requirements analysis methods rather than accepting that changes during a running project were to be expected.</a:t>
            </a:r>
          </a:p>
        </p:txBody>
      </p:sp>
    </p:spTree>
    <p:extLst>
      <p:ext uri="{BB962C8B-B14F-4D97-AF65-F5344CB8AC3E}">
        <p14:creationId xmlns:p14="http://schemas.microsoft.com/office/powerpoint/2010/main" val="146763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F79C-FDC4-473F-BD1A-B74E5F8AA87F}"/>
              </a:ext>
            </a:extLst>
          </p:cNvPr>
          <p:cNvSpPr>
            <a:spLocks noGrp="1"/>
          </p:cNvSpPr>
          <p:nvPr>
            <p:ph type="title"/>
          </p:nvPr>
        </p:nvSpPr>
        <p:spPr/>
        <p:txBody>
          <a:bodyPr/>
          <a:lstStyle/>
          <a:p>
            <a:r>
              <a:rPr lang="en-US" b="1" dirty="0"/>
              <a:t>Summary (Cont...)</a:t>
            </a:r>
          </a:p>
        </p:txBody>
      </p:sp>
      <p:sp>
        <p:nvSpPr>
          <p:cNvPr id="4" name="Rectangle 3">
            <a:extLst>
              <a:ext uri="{FF2B5EF4-FFF2-40B4-BE49-F238E27FC236}">
                <a16:creationId xmlns:a16="http://schemas.microsoft.com/office/drawing/2014/main" id="{9F6E29D5-A8AD-4DEC-B8E6-4F3A0552B000}"/>
              </a:ext>
            </a:extLst>
          </p:cNvPr>
          <p:cNvSpPr/>
          <p:nvPr/>
        </p:nvSpPr>
        <p:spPr>
          <a:xfrm>
            <a:off x="1485469" y="2593442"/>
            <a:ext cx="9670211" cy="369332"/>
          </a:xfrm>
          <a:prstGeom prst="rect">
            <a:avLst/>
          </a:prstGeom>
        </p:spPr>
        <p:txBody>
          <a:bodyPr wrap="square">
            <a:spAutoFit/>
          </a:bodyPr>
          <a:lstStyle/>
          <a:p>
            <a:pPr marL="285750" indent="-285750" algn="just">
              <a:buFont typeface="Wingdings" panose="05000000000000000000" pitchFamily="2" charset="2"/>
              <a:buChar char="Ø"/>
            </a:pPr>
            <a:r>
              <a:rPr lang="en-US" dirty="0">
                <a:solidFill>
                  <a:schemeClr val="tx1">
                    <a:lumMod val="95000"/>
                    <a:lumOff val="5000"/>
                  </a:schemeClr>
                </a:solidFill>
                <a:latin typeface="+mj-lt"/>
              </a:rPr>
              <a:t>In </a:t>
            </a:r>
            <a:r>
              <a:rPr lang="en-US" b="1" dirty="0">
                <a:solidFill>
                  <a:schemeClr val="tx1">
                    <a:lumMod val="95000"/>
                    <a:lumOff val="5000"/>
                  </a:schemeClr>
                </a:solidFill>
                <a:latin typeface="+mj-lt"/>
              </a:rPr>
              <a:t>Plan-driven development</a:t>
            </a:r>
            <a:r>
              <a:rPr lang="en-US" dirty="0">
                <a:solidFill>
                  <a:schemeClr val="tx1">
                    <a:lumMod val="95000"/>
                    <a:lumOff val="5000"/>
                  </a:schemeClr>
                </a:solidFill>
                <a:latin typeface="+mj-lt"/>
              </a:rPr>
              <a:t>, all the actions are planned,</a:t>
            </a:r>
          </a:p>
        </p:txBody>
      </p:sp>
      <p:sp>
        <p:nvSpPr>
          <p:cNvPr id="5" name="Rectangle 4">
            <a:extLst>
              <a:ext uri="{FF2B5EF4-FFF2-40B4-BE49-F238E27FC236}">
                <a16:creationId xmlns:a16="http://schemas.microsoft.com/office/drawing/2014/main" id="{00AAF2E5-8EE8-462C-881B-74376B75C49F}"/>
              </a:ext>
            </a:extLst>
          </p:cNvPr>
          <p:cNvSpPr/>
          <p:nvPr/>
        </p:nvSpPr>
        <p:spPr>
          <a:xfrm>
            <a:off x="1485468" y="2951565"/>
            <a:ext cx="9646652" cy="646331"/>
          </a:xfrm>
          <a:prstGeom prst="rect">
            <a:avLst/>
          </a:prstGeom>
        </p:spPr>
        <p:txBody>
          <a:bodyPr wrap="square">
            <a:spAutoFit/>
          </a:bodyPr>
          <a:lstStyle/>
          <a:p>
            <a:pPr marL="285750" indent="-285750" algn="just">
              <a:buFont typeface="Wingdings" panose="05000000000000000000" pitchFamily="2" charset="2"/>
              <a:buChar char="Ø"/>
            </a:pPr>
            <a:r>
              <a:rPr lang="en-US" b="1" dirty="0">
                <a:solidFill>
                  <a:schemeClr val="tx1">
                    <a:lumMod val="95000"/>
                    <a:lumOff val="5000"/>
                  </a:schemeClr>
                </a:solidFill>
                <a:latin typeface="+mj-lt"/>
              </a:rPr>
              <a:t>Agile development</a:t>
            </a:r>
            <a:r>
              <a:rPr lang="en-US" dirty="0">
                <a:solidFill>
                  <a:schemeClr val="tx1">
                    <a:lumMod val="95000"/>
                    <a:lumOff val="5000"/>
                  </a:schemeClr>
                </a:solidFill>
                <a:latin typeface="+mj-lt"/>
              </a:rPr>
              <a:t> is a process where all the activities are planned step by step and can change the plan as per the client’s requirements.</a:t>
            </a:r>
          </a:p>
        </p:txBody>
      </p:sp>
      <p:sp>
        <p:nvSpPr>
          <p:cNvPr id="8" name="Rectangle 7">
            <a:extLst>
              <a:ext uri="{FF2B5EF4-FFF2-40B4-BE49-F238E27FC236}">
                <a16:creationId xmlns:a16="http://schemas.microsoft.com/office/drawing/2014/main" id="{4144743F-C658-4081-9404-4B3A2F9D4623}"/>
              </a:ext>
            </a:extLst>
          </p:cNvPr>
          <p:cNvSpPr/>
          <p:nvPr/>
        </p:nvSpPr>
        <p:spPr>
          <a:xfrm>
            <a:off x="1097280" y="3692632"/>
            <a:ext cx="10741279" cy="369332"/>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mj-lt"/>
              </a:rPr>
              <a:t>RUP</a:t>
            </a:r>
            <a:r>
              <a:rPr lang="en-US" dirty="0">
                <a:latin typeface="+mj-lt"/>
              </a:rPr>
              <a:t> approach to software development, published by the Rational Company in </a:t>
            </a:r>
            <a:r>
              <a:rPr lang="en-US" b="1" dirty="0">
                <a:latin typeface="+mj-lt"/>
              </a:rPr>
              <a:t>1998</a:t>
            </a:r>
            <a:r>
              <a:rPr lang="en-US" dirty="0">
                <a:latin typeface="+mj-lt"/>
              </a:rPr>
              <a:t>,</a:t>
            </a:r>
            <a:endParaRPr lang="en-US" dirty="0">
              <a:solidFill>
                <a:schemeClr val="tx1">
                  <a:lumMod val="95000"/>
                  <a:lumOff val="5000"/>
                </a:schemeClr>
              </a:solidFill>
              <a:latin typeface="+mj-lt"/>
            </a:endParaRPr>
          </a:p>
        </p:txBody>
      </p:sp>
      <p:sp>
        <p:nvSpPr>
          <p:cNvPr id="9" name="Rectangle 8">
            <a:extLst>
              <a:ext uri="{FF2B5EF4-FFF2-40B4-BE49-F238E27FC236}">
                <a16:creationId xmlns:a16="http://schemas.microsoft.com/office/drawing/2014/main" id="{8951C48A-F5E4-44AE-89AA-B95D83A8ECC7}"/>
              </a:ext>
            </a:extLst>
          </p:cNvPr>
          <p:cNvSpPr/>
          <p:nvPr/>
        </p:nvSpPr>
        <p:spPr>
          <a:xfrm>
            <a:off x="1485468" y="4081080"/>
            <a:ext cx="9670212" cy="646331"/>
          </a:xfrm>
          <a:prstGeom prst="rect">
            <a:avLst/>
          </a:prstGeom>
        </p:spPr>
        <p:txBody>
          <a:bodyPr wrap="square">
            <a:spAutoFit/>
          </a:bodyPr>
          <a:lstStyle/>
          <a:p>
            <a:pPr marL="285750" indent="-285750" algn="just">
              <a:buFont typeface="Wingdings" panose="05000000000000000000" pitchFamily="2" charset="2"/>
              <a:buChar char="Ø"/>
            </a:pPr>
            <a:r>
              <a:rPr lang="en-US" b="1" dirty="0">
                <a:solidFill>
                  <a:schemeClr val="tx1">
                    <a:lumMod val="95000"/>
                    <a:lumOff val="5000"/>
                  </a:schemeClr>
                </a:solidFill>
                <a:latin typeface="+mj-lt"/>
              </a:rPr>
              <a:t>Inception Phase</a:t>
            </a:r>
            <a:r>
              <a:rPr lang="en-US" dirty="0">
                <a:solidFill>
                  <a:schemeClr val="tx1">
                    <a:lumMod val="95000"/>
                    <a:lumOff val="5000"/>
                  </a:schemeClr>
                </a:solidFill>
                <a:latin typeface="+mj-lt"/>
              </a:rPr>
              <a:t>, </a:t>
            </a:r>
            <a:r>
              <a:rPr lang="en-US" dirty="0">
                <a:latin typeface="+mj-lt"/>
              </a:rPr>
              <a:t>project’s basic ideas and structure will be determined to prepare a business suite</a:t>
            </a:r>
            <a:r>
              <a:rPr lang="en-US" dirty="0">
                <a:solidFill>
                  <a:schemeClr val="tx1">
                    <a:lumMod val="95000"/>
                    <a:lumOff val="5000"/>
                  </a:schemeClr>
                </a:solidFill>
                <a:latin typeface="+mj-lt"/>
              </a:rPr>
              <a:t>,</a:t>
            </a:r>
          </a:p>
        </p:txBody>
      </p:sp>
      <p:sp>
        <p:nvSpPr>
          <p:cNvPr id="12" name="Rectangle 11">
            <a:extLst>
              <a:ext uri="{FF2B5EF4-FFF2-40B4-BE49-F238E27FC236}">
                <a16:creationId xmlns:a16="http://schemas.microsoft.com/office/drawing/2014/main" id="{7254F0CD-1808-4828-A759-B2DDEEEA407B}"/>
              </a:ext>
            </a:extLst>
          </p:cNvPr>
          <p:cNvSpPr/>
          <p:nvPr/>
        </p:nvSpPr>
        <p:spPr>
          <a:xfrm>
            <a:off x="1485469" y="4826463"/>
            <a:ext cx="9670212" cy="923330"/>
          </a:xfrm>
          <a:prstGeom prst="rect">
            <a:avLst/>
          </a:prstGeom>
        </p:spPr>
        <p:txBody>
          <a:bodyPr wrap="square">
            <a:spAutoFit/>
          </a:bodyPr>
          <a:lstStyle/>
          <a:p>
            <a:pPr marL="285750" indent="-285750" algn="just">
              <a:buFont typeface="Wingdings" panose="05000000000000000000" pitchFamily="2" charset="2"/>
              <a:buChar char="Ø"/>
            </a:pPr>
            <a:r>
              <a:rPr lang="en-US" b="1" dirty="0">
                <a:solidFill>
                  <a:schemeClr val="tx1">
                    <a:lumMod val="95000"/>
                    <a:lumOff val="5000"/>
                  </a:schemeClr>
                </a:solidFill>
                <a:latin typeface="+mj-lt"/>
              </a:rPr>
              <a:t>Elaboration Phase</a:t>
            </a:r>
            <a:r>
              <a:rPr lang="en-US" dirty="0">
                <a:solidFill>
                  <a:schemeClr val="tx1">
                    <a:lumMod val="95000"/>
                    <a:lumOff val="5000"/>
                  </a:schemeClr>
                </a:solidFill>
                <a:latin typeface="+mj-lt"/>
              </a:rPr>
              <a:t>, </a:t>
            </a:r>
            <a:r>
              <a:rPr lang="en-US" dirty="0">
                <a:latin typeface="+mj-lt"/>
              </a:rPr>
              <a:t> During this phase, to analyze the project’s requirements and necessary architecture, i.e. to review the problems, develop the project plan and architect, and eliminate the high-risk elements from the project.</a:t>
            </a:r>
            <a:endParaRPr lang="en-US" dirty="0">
              <a:solidFill>
                <a:schemeClr val="tx1">
                  <a:lumMod val="95000"/>
                  <a:lumOff val="5000"/>
                </a:schemeClr>
              </a:solidFill>
              <a:latin typeface="+mj-lt"/>
            </a:endParaRPr>
          </a:p>
        </p:txBody>
      </p:sp>
      <p:sp>
        <p:nvSpPr>
          <p:cNvPr id="13" name="Rectangle 12">
            <a:extLst>
              <a:ext uri="{FF2B5EF4-FFF2-40B4-BE49-F238E27FC236}">
                <a16:creationId xmlns:a16="http://schemas.microsoft.com/office/drawing/2014/main" id="{F8DD2EAD-55C3-4F25-93F8-E45EF1B81499}"/>
              </a:ext>
            </a:extLst>
          </p:cNvPr>
          <p:cNvSpPr/>
          <p:nvPr/>
        </p:nvSpPr>
        <p:spPr>
          <a:xfrm>
            <a:off x="1097281" y="2123220"/>
            <a:ext cx="10058399" cy="369332"/>
          </a:xfrm>
          <a:prstGeom prst="rect">
            <a:avLst/>
          </a:prstGeom>
        </p:spPr>
        <p:txBody>
          <a:bodyPr wrap="square">
            <a:spAutoFit/>
          </a:bodyPr>
          <a:lstStyle/>
          <a:p>
            <a:pPr marL="285750" indent="-285750" algn="just">
              <a:buFont typeface="Wingdings" panose="05000000000000000000" pitchFamily="2" charset="2"/>
              <a:buChar char="ü"/>
            </a:pPr>
            <a:r>
              <a:rPr lang="en-US" dirty="0">
                <a:latin typeface="+mj-lt"/>
              </a:rPr>
              <a:t>In </a:t>
            </a:r>
            <a:r>
              <a:rPr lang="en-US" b="1" dirty="0">
                <a:latin typeface="+mj-lt"/>
              </a:rPr>
              <a:t>1990’s to 2000’s</a:t>
            </a:r>
            <a:r>
              <a:rPr lang="en-US" dirty="0">
                <a:latin typeface="+mj-lt"/>
              </a:rPr>
              <a:t>, Plan driven vs agile development.</a:t>
            </a:r>
            <a:endParaRPr lang="en-US" dirty="0">
              <a:solidFill>
                <a:schemeClr val="tx1">
                  <a:lumMod val="95000"/>
                  <a:lumOff val="5000"/>
                </a:schemeClr>
              </a:solidFill>
              <a:latin typeface="+mj-lt"/>
            </a:endParaRPr>
          </a:p>
        </p:txBody>
      </p:sp>
    </p:spTree>
    <p:extLst>
      <p:ext uri="{BB962C8B-B14F-4D97-AF65-F5344CB8AC3E}">
        <p14:creationId xmlns:p14="http://schemas.microsoft.com/office/powerpoint/2010/main" val="49516199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1074</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Sixty years of Software development lifecycle</vt:lpstr>
      <vt:lpstr>Introduction</vt:lpstr>
      <vt:lpstr>Literature Review</vt:lpstr>
      <vt:lpstr>Literature Review (Cont..)</vt:lpstr>
      <vt:lpstr>Literature Review (Cont..)</vt:lpstr>
      <vt:lpstr>History</vt:lpstr>
      <vt:lpstr>History (Cont..)</vt:lpstr>
      <vt:lpstr>Summary</vt:lpstr>
      <vt:lpstr>Summary (Cont...)</vt:lpstr>
      <vt:lpstr>Summary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2022-10-30T07:25:41Z</dcterms:created>
  <dcterms:modified xsi:type="dcterms:W3CDTF">2022-10-31T01:25:45Z</dcterms:modified>
</cp:coreProperties>
</file>