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Lst>
  <p:sldSz cx="18288000" cy="10287000"/>
  <p:notesSz cx="6858000" cy="9144000"/>
  <p:embeddedFontLst>
    <p:embeddedFont>
      <p:font typeface="Muli Bold" panose="00000800000000000000"/>
      <p:bold r:id="rId14"/>
    </p:embeddedFont>
    <p:embeddedFont>
      <p:font typeface="Calibri" panose="020F050202020403020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7338"/>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673512" y="-1673512"/>
            <a:ext cx="10371943" cy="13718966"/>
            <a:chOff x="0" y="0"/>
            <a:chExt cx="2354580" cy="3114402"/>
          </a:xfrm>
        </p:grpSpPr>
        <p:sp>
          <p:nvSpPr>
            <p:cNvPr id="3" name="Freeform 3"/>
            <p:cNvSpPr/>
            <p:nvPr/>
          </p:nvSpPr>
          <p:spPr>
            <a:xfrm>
              <a:off x="0" y="0"/>
              <a:ext cx="2353310" cy="3114403"/>
            </a:xfrm>
            <a:custGeom>
              <a:avLst/>
              <a:gdLst/>
              <a:ahLst/>
              <a:cxnLst/>
              <a:rect l="l" t="t" r="r" b="b"/>
              <a:pathLst>
                <a:path w="2353310" h="3114403">
                  <a:moveTo>
                    <a:pt x="784860" y="3047092"/>
                  </a:moveTo>
                  <a:cubicBezTo>
                    <a:pt x="905510" y="3087733"/>
                    <a:pt x="1042670" y="3114403"/>
                    <a:pt x="1177290" y="3114403"/>
                  </a:cubicBezTo>
                  <a:cubicBezTo>
                    <a:pt x="1311910" y="3114403"/>
                    <a:pt x="1441450" y="3091542"/>
                    <a:pt x="1560830" y="3050903"/>
                  </a:cubicBezTo>
                  <a:cubicBezTo>
                    <a:pt x="1563370" y="3049633"/>
                    <a:pt x="1565910" y="3049633"/>
                    <a:pt x="1568450" y="3048363"/>
                  </a:cubicBezTo>
                  <a:cubicBezTo>
                    <a:pt x="2016760" y="2885803"/>
                    <a:pt x="2346960" y="2456543"/>
                    <a:pt x="2353310" y="1954137"/>
                  </a:cubicBezTo>
                  <a:lnTo>
                    <a:pt x="2353310" y="0"/>
                  </a:lnTo>
                  <a:lnTo>
                    <a:pt x="0" y="0"/>
                  </a:lnTo>
                  <a:lnTo>
                    <a:pt x="0" y="1952678"/>
                  </a:lnTo>
                  <a:cubicBezTo>
                    <a:pt x="6350" y="2459082"/>
                    <a:pt x="331470" y="2888342"/>
                    <a:pt x="784860" y="3047092"/>
                  </a:cubicBezTo>
                  <a:close/>
                </a:path>
              </a:pathLst>
            </a:custGeom>
            <a:solidFill>
              <a:srgbClr val="FFFFFF"/>
            </a:solidFill>
          </p:spPr>
        </p:sp>
      </p:grpSp>
      <p:sp>
        <p:nvSpPr>
          <p:cNvPr id="4" name="TextBox 4"/>
          <p:cNvSpPr txBox="1"/>
          <p:nvPr/>
        </p:nvSpPr>
        <p:spPr>
          <a:xfrm>
            <a:off x="1028700" y="3041576"/>
            <a:ext cx="9455506" cy="2256790"/>
          </a:xfrm>
          <a:prstGeom prst="rect">
            <a:avLst/>
          </a:prstGeom>
        </p:spPr>
        <p:txBody>
          <a:bodyPr lIns="0" tIns="0" rIns="0" bIns="0" rtlCol="0" anchor="t">
            <a:spAutoFit/>
          </a:bodyPr>
          <a:lstStyle/>
          <a:p>
            <a:pPr>
              <a:lnSpc>
                <a:spcPts val="8800"/>
              </a:lnSpc>
            </a:pPr>
            <a:r>
              <a:rPr lang="en-US" sz="8000" b="1">
                <a:solidFill>
                  <a:srgbClr val="23344D"/>
                </a:solidFill>
                <a:latin typeface="Arial" panose="020B0604020202020204" pitchFamily="34" charset="0"/>
                <a:cs typeface="Arial" panose="020B0604020202020204" pitchFamily="34" charset="0"/>
              </a:rPr>
              <a:t>Software Testing Techniques</a:t>
            </a:r>
            <a:endParaRPr lang="en-US" sz="8000" b="1">
              <a:solidFill>
                <a:srgbClr val="23344D"/>
              </a:solidFill>
              <a:latin typeface="Arial" panose="020B0604020202020204" pitchFamily="34" charset="0"/>
              <a:cs typeface="Arial" panose="020B0604020202020204" pitchFamily="34" charset="0"/>
            </a:endParaRPr>
          </a:p>
        </p:txBody>
      </p:sp>
      <p:grpSp>
        <p:nvGrpSpPr>
          <p:cNvPr id="5" name="Group 5"/>
          <p:cNvGrpSpPr/>
          <p:nvPr/>
        </p:nvGrpSpPr>
        <p:grpSpPr>
          <a:xfrm rot="0">
            <a:off x="13639514" y="1562091"/>
            <a:ext cx="4410011" cy="4429778"/>
            <a:chOff x="-2833126" y="-1849648"/>
            <a:chExt cx="6321665" cy="6350000"/>
          </a:xfrm>
        </p:grpSpPr>
        <p:sp>
          <p:nvSpPr>
            <p:cNvPr id="6" name="Freeform 6"/>
            <p:cNvSpPr/>
            <p:nvPr/>
          </p:nvSpPr>
          <p:spPr>
            <a:xfrm>
              <a:off x="-2833126" y="-1849648"/>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33C"/>
            </a:solidFill>
          </p:spPr>
        </p:sp>
      </p:grpSp>
      <p:grpSp>
        <p:nvGrpSpPr>
          <p:cNvPr id="7" name="Group 7"/>
          <p:cNvGrpSpPr/>
          <p:nvPr/>
        </p:nvGrpSpPr>
        <p:grpSpPr>
          <a:xfrm rot="0">
            <a:off x="13863273" y="6972040"/>
            <a:ext cx="2156785" cy="215678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BD8D7"/>
            </a:solidFill>
          </p:spPr>
        </p:sp>
      </p:grpSp>
      <p:grpSp>
        <p:nvGrpSpPr>
          <p:cNvPr id="9" name="Group 9"/>
          <p:cNvGrpSpPr/>
          <p:nvPr/>
        </p:nvGrpSpPr>
        <p:grpSpPr>
          <a:xfrm rot="0">
            <a:off x="1227141" y="7068784"/>
            <a:ext cx="6914359" cy="2189516"/>
            <a:chOff x="0" y="0"/>
            <a:chExt cx="9219145" cy="2919355"/>
          </a:xfrm>
        </p:grpSpPr>
        <p:sp>
          <p:nvSpPr>
            <p:cNvPr id="10" name="TextBox 10"/>
            <p:cNvSpPr txBox="1"/>
            <p:nvPr/>
          </p:nvSpPr>
          <p:spPr>
            <a:xfrm>
              <a:off x="0" y="-276225"/>
              <a:ext cx="9186261" cy="1118997"/>
            </a:xfrm>
            <a:prstGeom prst="rect">
              <a:avLst/>
            </a:prstGeom>
          </p:spPr>
          <p:txBody>
            <a:bodyPr lIns="0" tIns="0" rIns="0" bIns="0" rtlCol="0" anchor="t">
              <a:spAutoFit/>
            </a:bodyPr>
            <a:lstStyle/>
            <a:p>
              <a:pPr>
                <a:lnSpc>
                  <a:spcPts val="7940"/>
                </a:lnSpc>
              </a:pPr>
              <a:r>
                <a:rPr lang="en-US" sz="4200">
                  <a:solidFill>
                    <a:srgbClr val="23344D"/>
                  </a:solidFill>
                  <a:latin typeface="Muli Bold" panose="00000800000000000000"/>
                </a:rPr>
                <a:t>Muhammad Usama Sultan</a:t>
              </a:r>
              <a:endParaRPr lang="en-US" sz="4200">
                <a:solidFill>
                  <a:srgbClr val="23344D"/>
                </a:solidFill>
                <a:latin typeface="Muli Bold" panose="00000800000000000000"/>
              </a:endParaRPr>
            </a:p>
          </p:txBody>
        </p:sp>
        <p:sp>
          <p:nvSpPr>
            <p:cNvPr id="11" name="TextBox 11"/>
            <p:cNvSpPr txBox="1"/>
            <p:nvPr/>
          </p:nvSpPr>
          <p:spPr>
            <a:xfrm>
              <a:off x="0" y="1041405"/>
              <a:ext cx="9206445" cy="842137"/>
            </a:xfrm>
            <a:prstGeom prst="rect">
              <a:avLst/>
            </a:prstGeom>
          </p:spPr>
          <p:txBody>
            <a:bodyPr lIns="0" tIns="0" rIns="0" bIns="0" rtlCol="0" anchor="t">
              <a:spAutoFit/>
            </a:bodyPr>
            <a:lstStyle/>
            <a:p>
              <a:pPr>
                <a:lnSpc>
                  <a:spcPts val="6050"/>
                </a:lnSpc>
              </a:pPr>
              <a:r>
                <a:rPr lang="en-US" sz="3200">
                  <a:solidFill>
                    <a:srgbClr val="23344D"/>
                  </a:solidFill>
                  <a:latin typeface="Muli Bold" panose="00000800000000000000"/>
                </a:rPr>
                <a:t>BSCSF19M85</a:t>
              </a:r>
              <a:endParaRPr lang="en-US" sz="3200">
                <a:solidFill>
                  <a:srgbClr val="23344D"/>
                </a:solidFill>
                <a:latin typeface="Muli Bold" panose="00000800000000000000"/>
              </a:endParaRPr>
            </a:p>
          </p:txBody>
        </p:sp>
        <p:sp>
          <p:nvSpPr>
            <p:cNvPr id="12" name="TextBox 12"/>
            <p:cNvSpPr txBox="1"/>
            <p:nvPr/>
          </p:nvSpPr>
          <p:spPr>
            <a:xfrm>
              <a:off x="12700" y="2067692"/>
              <a:ext cx="9206445" cy="851663"/>
            </a:xfrm>
            <a:prstGeom prst="rect">
              <a:avLst/>
            </a:prstGeom>
          </p:spPr>
          <p:txBody>
            <a:bodyPr lIns="0" tIns="0" rIns="0" bIns="0" rtlCol="0" anchor="t">
              <a:spAutoFit/>
            </a:bodyPr>
            <a:lstStyle/>
            <a:p>
              <a:pPr>
                <a:lnSpc>
                  <a:spcPts val="6045"/>
                </a:lnSpc>
              </a:pPr>
              <a:r>
                <a:rPr lang="en-US" sz="3200">
                  <a:solidFill>
                    <a:srgbClr val="23344D"/>
                  </a:solidFill>
                  <a:latin typeface="Muli Bold" panose="00000800000000000000"/>
                </a:rPr>
                <a:t>Section B </a:t>
              </a:r>
              <a:endParaRPr lang="en-US" sz="3200">
                <a:solidFill>
                  <a:srgbClr val="23344D"/>
                </a:solidFill>
                <a:latin typeface="Muli Bold" panose="0000080000000000000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7364391" cy="10287000"/>
            <a:chOff x="0" y="0"/>
            <a:chExt cx="2491164" cy="3479800"/>
          </a:xfrm>
        </p:grpSpPr>
        <p:sp>
          <p:nvSpPr>
            <p:cNvPr id="3" name="Freeform 3"/>
            <p:cNvSpPr/>
            <p:nvPr/>
          </p:nvSpPr>
          <p:spPr>
            <a:xfrm>
              <a:off x="0" y="0"/>
              <a:ext cx="2491164" cy="3479800"/>
            </a:xfrm>
            <a:custGeom>
              <a:avLst/>
              <a:gdLst/>
              <a:ahLst/>
              <a:cxnLst/>
              <a:rect l="l" t="t" r="r" b="b"/>
              <a:pathLst>
                <a:path w="2491164" h="3479800">
                  <a:moveTo>
                    <a:pt x="0" y="0"/>
                  </a:moveTo>
                  <a:lnTo>
                    <a:pt x="2491164" y="0"/>
                  </a:lnTo>
                  <a:lnTo>
                    <a:pt x="2491164" y="3479800"/>
                  </a:lnTo>
                  <a:lnTo>
                    <a:pt x="0" y="3479800"/>
                  </a:lnTo>
                  <a:close/>
                </a:path>
              </a:pathLst>
            </a:custGeom>
            <a:solidFill>
              <a:srgbClr val="FFC33C"/>
            </a:solidFill>
          </p:spPr>
        </p:sp>
      </p:grpSp>
      <p:grpSp>
        <p:nvGrpSpPr>
          <p:cNvPr id="4" name="Group 4"/>
          <p:cNvGrpSpPr/>
          <p:nvPr/>
        </p:nvGrpSpPr>
        <p:grpSpPr>
          <a:xfrm rot="0">
            <a:off x="0" y="2922609"/>
            <a:ext cx="7364391" cy="7364391"/>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3344D"/>
            </a:solidFill>
          </p:spPr>
        </p:sp>
      </p:grpSp>
      <p:grpSp>
        <p:nvGrpSpPr>
          <p:cNvPr id="6" name="Group 6"/>
          <p:cNvGrpSpPr/>
          <p:nvPr/>
        </p:nvGrpSpPr>
        <p:grpSpPr>
          <a:xfrm rot="0">
            <a:off x="1467306" y="0"/>
            <a:ext cx="4429778" cy="442977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338"/>
            </a:solidFill>
          </p:spPr>
        </p:sp>
      </p:grpSp>
      <p:sp>
        <p:nvSpPr>
          <p:cNvPr id="8" name="TextBox 8"/>
          <p:cNvSpPr txBox="1"/>
          <p:nvPr/>
        </p:nvSpPr>
        <p:spPr>
          <a:xfrm>
            <a:off x="7955027" y="2680022"/>
            <a:ext cx="9881904" cy="1239774"/>
          </a:xfrm>
          <a:prstGeom prst="rect">
            <a:avLst/>
          </a:prstGeom>
        </p:spPr>
        <p:txBody>
          <a:bodyPr lIns="0" tIns="0" rIns="0" bIns="0" rtlCol="0" anchor="t">
            <a:spAutoFit/>
          </a:bodyPr>
          <a:lstStyle/>
          <a:p>
            <a:pPr marL="582930" lvl="1" indent="-291465">
              <a:lnSpc>
                <a:spcPts val="5100"/>
              </a:lnSpc>
              <a:buFont typeface="Arial" panose="020B0604020202020204"/>
              <a:buChar char="•"/>
            </a:pPr>
            <a:r>
              <a:rPr lang="en-US" sz="2700">
                <a:solidFill>
                  <a:srgbClr val="23344D"/>
                </a:solidFill>
                <a:latin typeface="Muli Bold" panose="00000800000000000000"/>
              </a:rPr>
              <a:t>Testing is defined as a process of evaluation that either the specific system meets its requirements or not</a:t>
            </a:r>
            <a:endParaRPr lang="en-US" sz="2700">
              <a:solidFill>
                <a:srgbClr val="23344D"/>
              </a:solidFill>
              <a:latin typeface="Muli Bold" panose="00000800000000000000"/>
            </a:endParaRPr>
          </a:p>
        </p:txBody>
      </p:sp>
      <p:sp>
        <p:nvSpPr>
          <p:cNvPr id="9" name="TextBox 9"/>
          <p:cNvSpPr txBox="1"/>
          <p:nvPr/>
        </p:nvSpPr>
        <p:spPr>
          <a:xfrm>
            <a:off x="8305547" y="723900"/>
            <a:ext cx="6889696" cy="1090295"/>
          </a:xfrm>
          <a:prstGeom prst="rect">
            <a:avLst/>
          </a:prstGeom>
        </p:spPr>
        <p:txBody>
          <a:bodyPr lIns="0" tIns="0" rIns="0" bIns="0" rtlCol="0" anchor="t">
            <a:spAutoFit/>
          </a:bodyPr>
          <a:lstStyle/>
          <a:p>
            <a:pPr>
              <a:lnSpc>
                <a:spcPts val="8505"/>
              </a:lnSpc>
            </a:pPr>
            <a:r>
              <a:rPr lang="en-US" sz="4500" b="1">
                <a:solidFill>
                  <a:srgbClr val="23344D"/>
                </a:solidFill>
                <a:latin typeface="Times New Roman" panose="02020603050405020304" charset="0"/>
                <a:cs typeface="Times New Roman" panose="02020603050405020304" charset="0"/>
              </a:rPr>
              <a:t>INTRODUCTION</a:t>
            </a:r>
            <a:endParaRPr lang="en-US" sz="4500" b="1">
              <a:solidFill>
                <a:srgbClr val="23344D"/>
              </a:solidFill>
              <a:latin typeface="Times New Roman" panose="02020603050405020304" charset="0"/>
              <a:cs typeface="Times New Roman" panose="02020603050405020304" charset="0"/>
            </a:endParaRPr>
          </a:p>
        </p:txBody>
      </p:sp>
      <p:sp>
        <p:nvSpPr>
          <p:cNvPr id="10" name="TextBox 10"/>
          <p:cNvSpPr txBox="1"/>
          <p:nvPr/>
        </p:nvSpPr>
        <p:spPr>
          <a:xfrm>
            <a:off x="7955027" y="4287728"/>
            <a:ext cx="9881904" cy="602361"/>
          </a:xfrm>
          <a:prstGeom prst="rect">
            <a:avLst/>
          </a:prstGeom>
        </p:spPr>
        <p:txBody>
          <a:bodyPr lIns="0" tIns="0" rIns="0" bIns="0" rtlCol="0" anchor="t">
            <a:spAutoFit/>
          </a:bodyPr>
          <a:lstStyle/>
          <a:p>
            <a:pPr marL="604520" lvl="1" indent="-302260">
              <a:lnSpc>
                <a:spcPts val="5290"/>
              </a:lnSpc>
              <a:buFont typeface="Arial" panose="020B0604020202020204"/>
              <a:buChar char="•"/>
            </a:pPr>
            <a:r>
              <a:rPr lang="en-US" sz="2800">
                <a:solidFill>
                  <a:srgbClr val="23344D"/>
                </a:solidFill>
                <a:latin typeface="Muli Bold" panose="00000800000000000000"/>
              </a:rPr>
              <a:t>Difference between actual and expected result</a:t>
            </a:r>
            <a:endParaRPr lang="en-US" sz="2800">
              <a:solidFill>
                <a:srgbClr val="23344D"/>
              </a:solidFill>
              <a:latin typeface="Muli Bold" panose="00000800000000000000"/>
            </a:endParaRPr>
          </a:p>
        </p:txBody>
      </p:sp>
      <p:sp>
        <p:nvSpPr>
          <p:cNvPr id="11" name="TextBox 11"/>
          <p:cNvSpPr txBox="1"/>
          <p:nvPr/>
        </p:nvSpPr>
        <p:spPr>
          <a:xfrm>
            <a:off x="7955027" y="5238209"/>
            <a:ext cx="9881904" cy="602361"/>
          </a:xfrm>
          <a:prstGeom prst="rect">
            <a:avLst/>
          </a:prstGeom>
        </p:spPr>
        <p:txBody>
          <a:bodyPr lIns="0" tIns="0" rIns="0" bIns="0" rtlCol="0" anchor="t">
            <a:spAutoFit/>
          </a:bodyPr>
          <a:lstStyle/>
          <a:p>
            <a:pPr marL="604520" lvl="1" indent="-302260">
              <a:lnSpc>
                <a:spcPts val="5290"/>
              </a:lnSpc>
              <a:buFont typeface="Arial" panose="020B0604020202020204"/>
              <a:buChar char="•"/>
            </a:pPr>
            <a:r>
              <a:rPr lang="en-US" sz="2800">
                <a:solidFill>
                  <a:srgbClr val="23344D"/>
                </a:solidFill>
                <a:latin typeface="Muli Bold" panose="00000800000000000000"/>
              </a:rPr>
              <a:t>Cost goes up in testing</a:t>
            </a:r>
            <a:endParaRPr lang="en-US" sz="2800">
              <a:solidFill>
                <a:srgbClr val="23344D"/>
              </a:solidFill>
              <a:latin typeface="Muli Bold" panose="00000800000000000000"/>
            </a:endParaRPr>
          </a:p>
        </p:txBody>
      </p:sp>
      <p:sp>
        <p:nvSpPr>
          <p:cNvPr id="12" name="TextBox 12"/>
          <p:cNvSpPr txBox="1"/>
          <p:nvPr/>
        </p:nvSpPr>
        <p:spPr>
          <a:xfrm>
            <a:off x="7955027" y="6188690"/>
            <a:ext cx="9881904" cy="1269111"/>
          </a:xfrm>
          <a:prstGeom prst="rect">
            <a:avLst/>
          </a:prstGeom>
        </p:spPr>
        <p:txBody>
          <a:bodyPr lIns="0" tIns="0" rIns="0" bIns="0" rtlCol="0" anchor="t">
            <a:spAutoFit/>
          </a:bodyPr>
          <a:lstStyle/>
          <a:p>
            <a:pPr marL="604520" lvl="1" indent="-302260">
              <a:lnSpc>
                <a:spcPts val="5290"/>
              </a:lnSpc>
              <a:buFont typeface="Arial" panose="020B0604020202020204"/>
              <a:buChar char="•"/>
            </a:pPr>
            <a:r>
              <a:rPr lang="en-US" sz="2800">
                <a:solidFill>
                  <a:srgbClr val="23344D"/>
                </a:solidFill>
                <a:latin typeface="Muli Bold" panose="00000800000000000000"/>
              </a:rPr>
              <a:t>The three basic steps in the software testing are Unit testing, Integration testing and System testing</a:t>
            </a:r>
            <a:endParaRPr lang="en-US" sz="2800">
              <a:solidFill>
                <a:srgbClr val="23344D"/>
              </a:solidFill>
              <a:latin typeface="Muli Bold" panose="00000800000000000000"/>
            </a:endParaRPr>
          </a:p>
        </p:txBody>
      </p:sp>
      <p:sp>
        <p:nvSpPr>
          <p:cNvPr id="13" name="TextBox 13"/>
          <p:cNvSpPr txBox="1"/>
          <p:nvPr/>
        </p:nvSpPr>
        <p:spPr>
          <a:xfrm>
            <a:off x="7955027" y="7795717"/>
            <a:ext cx="9881904" cy="602361"/>
          </a:xfrm>
          <a:prstGeom prst="rect">
            <a:avLst/>
          </a:prstGeom>
        </p:spPr>
        <p:txBody>
          <a:bodyPr lIns="0" tIns="0" rIns="0" bIns="0" rtlCol="0" anchor="t">
            <a:spAutoFit/>
          </a:bodyPr>
          <a:lstStyle/>
          <a:p>
            <a:pPr marL="604520" lvl="1" indent="-302260">
              <a:lnSpc>
                <a:spcPts val="5290"/>
              </a:lnSpc>
              <a:buFont typeface="Arial" panose="020B0604020202020204"/>
              <a:buChar char="•"/>
            </a:pPr>
            <a:r>
              <a:rPr lang="en-US" sz="2800">
                <a:solidFill>
                  <a:srgbClr val="23344D"/>
                </a:solidFill>
                <a:latin typeface="Muli Bold" panose="00000800000000000000"/>
              </a:rPr>
              <a:t>Break the software development into a set of modules</a:t>
            </a:r>
            <a:endParaRPr lang="en-US" sz="2800">
              <a:solidFill>
                <a:srgbClr val="23344D"/>
              </a:solidFill>
              <a:latin typeface="Muli Bold"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113746" y="1815634"/>
          <a:ext cx="16230600" cy="7227397"/>
        </p:xfrm>
        <a:graphic>
          <a:graphicData uri="http://schemas.openxmlformats.org/drawingml/2006/table">
            <a:tbl>
              <a:tblPr/>
              <a:tblGrid>
                <a:gridCol w="1858944"/>
                <a:gridCol w="2647602"/>
                <a:gridCol w="5403850"/>
                <a:gridCol w="6320204"/>
              </a:tblGrid>
              <a:tr h="1062878">
                <a:tc>
                  <a:txBody>
                    <a:bodyPr rtlCol="0"/>
                    <a:lstStyle/>
                    <a:p>
                      <a:pPr algn="l">
                        <a:defRPr/>
                      </a:pPr>
                      <a:r>
                        <a:rPr lang="en-US" sz="3200" b="1">
                          <a:solidFill>
                            <a:srgbClr val="000000"/>
                          </a:solidFill>
                          <a:latin typeface="Times New Roman" panose="02020603050405020304" charset="0"/>
                          <a:cs typeface="Times New Roman" panose="02020603050405020304" charset="0"/>
                        </a:rPr>
                        <a:t>Year</a:t>
                      </a:r>
                      <a:endParaRPr lang="en-US" sz="3200" b="1">
                        <a:solidFill>
                          <a:srgbClr val="000000"/>
                        </a:solidFill>
                        <a:latin typeface="Times New Roman" panose="02020603050405020304" charset="0"/>
                        <a:cs typeface="Times New Roman" panose="02020603050405020304" charset="0"/>
                      </a:endParaRPr>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3200" b="1">
                          <a:solidFill>
                            <a:srgbClr val="000000"/>
                          </a:solidFill>
                          <a:latin typeface="Times New Roman" panose="02020603050405020304" charset="0"/>
                          <a:cs typeface="Times New Roman" panose="02020603050405020304" charset="0"/>
                        </a:rPr>
                        <a:t>Author</a:t>
                      </a:r>
                      <a:endParaRPr lang="en-US" sz="3200" b="1">
                        <a:solidFill>
                          <a:srgbClr val="000000"/>
                        </a:solidFill>
                        <a:latin typeface="Times New Roman" panose="02020603050405020304" charset="0"/>
                        <a:cs typeface="Times New Roman" panose="02020603050405020304" charset="0"/>
                      </a:endParaRPr>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3200" b="1">
                          <a:solidFill>
                            <a:srgbClr val="000000"/>
                          </a:solidFill>
                          <a:latin typeface="Times New Roman" panose="02020603050405020304" charset="0"/>
                          <a:cs typeface="Times New Roman" panose="02020603050405020304" charset="0"/>
                        </a:rPr>
                        <a:t>Method</a:t>
                      </a:r>
                      <a:endParaRPr lang="en-US" sz="3200" b="1">
                        <a:solidFill>
                          <a:srgbClr val="000000"/>
                        </a:solidFill>
                        <a:latin typeface="Times New Roman" panose="02020603050405020304" charset="0"/>
                        <a:cs typeface="Times New Roman" panose="02020603050405020304" charset="0"/>
                      </a:endParaRPr>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3200" b="1">
                          <a:solidFill>
                            <a:srgbClr val="000000"/>
                          </a:solidFill>
                          <a:latin typeface="Times New Roman" panose="02020603050405020304" charset="0"/>
                          <a:cs typeface="Times New Roman" panose="02020603050405020304" charset="0"/>
                        </a:rPr>
                        <a:t>Conclusion</a:t>
                      </a:r>
                      <a:endParaRPr lang="en-US" sz="3200" b="1">
                        <a:solidFill>
                          <a:srgbClr val="000000"/>
                        </a:solidFill>
                        <a:latin typeface="Times New Roman" panose="02020603050405020304" charset="0"/>
                        <a:cs typeface="Times New Roman" panose="02020603050405020304" charset="0"/>
                      </a:endParaRPr>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200271">
                <a:tc>
                  <a:txBody>
                    <a:bodyPr rtlCol="0"/>
                    <a:lstStyle/>
                    <a:p>
                      <a:pPr algn="l">
                        <a:defRPr/>
                      </a:pPr>
                      <a:r>
                        <a:rPr lang="en-US" sz="2800">
                          <a:solidFill>
                            <a:srgbClr val="000000"/>
                          </a:solidFill>
                          <a:latin typeface="Muli Bold" panose="00000800000000000000"/>
                        </a:rPr>
                        <a:t>2000</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S. Amland</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Risk based testing</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Testing is expensive because of risk regarding delays, cost overruns, or outright cancellation</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982124">
                <a:tc>
                  <a:txBody>
                    <a:bodyPr rtlCol="0"/>
                    <a:lstStyle/>
                    <a:p>
                      <a:pPr algn="l">
                        <a:defRPr/>
                      </a:pPr>
                      <a:r>
                        <a:rPr lang="en-US" sz="2800">
                          <a:solidFill>
                            <a:srgbClr val="000000"/>
                          </a:solidFill>
                          <a:latin typeface="Muli Bold" panose="00000800000000000000"/>
                        </a:rPr>
                        <a:t>2010</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B. Agarwal</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Software engineering and testing</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Software testing is an important component of software quality assurance</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982124">
                <a:tc>
                  <a:txBody>
                    <a:bodyPr rtlCol="0"/>
                    <a:lstStyle/>
                    <a:p>
                      <a:pPr algn="l">
                        <a:defRPr/>
                      </a:pPr>
                      <a:r>
                        <a:rPr lang="en-US" sz="2800">
                          <a:solidFill>
                            <a:srgbClr val="000000"/>
                          </a:solidFill>
                          <a:latin typeface="Muli Bold" panose="00000800000000000000"/>
                        </a:rPr>
                        <a:t>2008</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J. Irena</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Software testing methods and techniques</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The major testing techniques are Black Box testing, White Box testing and Grey Box testing</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3" name="TextBox 3"/>
          <p:cNvSpPr txBox="1"/>
          <p:nvPr/>
        </p:nvSpPr>
        <p:spPr>
          <a:xfrm>
            <a:off x="762000" y="419100"/>
            <a:ext cx="5454650" cy="833120"/>
          </a:xfrm>
          <a:prstGeom prst="rect">
            <a:avLst/>
          </a:prstGeom>
        </p:spPr>
        <p:txBody>
          <a:bodyPr wrap="square" lIns="0" tIns="0" rIns="0" bIns="0" rtlCol="0" anchor="t">
            <a:spAutoFit/>
          </a:bodyPr>
          <a:lstStyle/>
          <a:p>
            <a:pPr marL="0" lvl="0" indent="0" algn="ctr">
              <a:lnSpc>
                <a:spcPts val="6500"/>
              </a:lnSpc>
              <a:spcBef>
                <a:spcPct val="0"/>
              </a:spcBef>
            </a:pPr>
            <a:r>
              <a:rPr lang="en-US" sz="5000" b="1">
                <a:solidFill>
                  <a:srgbClr val="23344D"/>
                </a:solidFill>
                <a:latin typeface="Times New Roman" panose="02020603050405020304" charset="0"/>
                <a:cs typeface="Times New Roman" panose="02020603050405020304" charset="0"/>
              </a:rPr>
              <a:t>Literature Review</a:t>
            </a:r>
            <a:endParaRPr lang="en-US" sz="5000" b="1">
              <a:solidFill>
                <a:srgbClr val="23344D"/>
              </a:solidFill>
              <a:latin typeface="Times New Roman" panose="02020603050405020304" charset="0"/>
              <a:cs typeface="Times New Roman" panose="02020603050405020304" charset="0"/>
            </a:endParaRPr>
          </a:p>
        </p:txBody>
      </p:sp>
      <p:grpSp>
        <p:nvGrpSpPr>
          <p:cNvPr id="4" name="Group 4"/>
          <p:cNvGrpSpPr/>
          <p:nvPr/>
        </p:nvGrpSpPr>
        <p:grpSpPr>
          <a:xfrm rot="0">
            <a:off x="0" y="-987425"/>
            <a:ext cx="18288000" cy="846455"/>
            <a:chOff x="0" y="0"/>
            <a:chExt cx="11774842" cy="1224639"/>
          </a:xfrm>
        </p:grpSpPr>
        <p:sp>
          <p:nvSpPr>
            <p:cNvPr id="5" name="Freeform 5"/>
            <p:cNvSpPr/>
            <p:nvPr/>
          </p:nvSpPr>
          <p:spPr>
            <a:xfrm>
              <a:off x="0" y="0"/>
              <a:ext cx="11774843" cy="1224639"/>
            </a:xfrm>
            <a:custGeom>
              <a:avLst/>
              <a:gdLst/>
              <a:ahLst/>
              <a:cxnLst/>
              <a:rect l="l" t="t" r="r" b="b"/>
              <a:pathLst>
                <a:path w="11774843" h="1224639">
                  <a:moveTo>
                    <a:pt x="0" y="0"/>
                  </a:moveTo>
                  <a:lnTo>
                    <a:pt x="11774843" y="0"/>
                  </a:lnTo>
                  <a:lnTo>
                    <a:pt x="11774843" y="1224639"/>
                  </a:lnTo>
                  <a:lnTo>
                    <a:pt x="0" y="1224639"/>
                  </a:lnTo>
                  <a:close/>
                </a:path>
              </a:pathLst>
            </a:custGeom>
            <a:solidFill>
              <a:srgbClr val="9BD8D7"/>
            </a:solidFill>
          </p:spPr>
        </p:sp>
      </p:grpSp>
      <p:grpSp>
        <p:nvGrpSpPr>
          <p:cNvPr id="6" name="Group 6"/>
          <p:cNvGrpSpPr/>
          <p:nvPr/>
        </p:nvGrpSpPr>
        <p:grpSpPr>
          <a:xfrm rot="0">
            <a:off x="0" y="9690731"/>
            <a:ext cx="18479271" cy="596269"/>
            <a:chOff x="0" y="0"/>
            <a:chExt cx="11897993" cy="383911"/>
          </a:xfrm>
        </p:grpSpPr>
        <p:sp>
          <p:nvSpPr>
            <p:cNvPr id="7" name="Freeform 7"/>
            <p:cNvSpPr/>
            <p:nvPr/>
          </p:nvSpPr>
          <p:spPr>
            <a:xfrm>
              <a:off x="0" y="0"/>
              <a:ext cx="11897993" cy="383911"/>
            </a:xfrm>
            <a:custGeom>
              <a:avLst/>
              <a:gdLst/>
              <a:ahLst/>
              <a:cxnLst/>
              <a:rect l="l" t="t" r="r" b="b"/>
              <a:pathLst>
                <a:path w="11897993" h="383911">
                  <a:moveTo>
                    <a:pt x="0" y="0"/>
                  </a:moveTo>
                  <a:lnTo>
                    <a:pt x="11897993" y="0"/>
                  </a:lnTo>
                  <a:lnTo>
                    <a:pt x="11897993" y="383911"/>
                  </a:lnTo>
                  <a:lnTo>
                    <a:pt x="0" y="383911"/>
                  </a:lnTo>
                  <a:close/>
                </a:path>
              </a:pathLst>
            </a:custGeom>
            <a:solidFill>
              <a:srgbClr val="FFC33C"/>
            </a:solidFill>
          </p:spPr>
        </p:sp>
      </p:grpSp>
      <p:grpSp>
        <p:nvGrpSpPr>
          <p:cNvPr id="8" name="Group 8"/>
          <p:cNvGrpSpPr/>
          <p:nvPr/>
        </p:nvGrpSpPr>
        <p:grpSpPr>
          <a:xfrm rot="5400000">
            <a:off x="13109575" y="4227830"/>
            <a:ext cx="11237595" cy="880110"/>
            <a:chOff x="-1200789" y="0"/>
            <a:chExt cx="7308988" cy="1006177"/>
          </a:xfrm>
        </p:grpSpPr>
        <p:sp>
          <p:nvSpPr>
            <p:cNvPr id="9" name="Freeform 9"/>
            <p:cNvSpPr/>
            <p:nvPr/>
          </p:nvSpPr>
          <p:spPr>
            <a:xfrm>
              <a:off x="-1200789" y="0"/>
              <a:ext cx="7308988" cy="1006177"/>
            </a:xfrm>
            <a:custGeom>
              <a:avLst/>
              <a:gdLst/>
              <a:ahLst/>
              <a:cxnLst/>
              <a:rect l="l" t="t" r="r" b="b"/>
              <a:pathLst>
                <a:path w="6108199" h="1006192">
                  <a:moveTo>
                    <a:pt x="0" y="0"/>
                  </a:moveTo>
                  <a:lnTo>
                    <a:pt x="6108199" y="0"/>
                  </a:lnTo>
                  <a:lnTo>
                    <a:pt x="6108199" y="1006192"/>
                  </a:lnTo>
                  <a:lnTo>
                    <a:pt x="0" y="1006192"/>
                  </a:lnTo>
                  <a:close/>
                </a:path>
              </a:pathLst>
            </a:custGeom>
            <a:solidFill>
              <a:srgbClr val="FF7338"/>
            </a:solidFill>
          </p:spPr>
        </p:sp>
      </p:grpSp>
      <p:grpSp>
        <p:nvGrpSpPr>
          <p:cNvPr id="10" name="Group 10"/>
          <p:cNvGrpSpPr/>
          <p:nvPr/>
        </p:nvGrpSpPr>
        <p:grpSpPr>
          <a:xfrm rot="5400000">
            <a:off x="-6108700" y="4171950"/>
            <a:ext cx="11261725" cy="967105"/>
            <a:chOff x="0" y="0"/>
            <a:chExt cx="6239437" cy="1006192"/>
          </a:xfrm>
        </p:grpSpPr>
        <p:sp>
          <p:nvSpPr>
            <p:cNvPr id="11" name="Freeform 11"/>
            <p:cNvSpPr/>
            <p:nvPr/>
          </p:nvSpPr>
          <p:spPr>
            <a:xfrm>
              <a:off x="0" y="0"/>
              <a:ext cx="6239437" cy="1006192"/>
            </a:xfrm>
            <a:custGeom>
              <a:avLst/>
              <a:gdLst/>
              <a:ahLst/>
              <a:cxnLst/>
              <a:rect l="l" t="t" r="r" b="b"/>
              <a:pathLst>
                <a:path w="6239437" h="1006192">
                  <a:moveTo>
                    <a:pt x="0" y="0"/>
                  </a:moveTo>
                  <a:lnTo>
                    <a:pt x="6239437" y="0"/>
                  </a:lnTo>
                  <a:lnTo>
                    <a:pt x="6239437" y="1006192"/>
                  </a:lnTo>
                  <a:lnTo>
                    <a:pt x="0" y="1006192"/>
                  </a:lnTo>
                  <a:close/>
                </a:path>
              </a:pathLst>
            </a:custGeom>
            <a:solidFill>
              <a:srgbClr val="23344D"/>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113746" y="2349034"/>
          <a:ext cx="16230600" cy="6524625"/>
        </p:xfrm>
        <a:graphic>
          <a:graphicData uri="http://schemas.openxmlformats.org/drawingml/2006/table">
            <a:tbl>
              <a:tblPr/>
              <a:tblGrid>
                <a:gridCol w="1858944"/>
                <a:gridCol w="2647602"/>
                <a:gridCol w="5403894"/>
                <a:gridCol w="6320160"/>
              </a:tblGrid>
              <a:tr h="1063485">
                <a:tc>
                  <a:txBody>
                    <a:bodyPr rtlCol="0"/>
                    <a:lstStyle/>
                    <a:p>
                      <a:pPr algn="l">
                        <a:defRPr/>
                      </a:pPr>
                      <a:r>
                        <a:rPr lang="en-US" sz="3200" b="1">
                          <a:solidFill>
                            <a:srgbClr val="000000"/>
                          </a:solidFill>
                          <a:latin typeface="Times New Roman" panose="02020603050405020304" charset="0"/>
                          <a:cs typeface="Times New Roman" panose="02020603050405020304" charset="0"/>
                        </a:rPr>
                        <a:t>Year</a:t>
                      </a:r>
                      <a:endParaRPr lang="en-US" sz="3200" b="1">
                        <a:solidFill>
                          <a:srgbClr val="000000"/>
                        </a:solidFill>
                        <a:latin typeface="Times New Roman" panose="02020603050405020304" charset="0"/>
                        <a:cs typeface="Times New Roman" panose="02020603050405020304" charset="0"/>
                      </a:endParaRPr>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3200" b="1">
                          <a:solidFill>
                            <a:srgbClr val="000000"/>
                          </a:solidFill>
                          <a:latin typeface="Times New Roman" panose="02020603050405020304" charset="0"/>
                          <a:cs typeface="Times New Roman" panose="02020603050405020304" charset="0"/>
                        </a:rPr>
                        <a:t>Author</a:t>
                      </a:r>
                      <a:endParaRPr lang="en-US" sz="3200" b="1">
                        <a:solidFill>
                          <a:srgbClr val="000000"/>
                        </a:solidFill>
                        <a:latin typeface="Times New Roman" panose="02020603050405020304" charset="0"/>
                        <a:cs typeface="Times New Roman" panose="02020603050405020304" charset="0"/>
                      </a:endParaRPr>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3200" b="1">
                          <a:solidFill>
                            <a:srgbClr val="000000"/>
                          </a:solidFill>
                          <a:latin typeface="Times New Roman" panose="02020603050405020304" charset="0"/>
                          <a:cs typeface="Times New Roman" panose="02020603050405020304" charset="0"/>
                        </a:rPr>
                        <a:t>Method</a:t>
                      </a:r>
                      <a:endParaRPr lang="en-US" sz="3200" b="1">
                        <a:solidFill>
                          <a:srgbClr val="000000"/>
                        </a:solidFill>
                        <a:latin typeface="Times New Roman" panose="02020603050405020304" charset="0"/>
                        <a:cs typeface="Times New Roman" panose="02020603050405020304" charset="0"/>
                      </a:endParaRPr>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3200" b="1">
                          <a:solidFill>
                            <a:srgbClr val="000000"/>
                          </a:solidFill>
                          <a:latin typeface="Times New Roman" panose="02020603050405020304" charset="0"/>
                          <a:cs typeface="Times New Roman" panose="02020603050405020304" charset="0"/>
                        </a:rPr>
                        <a:t>Conclusion</a:t>
                      </a:r>
                      <a:endParaRPr lang="en-US" sz="3200" b="1">
                        <a:solidFill>
                          <a:srgbClr val="000000"/>
                        </a:solidFill>
                        <a:latin typeface="Times New Roman" panose="02020603050405020304" charset="0"/>
                        <a:cs typeface="Times New Roman" panose="02020603050405020304" charset="0"/>
                      </a:endParaRPr>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481465">
                <a:tc>
                  <a:txBody>
                    <a:bodyPr rtlCol="0"/>
                    <a:lstStyle/>
                    <a:p>
                      <a:pPr algn="l">
                        <a:defRPr/>
                      </a:pPr>
                      <a:r>
                        <a:rPr lang="en-US" sz="2800" b="0">
                          <a:solidFill>
                            <a:srgbClr val="000000"/>
                          </a:solidFill>
                          <a:latin typeface="Muli Bold" panose="00000800000000000000"/>
                        </a:rPr>
                        <a:t>2000</a:t>
                      </a:r>
                      <a:endParaRPr lang="en-US" sz="1100" b="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J. A. Whittaker</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What is Software testing? Why Is It So Hard</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Life Cycle emerges after the STLC and it compasses further testing process in which alpha and beta testing are inclusive</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979675">
                <a:tc>
                  <a:txBody>
                    <a:bodyPr rtlCol="0"/>
                    <a:lstStyle/>
                    <a:p>
                      <a:pPr algn="l">
                        <a:defRPr/>
                      </a:pPr>
                      <a:r>
                        <a:rPr lang="en-US" sz="2800">
                          <a:solidFill>
                            <a:srgbClr val="000000"/>
                          </a:solidFill>
                          <a:latin typeface="Muli Bold" panose="00000800000000000000"/>
                        </a:rPr>
                        <a:t>2013</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A. Memon</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A Uniform Representation of Hybrid Criteria</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l">
                        <a:defRPr/>
                      </a:pPr>
                      <a:r>
                        <a:rPr lang="en-US" sz="2800">
                          <a:solidFill>
                            <a:srgbClr val="000000"/>
                          </a:solidFill>
                          <a:latin typeface="Muli Bold" panose="00000800000000000000"/>
                        </a:rPr>
                        <a:t>TDD gives a crystal clear measure of success when the test no longer fails, enhancing the confidence level about the system meeting its core specifications.</a:t>
                      </a:r>
                      <a:endParaRPr lang="en-US" sz="1100"/>
                    </a:p>
                  </a:txBody>
                  <a:tcPr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3" name="TextBox 3"/>
          <p:cNvSpPr txBox="1"/>
          <p:nvPr/>
        </p:nvSpPr>
        <p:spPr>
          <a:xfrm>
            <a:off x="762000" y="952500"/>
            <a:ext cx="5401945" cy="833120"/>
          </a:xfrm>
          <a:prstGeom prst="rect">
            <a:avLst/>
          </a:prstGeom>
        </p:spPr>
        <p:txBody>
          <a:bodyPr wrap="square" lIns="0" tIns="0" rIns="0" bIns="0" rtlCol="0" anchor="t">
            <a:spAutoFit/>
          </a:bodyPr>
          <a:lstStyle/>
          <a:p>
            <a:pPr marL="0" lvl="0" indent="0" algn="ctr">
              <a:lnSpc>
                <a:spcPts val="6500"/>
              </a:lnSpc>
              <a:spcBef>
                <a:spcPct val="0"/>
              </a:spcBef>
            </a:pPr>
            <a:r>
              <a:rPr lang="en-US" sz="5000" b="1">
                <a:solidFill>
                  <a:srgbClr val="23344D"/>
                </a:solidFill>
                <a:latin typeface="Times New Roman" panose="02020603050405020304" charset="0"/>
                <a:cs typeface="Times New Roman" panose="02020603050405020304" charset="0"/>
              </a:rPr>
              <a:t>Literature Review</a:t>
            </a:r>
            <a:endParaRPr lang="en-US" sz="5000" b="1">
              <a:solidFill>
                <a:srgbClr val="23344D"/>
              </a:solidFill>
              <a:latin typeface="Times New Roman" panose="02020603050405020304" charset="0"/>
              <a:cs typeface="Times New Roman" panose="02020603050405020304" charset="0"/>
            </a:endParaRPr>
          </a:p>
        </p:txBody>
      </p:sp>
      <p:grpSp>
        <p:nvGrpSpPr>
          <p:cNvPr id="4" name="Group 4"/>
          <p:cNvGrpSpPr/>
          <p:nvPr/>
        </p:nvGrpSpPr>
        <p:grpSpPr>
          <a:xfrm rot="0">
            <a:off x="7939152" y="0"/>
            <a:ext cx="3449616" cy="1784348"/>
            <a:chOff x="0" y="0"/>
            <a:chExt cx="2354580" cy="1217930"/>
          </a:xfrm>
        </p:grpSpPr>
        <p:sp>
          <p:nvSpPr>
            <p:cNvPr id="5" name="Freeform 5"/>
            <p:cNvSpPr/>
            <p:nvPr/>
          </p:nvSpPr>
          <p:spPr>
            <a:xfrm>
              <a:off x="0" y="0"/>
              <a:ext cx="2353310" cy="1217930"/>
            </a:xfrm>
            <a:custGeom>
              <a:avLst/>
              <a:gdLst/>
              <a:ahLst/>
              <a:cxnLst/>
              <a:rect l="l" t="t" r="r" b="b"/>
              <a:pathLst>
                <a:path w="2353310" h="1217930">
                  <a:moveTo>
                    <a:pt x="784860" y="1150620"/>
                  </a:moveTo>
                  <a:cubicBezTo>
                    <a:pt x="905510" y="1191260"/>
                    <a:pt x="1042670" y="1217930"/>
                    <a:pt x="1177290" y="1217930"/>
                  </a:cubicBezTo>
                  <a:cubicBezTo>
                    <a:pt x="1311910" y="1217930"/>
                    <a:pt x="1441450" y="1195070"/>
                    <a:pt x="1560830" y="1154430"/>
                  </a:cubicBezTo>
                  <a:cubicBezTo>
                    <a:pt x="1563370" y="1153160"/>
                    <a:pt x="1565910" y="1153160"/>
                    <a:pt x="1568450" y="1151890"/>
                  </a:cubicBezTo>
                  <a:cubicBezTo>
                    <a:pt x="2016760" y="989330"/>
                    <a:pt x="2346960" y="560070"/>
                    <a:pt x="2353310" y="63500"/>
                  </a:cubicBezTo>
                  <a:lnTo>
                    <a:pt x="2353310" y="0"/>
                  </a:lnTo>
                  <a:lnTo>
                    <a:pt x="0" y="0"/>
                  </a:lnTo>
                  <a:lnTo>
                    <a:pt x="0" y="63500"/>
                  </a:lnTo>
                  <a:cubicBezTo>
                    <a:pt x="6350" y="562610"/>
                    <a:pt x="331470" y="991870"/>
                    <a:pt x="784860" y="1150620"/>
                  </a:cubicBezTo>
                  <a:close/>
                </a:path>
              </a:pathLst>
            </a:custGeom>
            <a:solidFill>
              <a:srgbClr val="9BD8D7"/>
            </a:solidFill>
          </p:spPr>
        </p:sp>
      </p:grpSp>
      <p:grpSp>
        <p:nvGrpSpPr>
          <p:cNvPr id="6" name="Group 6"/>
          <p:cNvGrpSpPr/>
          <p:nvPr/>
        </p:nvGrpSpPr>
        <p:grpSpPr>
          <a:xfrm rot="0">
            <a:off x="11388768" y="0"/>
            <a:ext cx="3449616" cy="1784348"/>
            <a:chOff x="0" y="0"/>
            <a:chExt cx="2354580" cy="1217930"/>
          </a:xfrm>
        </p:grpSpPr>
        <p:sp>
          <p:nvSpPr>
            <p:cNvPr id="7" name="Freeform 7"/>
            <p:cNvSpPr/>
            <p:nvPr/>
          </p:nvSpPr>
          <p:spPr>
            <a:xfrm>
              <a:off x="0" y="0"/>
              <a:ext cx="2353310" cy="1217930"/>
            </a:xfrm>
            <a:custGeom>
              <a:avLst/>
              <a:gdLst/>
              <a:ahLst/>
              <a:cxnLst/>
              <a:rect l="l" t="t" r="r" b="b"/>
              <a:pathLst>
                <a:path w="2353310" h="1217930">
                  <a:moveTo>
                    <a:pt x="784860" y="1150620"/>
                  </a:moveTo>
                  <a:cubicBezTo>
                    <a:pt x="905510" y="1191260"/>
                    <a:pt x="1042670" y="1217930"/>
                    <a:pt x="1177290" y="1217930"/>
                  </a:cubicBezTo>
                  <a:cubicBezTo>
                    <a:pt x="1311910" y="1217930"/>
                    <a:pt x="1441450" y="1195070"/>
                    <a:pt x="1560830" y="1154430"/>
                  </a:cubicBezTo>
                  <a:cubicBezTo>
                    <a:pt x="1563370" y="1153160"/>
                    <a:pt x="1565910" y="1153160"/>
                    <a:pt x="1568450" y="1151890"/>
                  </a:cubicBezTo>
                  <a:cubicBezTo>
                    <a:pt x="2016760" y="989330"/>
                    <a:pt x="2346960" y="560070"/>
                    <a:pt x="2353310" y="63500"/>
                  </a:cubicBezTo>
                  <a:lnTo>
                    <a:pt x="2353310" y="0"/>
                  </a:lnTo>
                  <a:lnTo>
                    <a:pt x="0" y="0"/>
                  </a:lnTo>
                  <a:lnTo>
                    <a:pt x="0" y="63500"/>
                  </a:lnTo>
                  <a:cubicBezTo>
                    <a:pt x="6350" y="562610"/>
                    <a:pt x="331470" y="991870"/>
                    <a:pt x="784860" y="1150620"/>
                  </a:cubicBezTo>
                  <a:close/>
                </a:path>
              </a:pathLst>
            </a:custGeom>
            <a:solidFill>
              <a:srgbClr val="FFC33C"/>
            </a:solidFill>
          </p:spPr>
        </p:sp>
      </p:grpSp>
      <p:grpSp>
        <p:nvGrpSpPr>
          <p:cNvPr id="8" name="Group 8"/>
          <p:cNvGrpSpPr/>
          <p:nvPr/>
        </p:nvGrpSpPr>
        <p:grpSpPr>
          <a:xfrm rot="0">
            <a:off x="14838384" y="0"/>
            <a:ext cx="3449616" cy="1784348"/>
            <a:chOff x="0" y="0"/>
            <a:chExt cx="2354580" cy="1217930"/>
          </a:xfrm>
        </p:grpSpPr>
        <p:sp>
          <p:nvSpPr>
            <p:cNvPr id="9" name="Freeform 9"/>
            <p:cNvSpPr/>
            <p:nvPr/>
          </p:nvSpPr>
          <p:spPr>
            <a:xfrm>
              <a:off x="0" y="0"/>
              <a:ext cx="2353310" cy="1217930"/>
            </a:xfrm>
            <a:custGeom>
              <a:avLst/>
              <a:gdLst/>
              <a:ahLst/>
              <a:cxnLst/>
              <a:rect l="l" t="t" r="r" b="b"/>
              <a:pathLst>
                <a:path w="2353310" h="1217930">
                  <a:moveTo>
                    <a:pt x="784860" y="1150620"/>
                  </a:moveTo>
                  <a:cubicBezTo>
                    <a:pt x="905510" y="1191260"/>
                    <a:pt x="1042670" y="1217930"/>
                    <a:pt x="1177290" y="1217930"/>
                  </a:cubicBezTo>
                  <a:cubicBezTo>
                    <a:pt x="1311910" y="1217930"/>
                    <a:pt x="1441450" y="1195070"/>
                    <a:pt x="1560830" y="1154430"/>
                  </a:cubicBezTo>
                  <a:cubicBezTo>
                    <a:pt x="1563370" y="1153160"/>
                    <a:pt x="1565910" y="1153160"/>
                    <a:pt x="1568450" y="1151890"/>
                  </a:cubicBezTo>
                  <a:cubicBezTo>
                    <a:pt x="2016760" y="989330"/>
                    <a:pt x="2346960" y="560070"/>
                    <a:pt x="2353310" y="63500"/>
                  </a:cubicBezTo>
                  <a:lnTo>
                    <a:pt x="2353310" y="0"/>
                  </a:lnTo>
                  <a:lnTo>
                    <a:pt x="0" y="0"/>
                  </a:lnTo>
                  <a:lnTo>
                    <a:pt x="0" y="63500"/>
                  </a:lnTo>
                  <a:cubicBezTo>
                    <a:pt x="6350" y="562610"/>
                    <a:pt x="331470" y="991870"/>
                    <a:pt x="784860" y="1150620"/>
                  </a:cubicBezTo>
                  <a:close/>
                </a:path>
              </a:pathLst>
            </a:custGeom>
            <a:solidFill>
              <a:srgbClr val="FF7338"/>
            </a:solidFill>
          </p:spPr>
        </p:sp>
      </p:grpSp>
      <p:grpSp>
        <p:nvGrpSpPr>
          <p:cNvPr id="10" name="Group 10"/>
          <p:cNvGrpSpPr/>
          <p:nvPr/>
        </p:nvGrpSpPr>
        <p:grpSpPr>
          <a:xfrm rot="0">
            <a:off x="0" y="9605726"/>
            <a:ext cx="18479271" cy="851366"/>
            <a:chOff x="0" y="0"/>
            <a:chExt cx="11897993" cy="548157"/>
          </a:xfrm>
        </p:grpSpPr>
        <p:sp>
          <p:nvSpPr>
            <p:cNvPr id="11" name="Freeform 11"/>
            <p:cNvSpPr/>
            <p:nvPr/>
          </p:nvSpPr>
          <p:spPr>
            <a:xfrm>
              <a:off x="0" y="0"/>
              <a:ext cx="11897993" cy="548157"/>
            </a:xfrm>
            <a:custGeom>
              <a:avLst/>
              <a:gdLst/>
              <a:ahLst/>
              <a:cxnLst/>
              <a:rect l="l" t="t" r="r" b="b"/>
              <a:pathLst>
                <a:path w="11897993" h="548157">
                  <a:moveTo>
                    <a:pt x="0" y="0"/>
                  </a:moveTo>
                  <a:lnTo>
                    <a:pt x="11897993" y="0"/>
                  </a:lnTo>
                  <a:lnTo>
                    <a:pt x="11897993" y="548157"/>
                  </a:lnTo>
                  <a:lnTo>
                    <a:pt x="0" y="548157"/>
                  </a:lnTo>
                  <a:close/>
                </a:path>
              </a:pathLst>
            </a:custGeom>
            <a:solidFill>
              <a:srgbClr val="23344D"/>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7314457"/>
            <a:ext cx="5945085" cy="297254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719455" y="665480"/>
            <a:ext cx="4411980" cy="2972435"/>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flipV="1">
            <a:off x="2278380" y="691515"/>
            <a:ext cx="4361180" cy="2972435"/>
          </a:xfrm>
          <a:prstGeom prst="rect">
            <a:avLst/>
          </a:prstGeom>
        </p:spPr>
      </p:pic>
      <p:grpSp>
        <p:nvGrpSpPr>
          <p:cNvPr id="5" name="Group 5"/>
          <p:cNvGrpSpPr/>
          <p:nvPr/>
        </p:nvGrpSpPr>
        <p:grpSpPr>
          <a:xfrm rot="0">
            <a:off x="0" y="4341915"/>
            <a:ext cx="2972543" cy="2972543"/>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338"/>
            </a:solidFill>
          </p:spPr>
        </p:sp>
      </p:grpSp>
      <p:grpSp>
        <p:nvGrpSpPr>
          <p:cNvPr id="7" name="Group 7"/>
          <p:cNvGrpSpPr/>
          <p:nvPr/>
        </p:nvGrpSpPr>
        <p:grpSpPr>
          <a:xfrm rot="0">
            <a:off x="2972543" y="4341915"/>
            <a:ext cx="2972543" cy="2972543"/>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9BD8D7"/>
            </a:solidFill>
          </p:spPr>
        </p:sp>
      </p:grpSp>
      <p:sp>
        <p:nvSpPr>
          <p:cNvPr id="9" name="TextBox 9"/>
          <p:cNvSpPr txBox="1"/>
          <p:nvPr/>
        </p:nvSpPr>
        <p:spPr>
          <a:xfrm>
            <a:off x="6320801" y="548808"/>
            <a:ext cx="8717360" cy="634365"/>
          </a:xfrm>
          <a:prstGeom prst="rect">
            <a:avLst/>
          </a:prstGeom>
        </p:spPr>
        <p:txBody>
          <a:bodyPr lIns="0" tIns="0" rIns="0" bIns="0" rtlCol="0" anchor="t">
            <a:spAutoFit/>
          </a:bodyPr>
          <a:lstStyle/>
          <a:p>
            <a:pPr>
              <a:lnSpc>
                <a:spcPts val="4950"/>
              </a:lnSpc>
            </a:pPr>
            <a:r>
              <a:rPr lang="en-US" sz="4500" b="1">
                <a:solidFill>
                  <a:srgbClr val="23344D"/>
                </a:solidFill>
                <a:latin typeface="Times New Roman" panose="02020603050405020304" charset="0"/>
                <a:cs typeface="Times New Roman" panose="02020603050405020304" charset="0"/>
              </a:rPr>
              <a:t>Methodology</a:t>
            </a:r>
            <a:endParaRPr lang="en-US" sz="4500" b="1">
              <a:solidFill>
                <a:srgbClr val="23344D"/>
              </a:solidFill>
              <a:latin typeface="Times New Roman" panose="02020603050405020304" charset="0"/>
              <a:cs typeface="Times New Roman" panose="02020603050405020304" charset="0"/>
            </a:endParaRPr>
          </a:p>
        </p:txBody>
      </p:sp>
      <p:sp>
        <p:nvSpPr>
          <p:cNvPr id="10" name="TextBox 10"/>
          <p:cNvSpPr txBox="1"/>
          <p:nvPr/>
        </p:nvSpPr>
        <p:spPr>
          <a:xfrm>
            <a:off x="6320801" y="2251680"/>
            <a:ext cx="9881904" cy="1239774"/>
          </a:xfrm>
          <a:prstGeom prst="rect">
            <a:avLst/>
          </a:prstGeom>
        </p:spPr>
        <p:txBody>
          <a:bodyPr lIns="0" tIns="0" rIns="0" bIns="0" rtlCol="0" anchor="t">
            <a:spAutoFit/>
          </a:bodyPr>
          <a:lstStyle/>
          <a:p>
            <a:pPr marL="582930" lvl="1" indent="-291465">
              <a:lnSpc>
                <a:spcPts val="5100"/>
              </a:lnSpc>
              <a:buFont typeface="Arial" panose="020B0604020202020204"/>
              <a:buChar char="•"/>
            </a:pPr>
            <a:r>
              <a:rPr lang="en-US" sz="2700">
                <a:solidFill>
                  <a:srgbClr val="23344D"/>
                </a:solidFill>
                <a:latin typeface="Muli Bold" panose="00000800000000000000"/>
              </a:rPr>
              <a:t>Black box testing, White Box testing and Grey Box testing</a:t>
            </a:r>
            <a:endParaRPr lang="en-US" sz="2700">
              <a:solidFill>
                <a:srgbClr val="23344D"/>
              </a:solidFill>
              <a:latin typeface="Muli Bold" panose="00000800000000000000"/>
            </a:endParaRPr>
          </a:p>
        </p:txBody>
      </p:sp>
      <p:sp>
        <p:nvSpPr>
          <p:cNvPr id="11" name="TextBox 11"/>
          <p:cNvSpPr txBox="1"/>
          <p:nvPr/>
        </p:nvSpPr>
        <p:spPr>
          <a:xfrm>
            <a:off x="6397451" y="1742887"/>
            <a:ext cx="5493097" cy="474345"/>
          </a:xfrm>
          <a:prstGeom prst="rect">
            <a:avLst/>
          </a:prstGeom>
        </p:spPr>
        <p:txBody>
          <a:bodyPr lIns="0" tIns="0" rIns="0" bIns="0" rtlCol="0" anchor="t">
            <a:spAutoFit/>
          </a:bodyPr>
          <a:lstStyle/>
          <a:p>
            <a:pPr algn="ctr">
              <a:lnSpc>
                <a:spcPts val="3840"/>
              </a:lnSpc>
              <a:spcBef>
                <a:spcPct val="0"/>
              </a:spcBef>
            </a:pPr>
            <a:r>
              <a:rPr lang="en-US" sz="3000">
                <a:solidFill>
                  <a:srgbClr val="23344D"/>
                </a:solidFill>
                <a:latin typeface="Muli Bold" panose="00000800000000000000"/>
              </a:rPr>
              <a:t>EXISTING TESTING METHODS</a:t>
            </a:r>
            <a:endParaRPr lang="en-US" sz="3000">
              <a:solidFill>
                <a:srgbClr val="23344D"/>
              </a:solidFill>
              <a:latin typeface="Muli Bold" panose="00000800000000000000"/>
            </a:endParaRPr>
          </a:p>
        </p:txBody>
      </p:sp>
      <p:sp>
        <p:nvSpPr>
          <p:cNvPr id="12" name="TextBox 12"/>
          <p:cNvSpPr txBox="1"/>
          <p:nvPr/>
        </p:nvSpPr>
        <p:spPr>
          <a:xfrm>
            <a:off x="6482497" y="4111366"/>
            <a:ext cx="6768788" cy="474345"/>
          </a:xfrm>
          <a:prstGeom prst="rect">
            <a:avLst/>
          </a:prstGeom>
        </p:spPr>
        <p:txBody>
          <a:bodyPr lIns="0" tIns="0" rIns="0" bIns="0" rtlCol="0" anchor="t">
            <a:spAutoFit/>
          </a:bodyPr>
          <a:lstStyle/>
          <a:p>
            <a:pPr algn="ctr">
              <a:lnSpc>
                <a:spcPts val="3840"/>
              </a:lnSpc>
              <a:spcBef>
                <a:spcPct val="0"/>
              </a:spcBef>
            </a:pPr>
            <a:r>
              <a:rPr lang="en-US" sz="3000">
                <a:solidFill>
                  <a:srgbClr val="23344D"/>
                </a:solidFill>
                <a:latin typeface="Muli Bold" panose="00000800000000000000"/>
              </a:rPr>
              <a:t>Software Testing Life Cycle (STLC) </a:t>
            </a:r>
            <a:endParaRPr lang="en-US" sz="3000">
              <a:solidFill>
                <a:srgbClr val="23344D"/>
              </a:solidFill>
              <a:latin typeface="Muli Bold" panose="00000800000000000000"/>
            </a:endParaRPr>
          </a:p>
        </p:txBody>
      </p:sp>
      <p:sp>
        <p:nvSpPr>
          <p:cNvPr id="13" name="TextBox 13"/>
          <p:cNvSpPr txBox="1"/>
          <p:nvPr/>
        </p:nvSpPr>
        <p:spPr>
          <a:xfrm>
            <a:off x="6482497" y="4896802"/>
            <a:ext cx="5408051" cy="474345"/>
          </a:xfrm>
          <a:prstGeom prst="rect">
            <a:avLst/>
          </a:prstGeom>
        </p:spPr>
        <p:txBody>
          <a:bodyPr lIns="0" tIns="0" rIns="0" bIns="0" rtlCol="0" anchor="t">
            <a:spAutoFit/>
          </a:bodyPr>
          <a:lstStyle/>
          <a:p>
            <a:pPr algn="ctr">
              <a:lnSpc>
                <a:spcPts val="3840"/>
              </a:lnSpc>
              <a:spcBef>
                <a:spcPct val="0"/>
              </a:spcBef>
            </a:pPr>
            <a:r>
              <a:rPr lang="en-US" sz="3000">
                <a:solidFill>
                  <a:srgbClr val="23344D"/>
                </a:solidFill>
                <a:latin typeface="Muli Bold" panose="00000800000000000000"/>
              </a:rPr>
              <a:t>Software Release Life Cycle</a:t>
            </a:r>
            <a:endParaRPr lang="en-US" sz="3000">
              <a:solidFill>
                <a:srgbClr val="23344D"/>
              </a:solidFill>
              <a:latin typeface="Muli Bold" panose="00000800000000000000"/>
            </a:endParaRPr>
          </a:p>
        </p:txBody>
      </p:sp>
      <p:sp>
        <p:nvSpPr>
          <p:cNvPr id="14" name="TextBox 14"/>
          <p:cNvSpPr txBox="1"/>
          <p:nvPr/>
        </p:nvSpPr>
        <p:spPr>
          <a:xfrm>
            <a:off x="6482497" y="5523548"/>
            <a:ext cx="9881904" cy="1887474"/>
          </a:xfrm>
          <a:prstGeom prst="rect">
            <a:avLst/>
          </a:prstGeom>
        </p:spPr>
        <p:txBody>
          <a:bodyPr lIns="0" tIns="0" rIns="0" bIns="0" rtlCol="0" anchor="t">
            <a:spAutoFit/>
          </a:bodyPr>
          <a:lstStyle/>
          <a:p>
            <a:pPr marL="582930" lvl="1" indent="-291465">
              <a:lnSpc>
                <a:spcPts val="5100"/>
              </a:lnSpc>
              <a:buFont typeface="Arial" panose="020B0604020202020204"/>
              <a:buChar char="•"/>
            </a:pPr>
            <a:r>
              <a:rPr lang="en-US" sz="2700">
                <a:solidFill>
                  <a:srgbClr val="23344D"/>
                </a:solidFill>
                <a:latin typeface="Muli Bold" panose="00000800000000000000"/>
              </a:rPr>
              <a:t>Alpha Testing, in which Alpha refers to the first stage testing of the application at the developer's end, can be done via white box technique or grey box technique</a:t>
            </a:r>
            <a:endParaRPr lang="en-US" sz="2700">
              <a:solidFill>
                <a:srgbClr val="23344D"/>
              </a:solidFill>
              <a:latin typeface="Muli Bold" panose="00000800000000000000"/>
            </a:endParaRPr>
          </a:p>
        </p:txBody>
      </p:sp>
      <p:sp>
        <p:nvSpPr>
          <p:cNvPr id="15" name="TextBox 15"/>
          <p:cNvSpPr txBox="1"/>
          <p:nvPr/>
        </p:nvSpPr>
        <p:spPr>
          <a:xfrm>
            <a:off x="6482497" y="7563422"/>
            <a:ext cx="9881904" cy="1887474"/>
          </a:xfrm>
          <a:prstGeom prst="rect">
            <a:avLst/>
          </a:prstGeom>
        </p:spPr>
        <p:txBody>
          <a:bodyPr lIns="0" tIns="0" rIns="0" bIns="0" rtlCol="0" anchor="t">
            <a:spAutoFit/>
          </a:bodyPr>
          <a:lstStyle/>
          <a:p>
            <a:pPr marL="582930" lvl="1" indent="-291465">
              <a:lnSpc>
                <a:spcPts val="5100"/>
              </a:lnSpc>
              <a:buFont typeface="Arial" panose="020B0604020202020204"/>
              <a:buChar char="•"/>
            </a:pPr>
            <a:r>
              <a:rPr lang="en-US" sz="2700">
                <a:solidFill>
                  <a:srgbClr val="23344D"/>
                </a:solidFill>
                <a:latin typeface="Muli Bold" panose="00000800000000000000"/>
              </a:rPr>
              <a:t>Beta Testing phase comes after Alpha testing, and can be considered as a formal acceptance testing as it is done by the user, after the Alpha release.</a:t>
            </a:r>
            <a:endParaRPr lang="en-US" sz="2700">
              <a:solidFill>
                <a:srgbClr val="23344D"/>
              </a:solidFill>
              <a:latin typeface="Muli Bold" panose="000008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7314457"/>
            <a:ext cx="5945085" cy="297254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681355" y="703580"/>
            <a:ext cx="4335780" cy="2972435"/>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flipV="1">
            <a:off x="2275840" y="688975"/>
            <a:ext cx="4366260" cy="2972435"/>
          </a:xfrm>
          <a:prstGeom prst="rect">
            <a:avLst/>
          </a:prstGeom>
        </p:spPr>
      </p:pic>
      <p:grpSp>
        <p:nvGrpSpPr>
          <p:cNvPr id="5" name="Group 5"/>
          <p:cNvGrpSpPr/>
          <p:nvPr/>
        </p:nvGrpSpPr>
        <p:grpSpPr>
          <a:xfrm rot="0">
            <a:off x="0" y="4341915"/>
            <a:ext cx="2972543" cy="2972543"/>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7338"/>
            </a:solidFill>
          </p:spPr>
        </p:sp>
      </p:grpSp>
      <p:grpSp>
        <p:nvGrpSpPr>
          <p:cNvPr id="7" name="Group 7"/>
          <p:cNvGrpSpPr/>
          <p:nvPr/>
        </p:nvGrpSpPr>
        <p:grpSpPr>
          <a:xfrm rot="0">
            <a:off x="2972543" y="4341915"/>
            <a:ext cx="2972543" cy="2972543"/>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9BD8D7"/>
            </a:solidFill>
          </p:spPr>
        </p:sp>
      </p:grpSp>
      <p:sp>
        <p:nvSpPr>
          <p:cNvPr id="9" name="TextBox 9"/>
          <p:cNvSpPr txBox="1"/>
          <p:nvPr/>
        </p:nvSpPr>
        <p:spPr>
          <a:xfrm>
            <a:off x="6320801" y="548808"/>
            <a:ext cx="8717360" cy="634365"/>
          </a:xfrm>
          <a:prstGeom prst="rect">
            <a:avLst/>
          </a:prstGeom>
        </p:spPr>
        <p:txBody>
          <a:bodyPr lIns="0" tIns="0" rIns="0" bIns="0" rtlCol="0" anchor="t">
            <a:spAutoFit/>
          </a:bodyPr>
          <a:lstStyle/>
          <a:p>
            <a:pPr>
              <a:lnSpc>
                <a:spcPts val="4950"/>
              </a:lnSpc>
            </a:pPr>
            <a:r>
              <a:rPr lang="en-US" sz="4500" b="1">
                <a:solidFill>
                  <a:srgbClr val="23344D"/>
                </a:solidFill>
                <a:latin typeface="Times New Roman" panose="02020603050405020304" charset="0"/>
                <a:cs typeface="Times New Roman" panose="02020603050405020304" charset="0"/>
              </a:rPr>
              <a:t>Methodology</a:t>
            </a:r>
            <a:endParaRPr lang="en-US" sz="4500" b="1">
              <a:solidFill>
                <a:srgbClr val="23344D"/>
              </a:solidFill>
              <a:latin typeface="Times New Roman" panose="02020603050405020304" charset="0"/>
              <a:cs typeface="Times New Roman" panose="02020603050405020304" charset="0"/>
            </a:endParaRPr>
          </a:p>
        </p:txBody>
      </p:sp>
      <p:sp>
        <p:nvSpPr>
          <p:cNvPr id="10" name="TextBox 10"/>
          <p:cNvSpPr txBox="1"/>
          <p:nvPr/>
        </p:nvSpPr>
        <p:spPr>
          <a:xfrm>
            <a:off x="6575940" y="2340626"/>
            <a:ext cx="9881904" cy="592074"/>
          </a:xfrm>
          <a:prstGeom prst="rect">
            <a:avLst/>
          </a:prstGeom>
        </p:spPr>
        <p:txBody>
          <a:bodyPr lIns="0" tIns="0" rIns="0" bIns="0" rtlCol="0" anchor="t">
            <a:spAutoFit/>
          </a:bodyPr>
          <a:lstStyle/>
          <a:p>
            <a:pPr marL="582930" lvl="1" indent="-291465">
              <a:lnSpc>
                <a:spcPts val="5100"/>
              </a:lnSpc>
              <a:buFont typeface="Arial" panose="020B0604020202020204"/>
              <a:buChar char="•"/>
            </a:pPr>
            <a:r>
              <a:rPr lang="en-US" sz="2700">
                <a:solidFill>
                  <a:srgbClr val="23344D"/>
                </a:solidFill>
                <a:latin typeface="Muli Bold" panose="00000800000000000000"/>
              </a:rPr>
              <a:t>Test Suite Prioritisation</a:t>
            </a:r>
            <a:endParaRPr lang="en-US" sz="2700">
              <a:solidFill>
                <a:srgbClr val="23344D"/>
              </a:solidFill>
              <a:latin typeface="Muli Bold" panose="00000800000000000000"/>
            </a:endParaRPr>
          </a:p>
        </p:txBody>
      </p:sp>
      <p:sp>
        <p:nvSpPr>
          <p:cNvPr id="11" name="TextBox 11"/>
          <p:cNvSpPr txBox="1"/>
          <p:nvPr/>
        </p:nvSpPr>
        <p:spPr>
          <a:xfrm>
            <a:off x="6575940" y="1828181"/>
            <a:ext cx="2626370" cy="474345"/>
          </a:xfrm>
          <a:prstGeom prst="rect">
            <a:avLst/>
          </a:prstGeom>
        </p:spPr>
        <p:txBody>
          <a:bodyPr lIns="0" tIns="0" rIns="0" bIns="0" rtlCol="0" anchor="t">
            <a:spAutoFit/>
          </a:bodyPr>
          <a:lstStyle/>
          <a:p>
            <a:pPr algn="ctr">
              <a:lnSpc>
                <a:spcPts val="3840"/>
              </a:lnSpc>
              <a:spcBef>
                <a:spcPct val="0"/>
              </a:spcBef>
            </a:pPr>
            <a:r>
              <a:rPr lang="en-US" sz="3000">
                <a:solidFill>
                  <a:srgbClr val="23344D"/>
                </a:solidFill>
                <a:latin typeface="Muli Bold" panose="00000800000000000000"/>
              </a:rPr>
              <a:t>Enhancemenrt</a:t>
            </a:r>
            <a:endParaRPr lang="en-US" sz="3000">
              <a:solidFill>
                <a:srgbClr val="23344D"/>
              </a:solidFill>
              <a:latin typeface="Muli Bold" panose="00000800000000000000"/>
            </a:endParaRPr>
          </a:p>
        </p:txBody>
      </p:sp>
      <p:sp>
        <p:nvSpPr>
          <p:cNvPr id="12" name="TextBox 12"/>
          <p:cNvSpPr txBox="1"/>
          <p:nvPr/>
        </p:nvSpPr>
        <p:spPr>
          <a:xfrm>
            <a:off x="6575940" y="2970800"/>
            <a:ext cx="9881904" cy="592074"/>
          </a:xfrm>
          <a:prstGeom prst="rect">
            <a:avLst/>
          </a:prstGeom>
        </p:spPr>
        <p:txBody>
          <a:bodyPr lIns="0" tIns="0" rIns="0" bIns="0" rtlCol="0" anchor="t">
            <a:spAutoFit/>
          </a:bodyPr>
          <a:lstStyle/>
          <a:p>
            <a:pPr marL="582930" lvl="1" indent="-291465">
              <a:lnSpc>
                <a:spcPts val="5100"/>
              </a:lnSpc>
              <a:buFont typeface="Arial" panose="020B0604020202020204"/>
              <a:buChar char="•"/>
            </a:pPr>
            <a:r>
              <a:rPr lang="en-US" sz="2700">
                <a:solidFill>
                  <a:srgbClr val="23344D"/>
                </a:solidFill>
                <a:latin typeface="Muli Bold" panose="00000800000000000000"/>
              </a:rPr>
              <a:t>Test Automation</a:t>
            </a:r>
            <a:endParaRPr lang="en-US" sz="2700">
              <a:solidFill>
                <a:srgbClr val="23344D"/>
              </a:solidFill>
              <a:latin typeface="Muli Bold" panose="00000800000000000000"/>
            </a:endParaRPr>
          </a:p>
        </p:txBody>
      </p:sp>
      <p:sp>
        <p:nvSpPr>
          <p:cNvPr id="13" name="TextBox 13"/>
          <p:cNvSpPr txBox="1"/>
          <p:nvPr/>
        </p:nvSpPr>
        <p:spPr>
          <a:xfrm>
            <a:off x="6575940" y="3600974"/>
            <a:ext cx="9881904" cy="592074"/>
          </a:xfrm>
          <a:prstGeom prst="rect">
            <a:avLst/>
          </a:prstGeom>
        </p:spPr>
        <p:txBody>
          <a:bodyPr lIns="0" tIns="0" rIns="0" bIns="0" rtlCol="0" anchor="t">
            <a:spAutoFit/>
          </a:bodyPr>
          <a:lstStyle/>
          <a:p>
            <a:pPr marL="582930" lvl="1" indent="-291465">
              <a:lnSpc>
                <a:spcPts val="5100"/>
              </a:lnSpc>
              <a:buFont typeface="Arial" panose="020B0604020202020204"/>
              <a:buChar char="•"/>
            </a:pPr>
            <a:r>
              <a:rPr lang="en-US" sz="2700">
                <a:solidFill>
                  <a:srgbClr val="23344D"/>
                </a:solidFill>
                <a:latin typeface="Muli Bold" panose="00000800000000000000"/>
              </a:rPr>
              <a:t>Test Driven Development (TDD) </a:t>
            </a:r>
            <a:endParaRPr lang="en-US" sz="2700">
              <a:solidFill>
                <a:srgbClr val="23344D"/>
              </a:solidFill>
              <a:latin typeface="Muli Bold" panose="00000800000000000000"/>
            </a:endParaRPr>
          </a:p>
        </p:txBody>
      </p:sp>
      <p:sp>
        <p:nvSpPr>
          <p:cNvPr id="14" name="TextBox 14"/>
          <p:cNvSpPr txBox="1"/>
          <p:nvPr/>
        </p:nvSpPr>
        <p:spPr>
          <a:xfrm>
            <a:off x="6575940" y="4227699"/>
            <a:ext cx="9881904" cy="592074"/>
          </a:xfrm>
          <a:prstGeom prst="rect">
            <a:avLst/>
          </a:prstGeom>
        </p:spPr>
        <p:txBody>
          <a:bodyPr lIns="0" tIns="0" rIns="0" bIns="0" rtlCol="0" anchor="t">
            <a:spAutoFit/>
          </a:bodyPr>
          <a:lstStyle/>
          <a:p>
            <a:pPr marL="582930" lvl="1" indent="-291465">
              <a:lnSpc>
                <a:spcPts val="5100"/>
              </a:lnSpc>
              <a:buFont typeface="Arial" panose="020B0604020202020204"/>
              <a:buChar char="•"/>
            </a:pPr>
            <a:r>
              <a:rPr lang="en-US" sz="2700">
                <a:solidFill>
                  <a:srgbClr val="23344D"/>
                </a:solidFill>
                <a:latin typeface="Muli Bold" panose="00000800000000000000"/>
              </a:rPr>
              <a:t>BDD (Behaviour Driven Development)</a:t>
            </a:r>
            <a:endParaRPr lang="en-US" sz="2700">
              <a:solidFill>
                <a:srgbClr val="23344D"/>
              </a:solidFill>
              <a:latin typeface="Muli Bold" panose="000008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5316079" y="0"/>
            <a:ext cx="2971921" cy="10287000"/>
            <a:chOff x="0" y="0"/>
            <a:chExt cx="1005316" cy="3479800"/>
          </a:xfrm>
        </p:grpSpPr>
        <p:sp>
          <p:nvSpPr>
            <p:cNvPr id="3" name="Freeform 3"/>
            <p:cNvSpPr/>
            <p:nvPr/>
          </p:nvSpPr>
          <p:spPr>
            <a:xfrm>
              <a:off x="0" y="0"/>
              <a:ext cx="1005316" cy="3479800"/>
            </a:xfrm>
            <a:custGeom>
              <a:avLst/>
              <a:gdLst/>
              <a:ahLst/>
              <a:cxnLst/>
              <a:rect l="l" t="t" r="r" b="b"/>
              <a:pathLst>
                <a:path w="1005316" h="3479800">
                  <a:moveTo>
                    <a:pt x="0" y="0"/>
                  </a:moveTo>
                  <a:lnTo>
                    <a:pt x="1005316" y="0"/>
                  </a:lnTo>
                  <a:lnTo>
                    <a:pt x="1005316" y="3479800"/>
                  </a:lnTo>
                  <a:lnTo>
                    <a:pt x="0" y="3479800"/>
                  </a:lnTo>
                  <a:close/>
                </a:path>
              </a:pathLst>
            </a:custGeom>
            <a:solidFill>
              <a:srgbClr val="9BD8D7"/>
            </a:solidFill>
          </p:spPr>
        </p:sp>
      </p:grpSp>
      <p:grpSp>
        <p:nvGrpSpPr>
          <p:cNvPr id="4" name="Group 4"/>
          <p:cNvGrpSpPr/>
          <p:nvPr/>
        </p:nvGrpSpPr>
        <p:grpSpPr>
          <a:xfrm rot="0">
            <a:off x="12344158" y="0"/>
            <a:ext cx="2971921" cy="10287000"/>
            <a:chOff x="0" y="0"/>
            <a:chExt cx="1005316" cy="3479800"/>
          </a:xfrm>
        </p:grpSpPr>
        <p:sp>
          <p:nvSpPr>
            <p:cNvPr id="5" name="Freeform 5"/>
            <p:cNvSpPr/>
            <p:nvPr/>
          </p:nvSpPr>
          <p:spPr>
            <a:xfrm>
              <a:off x="0" y="0"/>
              <a:ext cx="1005316" cy="3479800"/>
            </a:xfrm>
            <a:custGeom>
              <a:avLst/>
              <a:gdLst/>
              <a:ahLst/>
              <a:cxnLst/>
              <a:rect l="l" t="t" r="r" b="b"/>
              <a:pathLst>
                <a:path w="1005316" h="3479800">
                  <a:moveTo>
                    <a:pt x="0" y="0"/>
                  </a:moveTo>
                  <a:lnTo>
                    <a:pt x="1005316" y="0"/>
                  </a:lnTo>
                  <a:lnTo>
                    <a:pt x="1005316" y="3479800"/>
                  </a:lnTo>
                  <a:lnTo>
                    <a:pt x="0" y="3479800"/>
                  </a:lnTo>
                  <a:close/>
                </a:path>
              </a:pathLst>
            </a:custGeom>
            <a:solidFill>
              <a:srgbClr val="FFC33C"/>
            </a:solidFill>
          </p:spPr>
        </p:sp>
      </p:grpSp>
      <p:sp>
        <p:nvSpPr>
          <p:cNvPr id="6" name="TextBox 6"/>
          <p:cNvSpPr txBox="1"/>
          <p:nvPr/>
        </p:nvSpPr>
        <p:spPr>
          <a:xfrm>
            <a:off x="1028700" y="1019175"/>
            <a:ext cx="9112931" cy="709295"/>
          </a:xfrm>
          <a:prstGeom prst="rect">
            <a:avLst/>
          </a:prstGeom>
        </p:spPr>
        <p:txBody>
          <a:bodyPr lIns="0" tIns="0" rIns="0" bIns="0" rtlCol="0" anchor="t">
            <a:spAutoFit/>
          </a:bodyPr>
          <a:lstStyle/>
          <a:p>
            <a:pPr>
              <a:lnSpc>
                <a:spcPts val="5535"/>
              </a:lnSpc>
            </a:pPr>
            <a:r>
              <a:rPr lang="en-US" sz="4500" b="1">
                <a:solidFill>
                  <a:srgbClr val="23344D"/>
                </a:solidFill>
                <a:latin typeface="Times New Roman" panose="02020603050405020304" charset="0"/>
                <a:cs typeface="Times New Roman" panose="02020603050405020304" charset="0"/>
              </a:rPr>
              <a:t>Conclusion</a:t>
            </a:r>
            <a:endParaRPr lang="en-US" sz="4500" b="1">
              <a:solidFill>
                <a:srgbClr val="23344D"/>
              </a:solidFill>
              <a:latin typeface="Times New Roman" panose="02020603050405020304" charset="0"/>
              <a:cs typeface="Times New Roman" panose="02020603050405020304" charset="0"/>
            </a:endParaRPr>
          </a:p>
        </p:txBody>
      </p:sp>
      <p:pic>
        <p:nvPicPr>
          <p:cNvPr id="7" name="Picture 7"/>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4255317" y="2020742"/>
            <a:ext cx="4178803" cy="2089401"/>
          </a:xfrm>
          <a:prstGeom prst="rect">
            <a:avLst/>
          </a:prstGeom>
        </p:spPr>
      </p:pic>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flipV="1">
            <a:off x="12052174" y="6231109"/>
            <a:ext cx="4343158" cy="2171579"/>
          </a:xfrm>
          <a:prstGeom prst="rect">
            <a:avLst/>
          </a:prstGeom>
        </p:spPr>
      </p:pic>
      <p:sp>
        <p:nvSpPr>
          <p:cNvPr id="9" name="TextBox 9"/>
          <p:cNvSpPr txBox="1"/>
          <p:nvPr/>
        </p:nvSpPr>
        <p:spPr>
          <a:xfrm>
            <a:off x="1028700" y="1838219"/>
            <a:ext cx="9881904" cy="7069074"/>
          </a:xfrm>
          <a:prstGeom prst="rect">
            <a:avLst/>
          </a:prstGeom>
        </p:spPr>
        <p:txBody>
          <a:bodyPr lIns="0" tIns="0" rIns="0" bIns="0" rtlCol="0" anchor="t">
            <a:spAutoFit/>
          </a:bodyPr>
          <a:lstStyle/>
          <a:p>
            <a:pPr>
              <a:lnSpc>
                <a:spcPts val="5100"/>
              </a:lnSpc>
            </a:pPr>
            <a:r>
              <a:rPr lang="en-US" sz="2700">
                <a:solidFill>
                  <a:srgbClr val="23344D"/>
                </a:solidFill>
                <a:latin typeface="Muli Bold" panose="00000800000000000000"/>
              </a:rPr>
              <a:t>Testing is the most critical part of the Software Development Lifecycle, as it is something upon which the final delivery of the product is dependent. It is time consuming and an intensive process, therefore, enhanced techniques and innovative methodologies are requisite. This makes Automated Testing and other various Test Metrics implementation before and during the testing process. It can enhance the existing testing methods, both for time effectiveness as well as for efficient and reliable final product which not only meets the specified requirements but also provides with maximum operational efficiency.</a:t>
            </a:r>
            <a:endParaRPr lang="en-US" sz="2700">
              <a:solidFill>
                <a:srgbClr val="23344D"/>
              </a:solidFill>
              <a:latin typeface="Muli Bold" panose="000008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7338"/>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6720521" y="-1375726"/>
            <a:ext cx="10384792" cy="13079095"/>
            <a:chOff x="-6493" y="0"/>
            <a:chExt cx="2359775" cy="4092362"/>
          </a:xfrm>
        </p:grpSpPr>
        <p:sp>
          <p:nvSpPr>
            <p:cNvPr id="3" name="Freeform 3"/>
            <p:cNvSpPr/>
            <p:nvPr/>
          </p:nvSpPr>
          <p:spPr>
            <a:xfrm>
              <a:off x="-6493" y="0"/>
              <a:ext cx="2359775" cy="4092362"/>
            </a:xfrm>
            <a:custGeom>
              <a:avLst/>
              <a:gdLst/>
              <a:ahLst/>
              <a:cxnLst/>
              <a:rect l="l" t="t" r="r" b="b"/>
              <a:pathLst>
                <a:path w="2353310" h="4700941">
                  <a:moveTo>
                    <a:pt x="784860" y="4633631"/>
                  </a:moveTo>
                  <a:cubicBezTo>
                    <a:pt x="905510" y="4674271"/>
                    <a:pt x="1042670" y="4700941"/>
                    <a:pt x="1177290" y="4700941"/>
                  </a:cubicBezTo>
                  <a:cubicBezTo>
                    <a:pt x="1311910" y="4700941"/>
                    <a:pt x="1441450" y="4678081"/>
                    <a:pt x="1560830" y="4637441"/>
                  </a:cubicBezTo>
                  <a:cubicBezTo>
                    <a:pt x="1563370" y="4636171"/>
                    <a:pt x="1565910" y="4636171"/>
                    <a:pt x="1568450" y="4634901"/>
                  </a:cubicBezTo>
                  <a:cubicBezTo>
                    <a:pt x="2016760" y="4472341"/>
                    <a:pt x="2346960" y="4043081"/>
                    <a:pt x="2353310" y="3535794"/>
                  </a:cubicBezTo>
                  <a:lnTo>
                    <a:pt x="2353310" y="0"/>
                  </a:lnTo>
                  <a:lnTo>
                    <a:pt x="0" y="0"/>
                  </a:lnTo>
                  <a:lnTo>
                    <a:pt x="0" y="3533114"/>
                  </a:lnTo>
                  <a:cubicBezTo>
                    <a:pt x="6350" y="4045621"/>
                    <a:pt x="331470" y="4474880"/>
                    <a:pt x="784860" y="4633630"/>
                  </a:cubicBezTo>
                  <a:close/>
                </a:path>
              </a:pathLst>
            </a:custGeom>
            <a:solidFill>
              <a:srgbClr val="FFFFFF"/>
            </a:solidFill>
          </p:spPr>
        </p:sp>
      </p:grpSp>
      <p:grpSp>
        <p:nvGrpSpPr>
          <p:cNvPr id="4" name="Group 4"/>
          <p:cNvGrpSpPr/>
          <p:nvPr/>
        </p:nvGrpSpPr>
        <p:grpSpPr>
          <a:xfrm rot="-10800000">
            <a:off x="1060942" y="495161"/>
            <a:ext cx="2766822" cy="276682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33C"/>
            </a:solidFill>
          </p:spPr>
        </p:sp>
      </p:grpSp>
      <p:sp>
        <p:nvSpPr>
          <p:cNvPr id="6" name="TextBox 6"/>
          <p:cNvSpPr txBox="1"/>
          <p:nvPr/>
        </p:nvSpPr>
        <p:spPr>
          <a:xfrm>
            <a:off x="8458438" y="4181475"/>
            <a:ext cx="5554674" cy="1923415"/>
          </a:xfrm>
          <a:prstGeom prst="rect">
            <a:avLst/>
          </a:prstGeom>
        </p:spPr>
        <p:txBody>
          <a:bodyPr lIns="0" tIns="0" rIns="0" bIns="0" rtlCol="0" anchor="t">
            <a:spAutoFit/>
          </a:bodyPr>
          <a:lstStyle/>
          <a:p>
            <a:pPr algn="just">
              <a:lnSpc>
                <a:spcPts val="15000"/>
              </a:lnSpc>
            </a:pPr>
            <a:r>
              <a:rPr lang="en-US" sz="12000" b="1" spc="-120">
                <a:solidFill>
                  <a:srgbClr val="23344D"/>
                </a:solidFill>
                <a:latin typeface="Times New Roman" panose="02020603050405020304" charset="0"/>
                <a:cs typeface="Times New Roman" panose="02020603050405020304" charset="0"/>
              </a:rPr>
              <a:t>Thanks</a:t>
            </a:r>
            <a:endParaRPr lang="en-US" sz="12000" b="1" spc="-120">
              <a:solidFill>
                <a:srgbClr val="23344D"/>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2497</Words>
  <Application>WPS Presentation</Application>
  <PresentationFormat>On-screen Show (4:3)</PresentationFormat>
  <Paragraphs>112</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Muli Bold Bold</vt:lpstr>
      <vt:lpstr>Segoe Print</vt:lpstr>
      <vt:lpstr>Muli Bold</vt:lpstr>
      <vt:lpstr>Arial</vt:lpstr>
      <vt:lpstr>Muli Black Bold</vt:lpstr>
      <vt:lpstr>Microsoft YaHei</vt:lpstr>
      <vt:lpstr>Arial Unicode MS</vt:lpstr>
      <vt:lpstr>Calibri</vt:lpstr>
      <vt:lpstr>Arial Black</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White Geometric Creative Writing Education Presentation</dc:title>
  <dc:creator/>
  <cp:lastModifiedBy>usama</cp:lastModifiedBy>
  <cp:revision>2</cp:revision>
  <dcterms:created xsi:type="dcterms:W3CDTF">2006-08-16T00:00:00Z</dcterms:created>
  <dcterms:modified xsi:type="dcterms:W3CDTF">2022-10-30T14:39:20Z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765867C76BC44E52BBDDB0D9436A5B7D</vt:lpwstr>
  </property>
  <property fmtid="{D5CDD505-2E9C-101B-9397-08002B2CF9AE}" pid="3" name="KSOProductBuildVer">
    <vt:lpwstr>2057-11.2.0.11380</vt:lpwstr>
  </property>
</Properties>
</file>