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1" r:id="rId4"/>
    <p:sldId id="262" r:id="rId5"/>
    <p:sldId id="263" r:id="rId6"/>
    <p:sldId id="264" r:id="rId7"/>
    <p:sldId id="267" r:id="rId8"/>
    <p:sldId id="269" r:id="rId9"/>
    <p:sldId id="266"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200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80255D2-C73C-482F-94C0-F7803CEE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6B49B-7D31-4305-9933-DC75687EEAA6}" type="slidenum">
              <a:rPr lang="en-US" smtClean="0"/>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0255D2-C73C-482F-94C0-F7803CEE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0255D2-C73C-482F-94C0-F7803CEE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80255D2-C73C-482F-94C0-F7803CEE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6B49B-7D31-4305-9933-DC75687EEAA6}" type="slidenum">
              <a:rPr lang="en-US" smtClean="0"/>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80255D2-C73C-482F-94C0-F7803CEEEF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anose="020B0604020202020204" pitchFamily="34" charset="0"/>
              <a:buChar char="•"/>
              <a:defRPr/>
            </a:lvl6pPr>
            <a:lvl7pPr>
              <a:buClr>
                <a:schemeClr val="tx2"/>
              </a:buClr>
              <a:buFont typeface="Arial" panose="020B0604020202020204" pitchFamily="34" charset="0"/>
              <a:buChar char="•"/>
              <a:defRPr/>
            </a:lvl7pPr>
            <a:lvl8pPr>
              <a:buClr>
                <a:schemeClr val="tx2"/>
              </a:buClr>
              <a:buFont typeface="Arial" panose="020B0604020202020204" pitchFamily="34" charset="0"/>
              <a:buChar char="•"/>
              <a:defRPr/>
            </a:lvl8pPr>
            <a:lvl9pPr>
              <a:buClr>
                <a:schemeClr val="tx2"/>
              </a:buClr>
              <a:buFont typeface="Arial" panose="020B0604020202020204" pitchFamily="34" charset="0"/>
              <a:buChar cha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80255D2-C73C-482F-94C0-F7803CEE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980255D2-C73C-482F-94C0-F7803CEEEF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0255D2-C73C-482F-94C0-F7803CEEEF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255D2-C73C-482F-94C0-F7803CEEEF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0255D2-C73C-482F-94C0-F7803CEE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1" fmla="*/ 0 w 3419856"/>
              <a:gd name="connsiteY0-2" fmla="*/ 74450 h 3429000"/>
              <a:gd name="connsiteX1-3" fmla="*/ 21806 w 3419856"/>
              <a:gd name="connsiteY1-4" fmla="*/ 21806 h 3429000"/>
              <a:gd name="connsiteX2-5" fmla="*/ 74450 w 3419856"/>
              <a:gd name="connsiteY2-6" fmla="*/ 0 h 3429000"/>
              <a:gd name="connsiteX3-7" fmla="*/ 3345406 w 3419856"/>
              <a:gd name="connsiteY3-8" fmla="*/ 0 h 3429000"/>
              <a:gd name="connsiteX4-9" fmla="*/ 3398050 w 3419856"/>
              <a:gd name="connsiteY4-10" fmla="*/ 21806 h 3429000"/>
              <a:gd name="connsiteX5-11" fmla="*/ 3419856 w 3419856"/>
              <a:gd name="connsiteY5-12" fmla="*/ 74450 h 3429000"/>
              <a:gd name="connsiteX6-13" fmla="*/ 3419856 w 3419856"/>
              <a:gd name="connsiteY6-14" fmla="*/ 3354550 h 3429000"/>
              <a:gd name="connsiteX7-15" fmla="*/ 3398050 w 3419856"/>
              <a:gd name="connsiteY7-16" fmla="*/ 3407194 h 3429000"/>
              <a:gd name="connsiteX8-17" fmla="*/ 3345406 w 3419856"/>
              <a:gd name="connsiteY8-18" fmla="*/ 3429000 h 3429000"/>
              <a:gd name="connsiteX9-19" fmla="*/ 21806 w 3419856"/>
              <a:gd name="connsiteY9-20" fmla="*/ 3407194 h 3429000"/>
              <a:gd name="connsiteX10-21" fmla="*/ 0 w 3419856"/>
              <a:gd name="connsiteY10-22" fmla="*/ 3354550 h 3429000"/>
              <a:gd name="connsiteX11-23" fmla="*/ 0 w 3419856"/>
              <a:gd name="connsiteY11-24" fmla="*/ 74450 h 3429000"/>
              <a:gd name="connsiteX0-25" fmla="*/ 0 w 3964392"/>
              <a:gd name="connsiteY0-26" fmla="*/ 74450 h 3415968"/>
              <a:gd name="connsiteX1-27" fmla="*/ 21806 w 3964392"/>
              <a:gd name="connsiteY1-28" fmla="*/ 21806 h 3415968"/>
              <a:gd name="connsiteX2-29" fmla="*/ 74450 w 3964392"/>
              <a:gd name="connsiteY2-30" fmla="*/ 0 h 3415968"/>
              <a:gd name="connsiteX3-31" fmla="*/ 3345406 w 3964392"/>
              <a:gd name="connsiteY3-32" fmla="*/ 0 h 3415968"/>
              <a:gd name="connsiteX4-33" fmla="*/ 3398050 w 3964392"/>
              <a:gd name="connsiteY4-34" fmla="*/ 21806 h 3415968"/>
              <a:gd name="connsiteX5-35" fmla="*/ 3419856 w 3964392"/>
              <a:gd name="connsiteY5-36" fmla="*/ 74450 h 3415968"/>
              <a:gd name="connsiteX6-37" fmla="*/ 3419856 w 3964392"/>
              <a:gd name="connsiteY6-38" fmla="*/ 3354550 h 3415968"/>
              <a:gd name="connsiteX7-39" fmla="*/ 3398050 w 3964392"/>
              <a:gd name="connsiteY7-40" fmla="*/ 3407194 h 3415968"/>
              <a:gd name="connsiteX8-41" fmla="*/ 21806 w 3964392"/>
              <a:gd name="connsiteY8-42" fmla="*/ 3407194 h 3415968"/>
              <a:gd name="connsiteX9-43" fmla="*/ 0 w 3964392"/>
              <a:gd name="connsiteY9-44" fmla="*/ 3354550 h 3415968"/>
              <a:gd name="connsiteX10-45" fmla="*/ 0 w 3964392"/>
              <a:gd name="connsiteY10-46" fmla="*/ 74450 h 3415968"/>
              <a:gd name="connsiteX0-47" fmla="*/ 0 w 3964392"/>
              <a:gd name="connsiteY0-48" fmla="*/ 74450 h 3415968"/>
              <a:gd name="connsiteX1-49" fmla="*/ 21806 w 3964392"/>
              <a:gd name="connsiteY1-50" fmla="*/ 21806 h 3415968"/>
              <a:gd name="connsiteX2-51" fmla="*/ 74450 w 3964392"/>
              <a:gd name="connsiteY2-52" fmla="*/ 0 h 3415968"/>
              <a:gd name="connsiteX3-53" fmla="*/ 3345406 w 3964392"/>
              <a:gd name="connsiteY3-54" fmla="*/ 0 h 3415968"/>
              <a:gd name="connsiteX4-55" fmla="*/ 3398050 w 3964392"/>
              <a:gd name="connsiteY4-56" fmla="*/ 21806 h 3415968"/>
              <a:gd name="connsiteX5-57" fmla="*/ 3419856 w 3964392"/>
              <a:gd name="connsiteY5-58" fmla="*/ 74450 h 3415968"/>
              <a:gd name="connsiteX6-59" fmla="*/ 3419856 w 3964392"/>
              <a:gd name="connsiteY6-60" fmla="*/ 3354550 h 3415968"/>
              <a:gd name="connsiteX7-61" fmla="*/ 3398050 w 3964392"/>
              <a:gd name="connsiteY7-62" fmla="*/ 3407194 h 3415968"/>
              <a:gd name="connsiteX8-63" fmla="*/ 21806 w 3964392"/>
              <a:gd name="connsiteY8-64" fmla="*/ 3407194 h 3415968"/>
              <a:gd name="connsiteX9-65" fmla="*/ 0 w 3964392"/>
              <a:gd name="connsiteY9-66" fmla="*/ 3354550 h 3415968"/>
              <a:gd name="connsiteX10-67" fmla="*/ 0 w 3964392"/>
              <a:gd name="connsiteY10-68" fmla="*/ 74450 h 3415968"/>
              <a:gd name="connsiteX0-69" fmla="*/ 0 w 3968026"/>
              <a:gd name="connsiteY0-70" fmla="*/ 74450 h 3910007"/>
              <a:gd name="connsiteX1-71" fmla="*/ 21806 w 3968026"/>
              <a:gd name="connsiteY1-72" fmla="*/ 21806 h 3910007"/>
              <a:gd name="connsiteX2-73" fmla="*/ 74450 w 3968026"/>
              <a:gd name="connsiteY2-74" fmla="*/ 0 h 3910007"/>
              <a:gd name="connsiteX3-75" fmla="*/ 3345406 w 3968026"/>
              <a:gd name="connsiteY3-76" fmla="*/ 0 h 3910007"/>
              <a:gd name="connsiteX4-77" fmla="*/ 3398050 w 3968026"/>
              <a:gd name="connsiteY4-78" fmla="*/ 21806 h 3910007"/>
              <a:gd name="connsiteX5-79" fmla="*/ 3419856 w 3968026"/>
              <a:gd name="connsiteY5-80" fmla="*/ 74450 h 3910007"/>
              <a:gd name="connsiteX6-81" fmla="*/ 3419856 w 3968026"/>
              <a:gd name="connsiteY6-82" fmla="*/ 3354550 h 3910007"/>
              <a:gd name="connsiteX7-83" fmla="*/ 3398050 w 3968026"/>
              <a:gd name="connsiteY7-84" fmla="*/ 3407194 h 3910007"/>
              <a:gd name="connsiteX8-85" fmla="*/ 0 w 3968026"/>
              <a:gd name="connsiteY8-86" fmla="*/ 3354550 h 3910007"/>
              <a:gd name="connsiteX9-87" fmla="*/ 0 w 3968026"/>
              <a:gd name="connsiteY9-88" fmla="*/ 74450 h 3910007"/>
              <a:gd name="connsiteX0-89" fmla="*/ 0 w 3419856"/>
              <a:gd name="connsiteY0-90" fmla="*/ 74450 h 3901233"/>
              <a:gd name="connsiteX1-91" fmla="*/ 21806 w 3419856"/>
              <a:gd name="connsiteY1-92" fmla="*/ 21806 h 3901233"/>
              <a:gd name="connsiteX2-93" fmla="*/ 74450 w 3419856"/>
              <a:gd name="connsiteY2-94" fmla="*/ 0 h 3901233"/>
              <a:gd name="connsiteX3-95" fmla="*/ 3345406 w 3419856"/>
              <a:gd name="connsiteY3-96" fmla="*/ 0 h 3901233"/>
              <a:gd name="connsiteX4-97" fmla="*/ 3398050 w 3419856"/>
              <a:gd name="connsiteY4-98" fmla="*/ 21806 h 3901233"/>
              <a:gd name="connsiteX5-99" fmla="*/ 3419856 w 3419856"/>
              <a:gd name="connsiteY5-100" fmla="*/ 74450 h 3901233"/>
              <a:gd name="connsiteX6-101" fmla="*/ 3419856 w 3419856"/>
              <a:gd name="connsiteY6-102" fmla="*/ 3354550 h 3901233"/>
              <a:gd name="connsiteX7-103" fmla="*/ 0 w 3419856"/>
              <a:gd name="connsiteY7-104" fmla="*/ 3354550 h 3901233"/>
              <a:gd name="connsiteX8-105" fmla="*/ 0 w 3419856"/>
              <a:gd name="connsiteY8-106" fmla="*/ 74450 h 3901233"/>
              <a:gd name="connsiteX0-107" fmla="*/ 0 w 3419856"/>
              <a:gd name="connsiteY0-108" fmla="*/ 74450 h 3354550"/>
              <a:gd name="connsiteX1-109" fmla="*/ 21806 w 3419856"/>
              <a:gd name="connsiteY1-110" fmla="*/ 21806 h 3354550"/>
              <a:gd name="connsiteX2-111" fmla="*/ 74450 w 3419856"/>
              <a:gd name="connsiteY2-112" fmla="*/ 0 h 3354550"/>
              <a:gd name="connsiteX3-113" fmla="*/ 3345406 w 3419856"/>
              <a:gd name="connsiteY3-114" fmla="*/ 0 h 3354550"/>
              <a:gd name="connsiteX4-115" fmla="*/ 3398050 w 3419856"/>
              <a:gd name="connsiteY4-116" fmla="*/ 21806 h 3354550"/>
              <a:gd name="connsiteX5-117" fmla="*/ 3419856 w 3419856"/>
              <a:gd name="connsiteY5-118" fmla="*/ 74450 h 3354550"/>
              <a:gd name="connsiteX6-119" fmla="*/ 3419856 w 3419856"/>
              <a:gd name="connsiteY6-120" fmla="*/ 3354550 h 3354550"/>
              <a:gd name="connsiteX7-121" fmla="*/ 0 w 3419856"/>
              <a:gd name="connsiteY7-122" fmla="*/ 3354550 h 3354550"/>
              <a:gd name="connsiteX8-123" fmla="*/ 0 w 3419856"/>
              <a:gd name="connsiteY8-124" fmla="*/ 74450 h 33545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0255D2-C73C-482F-94C0-F7803CEEEF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6B49B-7D31-4305-9933-DC75687EEA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2"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80255D2-C73C-482F-94C0-F7803CEEEF38}" type="datetimeFigureOut">
              <a:rPr lang="en-US" smtClean="0"/>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C76B49B-7D31-4305-9933-DC75687EEAA6}"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z="2400" dirty="0" smtClean="0"/>
              <a:t>PRESENTED BY</a:t>
            </a:r>
            <a:endParaRPr lang="en-US" sz="2400" dirty="0" smtClean="0"/>
          </a:p>
          <a:p>
            <a:pPr algn="l"/>
            <a:r>
              <a:rPr lang="en-US" sz="2400" dirty="0" smtClean="0"/>
              <a:t>UMAR DRAZ REHMAN </a:t>
            </a:r>
            <a:endParaRPr lang="en-US" sz="2400" dirty="0" smtClean="0"/>
          </a:p>
          <a:p>
            <a:pPr algn="l"/>
            <a:r>
              <a:rPr lang="en-US" sz="2400" dirty="0" smtClean="0"/>
              <a:t>BSCS F19 M79</a:t>
            </a:r>
            <a:endParaRPr lang="en-US" sz="2400" dirty="0" smtClean="0"/>
          </a:p>
          <a:p>
            <a:pPr algn="l"/>
            <a:r>
              <a:rPr lang="en-US" sz="2400" dirty="0" smtClean="0"/>
              <a:t>SECTION B </a:t>
            </a:r>
            <a:endParaRPr lang="en-US" sz="2400" dirty="0"/>
          </a:p>
        </p:txBody>
      </p:sp>
      <p:sp>
        <p:nvSpPr>
          <p:cNvPr id="2" name="Title 1"/>
          <p:cNvSpPr>
            <a:spLocks noGrp="1"/>
          </p:cNvSpPr>
          <p:nvPr>
            <p:ph type="ctrTitle"/>
          </p:nvPr>
        </p:nvSpPr>
        <p:spPr/>
        <p:txBody>
          <a:bodyPr/>
          <a:lstStyle/>
          <a:p>
            <a:pPr algn="ctr"/>
            <a:r>
              <a:rPr lang="en-US" dirty="0" smtClean="0"/>
              <a:t>WATERFALL MODEL IN SOFTWARE PROJECT MANAGEMENT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a:t>
            </a:r>
            <a:endParaRPr lang="en-US" dirty="0"/>
          </a:p>
        </p:txBody>
      </p:sp>
      <p:sp>
        <p:nvSpPr>
          <p:cNvPr id="3" name="Content Placeholder 2"/>
          <p:cNvSpPr>
            <a:spLocks noGrp="1"/>
          </p:cNvSpPr>
          <p:nvPr>
            <p:ph sz="quarter" idx="13"/>
          </p:nvPr>
        </p:nvSpPr>
        <p:spPr>
          <a:xfrm>
            <a:off x="683568" y="2740254"/>
            <a:ext cx="7924800" cy="4114800"/>
          </a:xfrm>
        </p:spPr>
        <p:txBody>
          <a:bodyPr/>
          <a:lstStyle/>
          <a:p>
            <a:pPr marL="0" indent="0">
              <a:buNone/>
            </a:pPr>
            <a:r>
              <a:rPr lang="en-US" dirty="0"/>
              <a:t>In "</a:t>
            </a:r>
            <a:r>
              <a:rPr lang="en-US" b="1" i="1" dirty="0"/>
              <a:t>The Waterfall</a:t>
            </a:r>
            <a:r>
              <a:rPr lang="en-US" dirty="0"/>
              <a:t>" method , the whole process of </a:t>
            </a:r>
            <a:r>
              <a:rPr lang="en-US" i="1" dirty="0"/>
              <a:t>software development</a:t>
            </a:r>
            <a:r>
              <a:rPr lang="en-US" dirty="0"/>
              <a:t> is divided into separate phases.The outcome of one phase acts as the input for the next phase sequentially. This means that any phase in the development process begins only if the previous phase is complete. The waterfall model is a sequential design process in which progress is seen as flowing steadily downwards (</a:t>
            </a:r>
            <a:r>
              <a:rPr lang="en-US" i="1" dirty="0"/>
              <a:t>like a waterfall</a:t>
            </a:r>
            <a:r>
              <a:rPr lang="en-US" dirty="0"/>
              <a:t>) </a:t>
            </a:r>
            <a:r>
              <a:rPr lang="en-US" dirty="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105835"/>
            <a:ext cx="4572000" cy="369332"/>
          </a:xfrm>
          <a:prstGeom prst="rect">
            <a:avLst/>
          </a:prstGeom>
        </p:spPr>
        <p:txBody>
          <a:bodyPr>
            <a:spAutoFit/>
          </a:bodyPr>
          <a:lstStyle/>
          <a:p>
            <a:r>
              <a:rPr lang="en-US" dirty="0" smtClean="0"/>
              <a:t> </a:t>
            </a:r>
            <a:endParaRPr lang="en-US" dirty="0"/>
          </a:p>
        </p:txBody>
      </p:sp>
      <p:sp>
        <p:nvSpPr>
          <p:cNvPr id="3" name="Rectangle 2"/>
          <p:cNvSpPr/>
          <p:nvPr/>
        </p:nvSpPr>
        <p:spPr>
          <a:xfrm>
            <a:off x="971600" y="1340768"/>
            <a:ext cx="5796136" cy="3693319"/>
          </a:xfrm>
          <a:prstGeom prst="rect">
            <a:avLst/>
          </a:prstGeom>
        </p:spPr>
        <p:txBody>
          <a:bodyPr wrap="square">
            <a:spAutoFit/>
          </a:bodyPr>
          <a:lstStyle/>
          <a:p>
            <a:r>
              <a:rPr lang="en-US" dirty="0"/>
              <a:t>The steps followed </a:t>
            </a:r>
            <a:r>
              <a:rPr lang="en-US" dirty="0" smtClean="0"/>
              <a:t>in </a:t>
            </a:r>
            <a:r>
              <a:rPr lang="en-US" dirty="0"/>
              <a:t>the waterfall model are: </a:t>
            </a:r>
            <a:endParaRPr lang="en-US" dirty="0" smtClean="0"/>
          </a:p>
          <a:p>
            <a:endParaRPr lang="en-US" dirty="0" smtClean="0"/>
          </a:p>
          <a:p>
            <a:pPr marL="342900" indent="-342900">
              <a:buAutoNum type="arabicParenR"/>
            </a:pPr>
            <a:r>
              <a:rPr lang="en-US" dirty="0" smtClean="0"/>
              <a:t>Requirement  </a:t>
            </a:r>
            <a:r>
              <a:rPr lang="en-US" dirty="0"/>
              <a:t>analysis and </a:t>
            </a:r>
            <a:r>
              <a:rPr lang="en-US" dirty="0" smtClean="0"/>
              <a:t>specification</a:t>
            </a:r>
            <a:endParaRPr lang="en-US" dirty="0" smtClean="0"/>
          </a:p>
          <a:p>
            <a:pPr marL="342900" indent="-342900">
              <a:buAutoNum type="arabicParenR"/>
            </a:pPr>
            <a:endParaRPr lang="en-US" dirty="0"/>
          </a:p>
          <a:p>
            <a:r>
              <a:rPr lang="en-US" dirty="0"/>
              <a:t>2</a:t>
            </a:r>
            <a:r>
              <a:rPr lang="en-US" dirty="0" smtClean="0"/>
              <a:t>)     Design</a:t>
            </a:r>
            <a:endParaRPr lang="en-US" dirty="0" smtClean="0"/>
          </a:p>
          <a:p>
            <a:pPr marL="342900" indent="-342900">
              <a:buAutoNum type="arabicParenR" startAt="2"/>
            </a:pPr>
            <a:endParaRPr lang="en-US" dirty="0"/>
          </a:p>
          <a:p>
            <a:pPr marL="342900" indent="-342900">
              <a:buAutoNum type="arabicParenR" startAt="3"/>
            </a:pPr>
            <a:r>
              <a:rPr lang="en-US" dirty="0" smtClean="0"/>
              <a:t>Implementation </a:t>
            </a:r>
            <a:r>
              <a:rPr lang="en-US" dirty="0"/>
              <a:t>and unit </a:t>
            </a:r>
            <a:r>
              <a:rPr lang="en-US" dirty="0" smtClean="0"/>
              <a:t>testing</a:t>
            </a:r>
            <a:endParaRPr lang="en-US" dirty="0" smtClean="0"/>
          </a:p>
          <a:p>
            <a:pPr marL="342900" indent="-342900">
              <a:buAutoNum type="arabicParenR" startAt="3"/>
            </a:pPr>
            <a:endParaRPr lang="en-US" dirty="0" smtClean="0"/>
          </a:p>
          <a:p>
            <a:r>
              <a:rPr lang="en-US" dirty="0"/>
              <a:t>4</a:t>
            </a:r>
            <a:r>
              <a:rPr lang="en-US" dirty="0" smtClean="0"/>
              <a:t>)     Integration </a:t>
            </a:r>
            <a:r>
              <a:rPr lang="en-US" dirty="0"/>
              <a:t>and System </a:t>
            </a:r>
            <a:r>
              <a:rPr lang="en-US" dirty="0" smtClean="0"/>
              <a:t>Testing</a:t>
            </a:r>
            <a:endParaRPr lang="en-US" dirty="0" smtClean="0"/>
          </a:p>
          <a:p>
            <a:pPr marL="342900" indent="-342900">
              <a:buAutoNum type="arabicParenR" startAt="4"/>
            </a:pPr>
            <a:endParaRPr lang="en-US" dirty="0"/>
          </a:p>
          <a:p>
            <a:r>
              <a:rPr lang="en-US" dirty="0" smtClean="0"/>
              <a:t> 5)  Operation and </a:t>
            </a:r>
            <a:r>
              <a:rPr lang="en-US" dirty="0" err="1" smtClean="0"/>
              <a:t>Maintainance</a:t>
            </a:r>
            <a:r>
              <a:rPr lang="en-US" dirty="0" smtClean="0"/>
              <a:t> </a:t>
            </a:r>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3528" y="404664"/>
            <a:ext cx="8820472" cy="5908040"/>
          </a:xfrm>
          <a:prstGeom prst="rect">
            <a:avLst/>
          </a:prstGeom>
          <a:noFill/>
        </p:spPr>
        <p:txBody>
          <a:bodyPr wrap="square" rtlCol="0">
            <a:spAutoFit/>
          </a:bodyPr>
          <a:lstStyle/>
          <a:p>
            <a:r>
              <a:rPr lang="en-US" dirty="0" smtClean="0"/>
              <a:t>1 .Requirement </a:t>
            </a:r>
            <a:r>
              <a:rPr lang="en-US" dirty="0"/>
              <a:t>analysis and specification: </a:t>
            </a:r>
            <a:endParaRPr lang="en-US" dirty="0" smtClean="0"/>
          </a:p>
          <a:p>
            <a:r>
              <a:rPr lang="en-US" dirty="0" smtClean="0"/>
              <a:t>the </a:t>
            </a:r>
            <a:r>
              <a:rPr lang="en-US" dirty="0"/>
              <a:t>goal of </a:t>
            </a:r>
            <a:r>
              <a:rPr lang="en-US" dirty="0" smtClean="0"/>
              <a:t>this </a:t>
            </a:r>
            <a:r>
              <a:rPr lang="en-US" dirty="0"/>
              <a:t>phase is to understand the exact requirement  </a:t>
            </a:r>
            <a:endParaRPr lang="en-US" dirty="0" smtClean="0"/>
          </a:p>
          <a:p>
            <a:r>
              <a:rPr lang="en-US" dirty="0"/>
              <a:t>of the customer and to document them properly in a </a:t>
            </a:r>
            <a:endParaRPr lang="en-US" dirty="0" smtClean="0"/>
          </a:p>
          <a:p>
            <a:r>
              <a:rPr lang="en-US" dirty="0"/>
              <a:t>natural language contains a description of what the </a:t>
            </a:r>
            <a:endParaRPr lang="en-US" dirty="0" smtClean="0"/>
          </a:p>
          <a:p>
            <a:r>
              <a:rPr lang="en-US" dirty="0"/>
              <a:t>system will do without describing how it will be </a:t>
            </a:r>
            <a:endParaRPr lang="en-US" dirty="0" smtClean="0"/>
          </a:p>
          <a:p>
            <a:r>
              <a:rPr lang="en-US" dirty="0"/>
              <a:t>done. The resultant document is known as software </a:t>
            </a:r>
            <a:endParaRPr lang="en-US" dirty="0" smtClean="0"/>
          </a:p>
          <a:p>
            <a:r>
              <a:rPr lang="en-US" dirty="0"/>
              <a:t>requirement specification (SRS) document. </a:t>
            </a:r>
            <a:endParaRPr lang="en-US" dirty="0" smtClean="0"/>
          </a:p>
          <a:p>
            <a:endParaRPr lang="en-US" dirty="0"/>
          </a:p>
          <a:p>
            <a:r>
              <a:rPr lang="en-US" dirty="0" smtClean="0"/>
              <a:t>2. Design:</a:t>
            </a:r>
            <a:endParaRPr lang="en-US" dirty="0" smtClean="0"/>
          </a:p>
          <a:p>
            <a:r>
              <a:rPr lang="en-US" dirty="0" smtClean="0"/>
              <a:t> </a:t>
            </a:r>
            <a:r>
              <a:rPr lang="en-US" dirty="0"/>
              <a:t>T</a:t>
            </a:r>
            <a:r>
              <a:rPr lang="en-US" dirty="0" smtClean="0"/>
              <a:t>he </a:t>
            </a:r>
            <a:r>
              <a:rPr lang="en-US" dirty="0"/>
              <a:t>goal of this phase is to transform the </a:t>
            </a:r>
            <a:endParaRPr lang="en-US" dirty="0" smtClean="0"/>
          </a:p>
          <a:p>
            <a:r>
              <a:rPr lang="en-US" dirty="0"/>
              <a:t>requirements specification into a structure that is </a:t>
            </a:r>
            <a:endParaRPr lang="en-US" dirty="0" smtClean="0"/>
          </a:p>
          <a:p>
            <a:r>
              <a:rPr lang="en-US" dirty="0"/>
              <a:t>suitable for implementation in some programming </a:t>
            </a:r>
            <a:endParaRPr lang="en-US" dirty="0" smtClean="0"/>
          </a:p>
          <a:p>
            <a:r>
              <a:rPr lang="en-US" dirty="0"/>
              <a:t>language. Overall software architecture is defined </a:t>
            </a:r>
            <a:endParaRPr lang="en-US" dirty="0" smtClean="0"/>
          </a:p>
          <a:p>
            <a:r>
              <a:rPr lang="en-US" dirty="0"/>
              <a:t>and detailed design work is performed. This work is </a:t>
            </a:r>
            <a:endParaRPr lang="en-US" dirty="0" smtClean="0"/>
          </a:p>
          <a:p>
            <a:r>
              <a:rPr lang="en-US" dirty="0"/>
              <a:t>documented and known as software design </a:t>
            </a:r>
            <a:endParaRPr lang="en-US" dirty="0" smtClean="0"/>
          </a:p>
          <a:p>
            <a:r>
              <a:rPr lang="en-US" dirty="0"/>
              <a:t>description (SDD) document. </a:t>
            </a:r>
            <a:endParaRPr lang="en-US" dirty="0" smtClean="0"/>
          </a:p>
          <a:p>
            <a:endParaRPr lang="en-US" dirty="0"/>
          </a:p>
          <a:p>
            <a:r>
              <a:rPr lang="en-US" dirty="0" smtClean="0"/>
              <a:t>3 .</a:t>
            </a:r>
            <a:r>
              <a:rPr lang="en-US" dirty="0"/>
              <a:t> Implementation and unit testing:</a:t>
            </a:r>
            <a:endParaRPr lang="en-US" dirty="0"/>
          </a:p>
          <a:p>
            <a:r>
              <a:rPr lang="en-US" dirty="0"/>
              <a:t> In this phase design is implemented. If the SDD is complete, the </a:t>
            </a:r>
            <a:endParaRPr lang="en-US" dirty="0" smtClean="0"/>
          </a:p>
          <a:p>
            <a:r>
              <a:rPr lang="en-US" dirty="0"/>
              <a:t>implementation or coding phase proceeds </a:t>
            </a:r>
            <a:endParaRPr lang="en-US" dirty="0" smtClean="0"/>
          </a:p>
          <a:p>
            <a:r>
              <a:rPr lang="en-US" dirty="0"/>
              <a:t>smoothly. During testing, the major activities are </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5015" y="361935"/>
            <a:ext cx="5617803" cy="5631180"/>
          </a:xfrm>
          <a:prstGeom prst="rect">
            <a:avLst/>
          </a:prstGeom>
          <a:noFill/>
        </p:spPr>
        <p:txBody>
          <a:bodyPr wrap="square" rtlCol="0">
            <a:spAutoFit/>
          </a:bodyPr>
          <a:lstStyle/>
          <a:p>
            <a:r>
              <a:rPr lang="en-US" dirty="0" smtClean="0"/>
              <a:t>centered around the examination and modification </a:t>
            </a:r>
            <a:endParaRPr lang="en-US" dirty="0" smtClean="0"/>
          </a:p>
          <a:p>
            <a:r>
              <a:rPr lang="en-US" dirty="0" smtClean="0"/>
              <a:t>of the code. Initially, small modules are tested in </a:t>
            </a:r>
            <a:endParaRPr lang="en-US" dirty="0" smtClean="0"/>
          </a:p>
          <a:p>
            <a:r>
              <a:rPr lang="en-US" dirty="0" smtClean="0"/>
              <a:t>isolation from the rest of the software product. </a:t>
            </a:r>
            <a:endParaRPr lang="en-US" dirty="0" smtClean="0"/>
          </a:p>
          <a:p>
            <a:endParaRPr lang="en-US" dirty="0"/>
          </a:p>
          <a:p>
            <a:r>
              <a:rPr lang="en-US" dirty="0" smtClean="0"/>
              <a:t>4 .</a:t>
            </a:r>
            <a:r>
              <a:rPr lang="en-US" dirty="0"/>
              <a:t> </a:t>
            </a:r>
            <a:r>
              <a:rPr lang="en-US" dirty="0" smtClean="0"/>
              <a:t>Integration </a:t>
            </a:r>
            <a:r>
              <a:rPr lang="en-US" dirty="0"/>
              <a:t>and System Testing: </a:t>
            </a:r>
            <a:endParaRPr lang="en-US" dirty="0" smtClean="0"/>
          </a:p>
          <a:p>
            <a:r>
              <a:rPr lang="en-US" dirty="0" smtClean="0"/>
              <a:t>The </a:t>
            </a:r>
            <a:r>
              <a:rPr lang="en-US" dirty="0"/>
              <a:t>objective of </a:t>
            </a:r>
            <a:r>
              <a:rPr lang="en-US" dirty="0" smtClean="0"/>
              <a:t>unit </a:t>
            </a:r>
            <a:r>
              <a:rPr lang="en-US" dirty="0"/>
              <a:t>testing is to determine that each independent </a:t>
            </a:r>
            <a:r>
              <a:rPr lang="en-US" dirty="0" smtClean="0"/>
              <a:t>module </a:t>
            </a:r>
            <a:r>
              <a:rPr lang="en-US" dirty="0"/>
              <a:t>is correctly working. This gives little chance to determine that the interface between modules is </a:t>
            </a:r>
            <a:endParaRPr lang="en-US" dirty="0" smtClean="0"/>
          </a:p>
          <a:p>
            <a:r>
              <a:rPr lang="en-US" dirty="0"/>
              <a:t>also correct and for this reason integration testing is </a:t>
            </a:r>
            <a:endParaRPr lang="en-US" dirty="0" smtClean="0"/>
          </a:p>
          <a:p>
            <a:r>
              <a:rPr lang="en-US" dirty="0"/>
              <a:t>performed. And system testing involves the testing </a:t>
            </a:r>
            <a:endParaRPr lang="en-US" dirty="0" smtClean="0"/>
          </a:p>
          <a:p>
            <a:r>
              <a:rPr lang="en-US" dirty="0"/>
              <a:t>of the entire system, whereas software is a part of </a:t>
            </a:r>
            <a:endParaRPr lang="en-US" dirty="0" smtClean="0"/>
          </a:p>
          <a:p>
            <a:r>
              <a:rPr lang="en-US" dirty="0"/>
              <a:t>the system. </a:t>
            </a:r>
            <a:endParaRPr lang="en-US" dirty="0"/>
          </a:p>
          <a:p>
            <a:endParaRPr lang="en-US" dirty="0" smtClean="0"/>
          </a:p>
          <a:p>
            <a:r>
              <a:rPr lang="en-US" dirty="0" smtClean="0"/>
              <a:t>5. </a:t>
            </a:r>
            <a:r>
              <a:rPr lang="en-US" dirty="0"/>
              <a:t>Operation and Maintenance: </a:t>
            </a:r>
            <a:endParaRPr lang="en-US" dirty="0" smtClean="0"/>
          </a:p>
          <a:p>
            <a:r>
              <a:rPr lang="en-US" dirty="0" smtClean="0"/>
              <a:t>Software </a:t>
            </a:r>
            <a:r>
              <a:rPr lang="en-US" dirty="0"/>
              <a:t>maintenance </a:t>
            </a:r>
            <a:r>
              <a:rPr lang="en-US" dirty="0" smtClean="0"/>
              <a:t>is </a:t>
            </a:r>
            <a:r>
              <a:rPr lang="en-US" dirty="0"/>
              <a:t>a task that every development group has to face, </a:t>
            </a:r>
            <a:r>
              <a:rPr lang="en-US" dirty="0" smtClean="0"/>
              <a:t>when </a:t>
            </a:r>
            <a:r>
              <a:rPr lang="en-US" dirty="0"/>
              <a:t>the software is delivered to the customer’s </a:t>
            </a:r>
            <a:endParaRPr lang="en-US" dirty="0" smtClean="0"/>
          </a:p>
          <a:p>
            <a:r>
              <a:rPr lang="en-US" dirty="0"/>
              <a:t>site, installed and is operational. Software </a:t>
            </a:r>
            <a:endParaRPr lang="en-US" dirty="0" smtClean="0"/>
          </a:p>
          <a:p>
            <a:r>
              <a:rPr lang="en-US" dirty="0"/>
              <a:t>maintenance is a broad activity that includes error </a:t>
            </a:r>
            <a:endParaRPr lang="en-US" dirty="0" smtClean="0"/>
          </a:p>
          <a:p>
            <a:r>
              <a:rPr lang="en-US" dirty="0"/>
              <a:t>correction, enhancement of capabilities and </a:t>
            </a:r>
            <a:endParaRPr lang="en-US" dirty="0" smtClean="0"/>
          </a:p>
          <a:p>
            <a:r>
              <a:rPr lang="en-US" dirty="0"/>
              <a:t>deletion of </a:t>
            </a:r>
            <a:r>
              <a:rPr lang="en-US" dirty="0" smtClean="0"/>
              <a:t>obsolete.</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1. Real projects are rarely sequential. </a:t>
            </a:r>
            <a:endParaRPr lang="en-US" dirty="0"/>
          </a:p>
          <a:p>
            <a:r>
              <a:rPr lang="en-US" dirty="0"/>
              <a:t>2. It is difficult to define all requirements at the beginning of a project. </a:t>
            </a:r>
            <a:endParaRPr lang="en-US" dirty="0"/>
          </a:p>
          <a:p>
            <a:r>
              <a:rPr lang="en-US" dirty="0"/>
              <a:t>3. A working version of the system is not seen until late</a:t>
            </a:r>
            <a:r>
              <a:rPr lang="en-US" dirty="0" smtClean="0"/>
              <a:t>  in </a:t>
            </a:r>
            <a:r>
              <a:rPr lang="en-US" dirty="0"/>
              <a:t>the project’s life</a:t>
            </a:r>
            <a:endParaRPr lang="en-US" dirty="0"/>
          </a:p>
        </p:txBody>
      </p:sp>
      <p:sp>
        <p:nvSpPr>
          <p:cNvPr id="3" name="Content Placeholder 2"/>
          <p:cNvSpPr>
            <a:spLocks noGrp="1"/>
          </p:cNvSpPr>
          <p:nvPr>
            <p:ph sz="quarter" idx="13"/>
          </p:nvPr>
        </p:nvSpPr>
        <p:spPr/>
        <p:txBody>
          <a:bodyPr/>
          <a:lstStyle/>
          <a:p>
            <a:pPr marL="0" indent="0">
              <a:buNone/>
            </a:pPr>
            <a:endParaRPr lang="en-US" dirty="0"/>
          </a:p>
          <a:p>
            <a:r>
              <a:rPr lang="en-US" dirty="0"/>
              <a:t>1. Easy to understand and implement. </a:t>
            </a:r>
            <a:endParaRPr lang="en-US" dirty="0"/>
          </a:p>
          <a:p>
            <a:r>
              <a:rPr lang="en-US" dirty="0"/>
              <a:t>2. Widely used and known </a:t>
            </a:r>
            <a:endParaRPr lang="en-US" dirty="0"/>
          </a:p>
          <a:p>
            <a:r>
              <a:rPr lang="en-US" dirty="0"/>
              <a:t>3. Reinforces good habits: define-before- design, design</a:t>
            </a:r>
            <a:r>
              <a:rPr lang="en-US" dirty="0" smtClean="0"/>
              <a:t> before-code</a:t>
            </a:r>
            <a:r>
              <a:rPr lang="en-US" dirty="0"/>
              <a:t>. </a:t>
            </a:r>
            <a:endParaRPr lang="en-US" dirty="0"/>
          </a:p>
        </p:txBody>
      </p:sp>
      <p:sp>
        <p:nvSpPr>
          <p:cNvPr id="4" name="Title 3"/>
          <p:cNvSpPr>
            <a:spLocks noGrp="1"/>
          </p:cNvSpPr>
          <p:nvPr>
            <p:ph type="title"/>
          </p:nvPr>
        </p:nvSpPr>
        <p:spPr/>
        <p:txBody>
          <a:bodyPr/>
          <a:lstStyle/>
          <a:p>
            <a:pPr algn="ctr"/>
            <a:r>
              <a:rPr lang="en-US" dirty="0" smtClean="0"/>
              <a:t>ADVANTAGES AND DISADVANTAGES </a:t>
            </a:r>
            <a:endParaRPr lang="en-US" dirty="0"/>
          </a:p>
        </p:txBody>
      </p:sp>
      <p:sp>
        <p:nvSpPr>
          <p:cNvPr id="5" name="Text Placeholder 4"/>
          <p:cNvSpPr>
            <a:spLocks noGrp="1"/>
          </p:cNvSpPr>
          <p:nvPr>
            <p:ph type="body" idx="1"/>
          </p:nvPr>
        </p:nvSpPr>
        <p:spPr/>
        <p:txBody>
          <a:bodyPr/>
          <a:lstStyle/>
          <a:p>
            <a:r>
              <a:rPr lang="en-US" dirty="0" smtClean="0"/>
              <a:t>ADVANTAGES </a:t>
            </a:r>
            <a:endParaRPr lang="en-US" dirty="0"/>
          </a:p>
        </p:txBody>
      </p:sp>
      <p:sp>
        <p:nvSpPr>
          <p:cNvPr id="6" name="Text Placeholder 5"/>
          <p:cNvSpPr>
            <a:spLocks noGrp="1"/>
          </p:cNvSpPr>
          <p:nvPr>
            <p:ph type="body" sz="quarter" idx="3"/>
          </p:nvPr>
        </p:nvSpPr>
        <p:spPr/>
        <p:txBody>
          <a:bodyPr/>
          <a:lstStyle/>
          <a:p>
            <a:r>
              <a:rPr lang="en-US" dirty="0" smtClean="0"/>
              <a:t>DISADVANTAGES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924800" cy="792088"/>
          </a:xfrm>
        </p:spPr>
        <p:txBody>
          <a:bodyPr/>
          <a:lstStyle/>
          <a:p>
            <a:pPr algn="ctr"/>
            <a:r>
              <a:rPr lang="en-US" dirty="0" smtClean="0"/>
              <a:t>Literature review</a:t>
            </a:r>
            <a:br>
              <a:rPr lang="en-US" dirty="0" smtClean="0"/>
            </a:br>
            <a:endParaRPr lang="en-US" dirty="0"/>
          </a:p>
        </p:txBody>
      </p:sp>
      <p:graphicFrame>
        <p:nvGraphicFramePr>
          <p:cNvPr id="4" name="Content Placeholder 3"/>
          <p:cNvGraphicFramePr>
            <a:graphicFrameLocks noGrp="1"/>
          </p:cNvGraphicFramePr>
          <p:nvPr>
            <p:ph sz="quarter" idx="13"/>
          </p:nvPr>
        </p:nvGraphicFramePr>
        <p:xfrm>
          <a:off x="684213" y="908050"/>
          <a:ext cx="7924800" cy="4947920"/>
        </p:xfrm>
        <a:graphic>
          <a:graphicData uri="http://schemas.openxmlformats.org/drawingml/2006/table">
            <a:tbl>
              <a:tblPr firstRow="1" bandRow="1">
                <a:tableStyleId>{073A0DAA-6AF3-43AB-8588-CEC1D06C72B9}</a:tableStyleId>
              </a:tblPr>
              <a:tblGrid>
                <a:gridCol w="719435"/>
                <a:gridCol w="4563765"/>
                <a:gridCol w="2641600"/>
              </a:tblGrid>
              <a:tr h="370840">
                <a:tc>
                  <a:txBody>
                    <a:bodyPr/>
                    <a:lstStyle/>
                    <a:p>
                      <a:endParaRPr lang="en-US" dirty="0"/>
                    </a:p>
                  </a:txBody>
                  <a:tcPr/>
                </a:tc>
                <a:tc>
                  <a:txBody>
                    <a:bodyPr/>
                    <a:lstStyle/>
                    <a:p>
                      <a:r>
                        <a:rPr lang="en-US" dirty="0" smtClean="0"/>
                        <a:t>   </a:t>
                      </a:r>
                      <a:r>
                        <a:rPr lang="en-US" baseline="0" dirty="0" smtClean="0"/>
                        <a:t>                NAME </a:t>
                      </a:r>
                      <a:endParaRPr lang="en-US" dirty="0"/>
                    </a:p>
                  </a:txBody>
                  <a:tcPr/>
                </a:tc>
                <a:tc>
                  <a:txBody>
                    <a:bodyPr/>
                    <a:lstStyle/>
                    <a:p>
                      <a:r>
                        <a:rPr lang="en-US" dirty="0" smtClean="0"/>
                        <a:t>               AUTHOR</a:t>
                      </a:r>
                      <a:endParaRPr lang="en-US" dirty="0"/>
                    </a:p>
                  </a:txBody>
                  <a:tcPr/>
                </a:tc>
              </a:tr>
              <a:tr h="370840">
                <a:tc>
                  <a:txBody>
                    <a:bodyPr/>
                    <a:lstStyle/>
                    <a:p>
                      <a:r>
                        <a:rPr lang="en-US" dirty="0" smtClean="0"/>
                        <a:t>   [1]</a:t>
                      </a:r>
                      <a:endParaRPr lang="en-US" dirty="0"/>
                    </a:p>
                  </a:txBody>
                  <a:tcPr/>
                </a:tc>
                <a:tc>
                  <a:txBody>
                    <a:bodyPr/>
                    <a:lstStyle/>
                    <a:p>
                      <a:r>
                        <a:rPr lang="en-US" sz="1800" kern="1200" dirty="0" smtClean="0">
                          <a:solidFill>
                            <a:schemeClr val="dk1"/>
                          </a:solidFill>
                          <a:effectLst/>
                          <a:latin typeface="+mn-lt"/>
                          <a:ea typeface="+mn-ea"/>
                          <a:cs typeface="+mn-cs"/>
                        </a:rPr>
                        <a:t>Comparative Analysis </a:t>
                      </a:r>
                      <a:endParaRPr lang="en-US" dirty="0" smtClean="0"/>
                    </a:p>
                    <a:p>
                      <a:r>
                        <a:rPr lang="en-US" sz="1800" kern="1200" dirty="0" smtClean="0">
                          <a:solidFill>
                            <a:schemeClr val="dk1"/>
                          </a:solidFill>
                          <a:effectLst/>
                          <a:latin typeface="+mn-lt"/>
                          <a:ea typeface="+mn-ea"/>
                          <a:cs typeface="+mn-cs"/>
                        </a:rPr>
                        <a:t>of Software Development Life Cycle Models, IJCST Vol. 2, </a:t>
                      </a:r>
                      <a:endParaRPr lang="en-US" dirty="0" smtClean="0"/>
                    </a:p>
                    <a:p>
                      <a:r>
                        <a:rPr lang="en-US" sz="1800" kern="1200" dirty="0" err="1" smtClean="0">
                          <a:solidFill>
                            <a:schemeClr val="dk1"/>
                          </a:solidFill>
                          <a:effectLst/>
                          <a:latin typeface="+mn-lt"/>
                          <a:ea typeface="+mn-ea"/>
                          <a:cs typeface="+mn-cs"/>
                        </a:rPr>
                        <a:t>Iss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ue</a:t>
                      </a:r>
                      <a:r>
                        <a:rPr lang="en-US" sz="1800" kern="1200" dirty="0" smtClean="0">
                          <a:solidFill>
                            <a:schemeClr val="dk1"/>
                          </a:solidFill>
                          <a:effectLst/>
                          <a:latin typeface="+mn-lt"/>
                          <a:ea typeface="+mn-ea"/>
                          <a:cs typeface="+mn-cs"/>
                        </a:rPr>
                        <a:t> 4, Oct . - Dec. 2011 </a:t>
                      </a:r>
                      <a:endParaRPr lang="en-US" dirty="0"/>
                    </a:p>
                  </a:txBody>
                  <a:tcPr/>
                </a:tc>
                <a:tc>
                  <a:txBody>
                    <a:bodyPr/>
                    <a:lstStyle/>
                    <a:p>
                      <a:r>
                        <a:rPr lang="en-US" sz="1800" kern="1200" dirty="0" err="1" smtClean="0">
                          <a:solidFill>
                            <a:schemeClr val="dk1"/>
                          </a:solidFill>
                          <a:effectLst/>
                          <a:latin typeface="+mn-lt"/>
                          <a:ea typeface="+mn-ea"/>
                          <a:cs typeface="+mn-cs"/>
                        </a:rPr>
                        <a:t>Sanjana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Taya</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Shaveta</a:t>
                      </a:r>
                      <a:r>
                        <a:rPr lang="en-US" sz="1800" kern="1200" dirty="0" smtClean="0">
                          <a:solidFill>
                            <a:schemeClr val="dk1"/>
                          </a:solidFill>
                          <a:effectLst/>
                          <a:latin typeface="+mn-lt"/>
                          <a:ea typeface="+mn-ea"/>
                          <a:cs typeface="+mn-cs"/>
                        </a:rPr>
                        <a:t> Gupta</a:t>
                      </a:r>
                      <a:endParaRPr lang="en-US" dirty="0"/>
                    </a:p>
                  </a:txBody>
                  <a:tcPr/>
                </a:tc>
              </a:tr>
              <a:tr h="370840">
                <a:tc>
                  <a:txBody>
                    <a:bodyPr/>
                    <a:lstStyle/>
                    <a:p>
                      <a:r>
                        <a:rPr lang="en-US" dirty="0" smtClean="0"/>
                        <a:t>   [2]</a:t>
                      </a:r>
                      <a:endParaRPr lang="en-US" dirty="0"/>
                    </a:p>
                  </a:txBody>
                  <a:tcPr/>
                </a:tc>
                <a:tc>
                  <a:txBody>
                    <a:bodyPr/>
                    <a:lstStyle/>
                    <a:p>
                      <a:r>
                        <a:rPr lang="en-US" sz="1800" kern="1200" dirty="0" smtClean="0">
                          <a:solidFill>
                            <a:schemeClr val="dk1"/>
                          </a:solidFill>
                          <a:effectLst/>
                          <a:latin typeface="+mn-lt"/>
                          <a:ea typeface="+mn-ea"/>
                          <a:cs typeface="+mn-cs"/>
                        </a:rPr>
                        <a:t>A Practitioner’s </a:t>
                      </a:r>
                      <a:endParaRPr lang="en-US" dirty="0" smtClean="0"/>
                    </a:p>
                    <a:p>
                      <a:r>
                        <a:rPr lang="en-US" sz="1800" kern="1200" dirty="0" smtClean="0">
                          <a:solidFill>
                            <a:schemeClr val="dk1"/>
                          </a:solidFill>
                          <a:effectLst/>
                          <a:latin typeface="+mn-lt"/>
                          <a:ea typeface="+mn-ea"/>
                          <a:cs typeface="+mn-cs"/>
                        </a:rPr>
                        <a:t>Approach, Sixth Edition, McGraw-Hill Publication </a:t>
                      </a:r>
                      <a:endParaRPr lang="en-US" dirty="0"/>
                    </a:p>
                  </a:txBody>
                  <a:tcPr/>
                </a:tc>
                <a:tc>
                  <a:txBody>
                    <a:bodyPr/>
                    <a:lstStyle/>
                    <a:p>
                      <a:r>
                        <a:rPr lang="en-US" sz="1800" kern="1200" dirty="0" smtClean="0">
                          <a:solidFill>
                            <a:schemeClr val="dk1"/>
                          </a:solidFill>
                          <a:effectLst/>
                          <a:latin typeface="+mn-lt"/>
                          <a:ea typeface="+mn-ea"/>
                          <a:cs typeface="+mn-cs"/>
                        </a:rPr>
                        <a:t>Roger Pressman</a:t>
                      </a:r>
                      <a:endParaRPr lang="en-US" dirty="0"/>
                    </a:p>
                  </a:txBody>
                  <a:tcPr/>
                </a:tc>
              </a:tr>
              <a:tr h="370840">
                <a:tc>
                  <a:txBody>
                    <a:bodyPr/>
                    <a:lstStyle/>
                    <a:p>
                      <a:r>
                        <a:rPr lang="en-US" dirty="0" smtClean="0"/>
                        <a:t>   [3]</a:t>
                      </a:r>
                      <a:endParaRPr lang="en-US" dirty="0"/>
                    </a:p>
                  </a:txBody>
                  <a:tcPr/>
                </a:tc>
                <a:tc>
                  <a:txBody>
                    <a:bodyPr/>
                    <a:lstStyle/>
                    <a:p>
                      <a:r>
                        <a:rPr lang="en-US" sz="1800" kern="1200" dirty="0" err="1" smtClean="0">
                          <a:solidFill>
                            <a:schemeClr val="dk1"/>
                          </a:solidFill>
                          <a:effectLst/>
                          <a:latin typeface="+mn-lt"/>
                          <a:ea typeface="+mn-ea"/>
                          <a:cs typeface="+mn-cs"/>
                        </a:rPr>
                        <a:t>ǲAn</a:t>
                      </a:r>
                      <a:r>
                        <a:rPr lang="en-US" sz="1800" kern="1200" dirty="0" smtClean="0">
                          <a:solidFill>
                            <a:schemeClr val="dk1"/>
                          </a:solidFill>
                          <a:effectLst/>
                          <a:latin typeface="+mn-lt"/>
                          <a:ea typeface="+mn-ea"/>
                          <a:cs typeface="+mn-cs"/>
                        </a:rPr>
                        <a:t> Integrated Approach to Software </a:t>
                      </a:r>
                      <a:endParaRPr lang="en-US" dirty="0" smtClean="0"/>
                    </a:p>
                    <a:p>
                      <a:r>
                        <a:rPr lang="en-US" sz="1800" kern="1200" dirty="0" err="1" smtClean="0">
                          <a:solidFill>
                            <a:schemeClr val="dk1"/>
                          </a:solidFill>
                          <a:effectLst/>
                          <a:latin typeface="+mn-lt"/>
                          <a:ea typeface="+mn-ea"/>
                          <a:cs typeface="+mn-cs"/>
                        </a:rPr>
                        <a:t>Engineeringǳ</a:t>
                      </a:r>
                      <a:r>
                        <a:rPr lang="en-US" sz="1800" kern="1200" dirty="0" smtClean="0">
                          <a:solidFill>
                            <a:schemeClr val="dk1"/>
                          </a:solidFill>
                          <a:effectLst/>
                          <a:latin typeface="+mn-lt"/>
                          <a:ea typeface="+mn-ea"/>
                          <a:cs typeface="+mn-cs"/>
                        </a:rPr>
                        <a:t>, Springer Science Business Media, </a:t>
                      </a:r>
                      <a:r>
                        <a:rPr lang="en-US" sz="1800" kern="1200" dirty="0" err="1" smtClean="0">
                          <a:solidFill>
                            <a:schemeClr val="dk1"/>
                          </a:solidFill>
                          <a:effectLst/>
                          <a:latin typeface="+mn-lt"/>
                          <a:ea typeface="+mn-ea"/>
                          <a:cs typeface="+mn-cs"/>
                        </a:rPr>
                        <a:t>Inc</a:t>
                      </a:r>
                      <a:r>
                        <a:rPr lang="en-US" sz="1800" kern="1200" dirty="0" smtClean="0">
                          <a:solidFill>
                            <a:schemeClr val="dk1"/>
                          </a:solidFill>
                          <a:effectLst/>
                          <a:latin typeface="+mn-lt"/>
                          <a:ea typeface="+mn-ea"/>
                          <a:cs typeface="+mn-cs"/>
                        </a:rPr>
                        <a:t>, </a:t>
                      </a:r>
                      <a:endParaRPr lang="en-US" dirty="0" smtClean="0"/>
                    </a:p>
                    <a:p>
                      <a:r>
                        <a:rPr lang="en-US" sz="1800" kern="1200" dirty="0" smtClean="0">
                          <a:solidFill>
                            <a:schemeClr val="dk1"/>
                          </a:solidFill>
                          <a:effectLst/>
                          <a:latin typeface="+mn-lt"/>
                          <a:ea typeface="+mn-ea"/>
                          <a:cs typeface="+mn-cs"/>
                        </a:rPr>
                        <a:t>Third Edition, 2005. </a:t>
                      </a:r>
                      <a:endParaRPr lang="en-US" dirty="0"/>
                    </a:p>
                  </a:txBody>
                  <a:tcPr/>
                </a:tc>
                <a:tc>
                  <a:txBody>
                    <a:bodyPr/>
                    <a:lstStyle/>
                    <a:p>
                      <a:r>
                        <a:rPr lang="en-US" sz="1800" kern="1200" dirty="0" err="1" smtClean="0">
                          <a:solidFill>
                            <a:schemeClr val="dk1"/>
                          </a:solidFill>
                          <a:effectLst/>
                          <a:latin typeface="+mn-lt"/>
                          <a:ea typeface="+mn-ea"/>
                          <a:cs typeface="+mn-cs"/>
                        </a:rPr>
                        <a:t>Pankaj</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Jalote</a:t>
                      </a:r>
                      <a:endParaRPr lang="en-US" dirty="0"/>
                    </a:p>
                  </a:txBody>
                  <a:tcPr/>
                </a:tc>
              </a:tr>
              <a:tr h="370840">
                <a:tc>
                  <a:txBody>
                    <a:bodyPr/>
                    <a:lstStyle/>
                    <a:p>
                      <a:r>
                        <a:rPr lang="en-US" dirty="0" smtClean="0"/>
                        <a:t>   [4]</a:t>
                      </a:r>
                      <a:endParaRPr lang="en-US" dirty="0"/>
                    </a:p>
                  </a:txBody>
                  <a:tcPr/>
                </a:tc>
                <a:tc>
                  <a:txBody>
                    <a:bodyPr/>
                    <a:lstStyle/>
                    <a:p>
                      <a:r>
                        <a:rPr lang="en-US" sz="1800" kern="1200" dirty="0" smtClean="0">
                          <a:solidFill>
                            <a:schemeClr val="dk1"/>
                          </a:solidFill>
                          <a:effectLst/>
                          <a:latin typeface="+mn-lt"/>
                          <a:ea typeface="+mn-ea"/>
                          <a:cs typeface="+mn-cs"/>
                        </a:rPr>
                        <a:t>Laser Assisted </a:t>
                      </a:r>
                      <a:endParaRPr lang="en-US" dirty="0" smtClean="0"/>
                    </a:p>
                    <a:p>
                      <a:r>
                        <a:rPr lang="en-US" sz="1800" kern="1200" dirty="0" err="1" smtClean="0">
                          <a:solidFill>
                            <a:schemeClr val="dk1"/>
                          </a:solidFill>
                          <a:effectLst/>
                          <a:latin typeface="+mn-lt"/>
                          <a:ea typeface="+mn-ea"/>
                          <a:cs typeface="+mn-cs"/>
                        </a:rPr>
                        <a:t>Microtechnology</a:t>
                      </a:r>
                      <a:r>
                        <a:rPr lang="en-US" sz="1800" kern="1200" dirty="0" smtClean="0">
                          <a:solidFill>
                            <a:schemeClr val="dk1"/>
                          </a:solidFill>
                          <a:effectLst/>
                          <a:latin typeface="+mn-lt"/>
                          <a:ea typeface="+mn-ea"/>
                          <a:cs typeface="+mn-cs"/>
                        </a:rPr>
                        <a:t>, 2nd ed., R. M. Osgood, Jr., Ed. Berlin, </a:t>
                      </a:r>
                      <a:endParaRPr lang="en-US" dirty="0" smtClean="0"/>
                    </a:p>
                    <a:p>
                      <a:r>
                        <a:rPr lang="en-US" sz="1800" kern="1200" dirty="0" smtClean="0">
                          <a:solidFill>
                            <a:schemeClr val="dk1"/>
                          </a:solidFill>
                          <a:effectLst/>
                          <a:latin typeface="+mn-lt"/>
                          <a:ea typeface="+mn-ea"/>
                          <a:cs typeface="+mn-cs"/>
                        </a:rPr>
                        <a:t>Germany: Springer-</a:t>
                      </a:r>
                      <a:r>
                        <a:rPr lang="en-US" sz="1800" kern="1200" dirty="0" err="1" smtClean="0">
                          <a:solidFill>
                            <a:schemeClr val="dk1"/>
                          </a:solidFill>
                          <a:effectLst/>
                          <a:latin typeface="+mn-lt"/>
                          <a:ea typeface="+mn-ea"/>
                          <a:cs typeface="+mn-cs"/>
                        </a:rPr>
                        <a:t>Verlag</a:t>
                      </a:r>
                      <a:r>
                        <a:rPr lang="en-US" sz="1800" kern="1200" dirty="0" smtClean="0">
                          <a:solidFill>
                            <a:schemeClr val="dk1"/>
                          </a:solidFill>
                          <a:effectLst/>
                          <a:latin typeface="+mn-lt"/>
                          <a:ea typeface="+mn-ea"/>
                          <a:cs typeface="+mn-cs"/>
                        </a:rPr>
                        <a:t>, 1998 </a:t>
                      </a:r>
                      <a:endParaRPr lang="en-US" dirty="0"/>
                    </a:p>
                  </a:txBody>
                  <a:tcPr/>
                </a:tc>
                <a:tc>
                  <a:txBody>
                    <a:bodyPr/>
                    <a:lstStyle/>
                    <a:p>
                      <a:r>
                        <a:rPr lang="nb-NO" sz="1800" kern="1200" dirty="0" smtClean="0">
                          <a:solidFill>
                            <a:schemeClr val="dk1"/>
                          </a:solidFill>
                          <a:effectLst/>
                          <a:latin typeface="+mn-lt"/>
                          <a:ea typeface="+mn-ea"/>
                          <a:cs typeface="+mn-cs"/>
                        </a:rPr>
                        <a:t>S. M. Metev and V. P. Veiko</a:t>
                      </a:r>
                      <a:endParaRPr lang="en-US" dirty="0"/>
                    </a:p>
                  </a:txBody>
                  <a:tcPr/>
                </a:tc>
              </a:tr>
              <a:tr h="370840">
                <a:tc>
                  <a:txBody>
                    <a:bodyPr/>
                    <a:lstStyle/>
                    <a:p>
                      <a:r>
                        <a:rPr lang="en-US" dirty="0" smtClean="0"/>
                        <a:t>   [5]</a:t>
                      </a:r>
                      <a:endParaRPr lang="en-US" dirty="0"/>
                    </a:p>
                  </a:txBody>
                  <a:tcPr/>
                </a:tc>
                <a:tc>
                  <a:txBody>
                    <a:bodyPr/>
                    <a:lstStyle/>
                    <a:p>
                      <a:r>
                        <a:rPr lang="en-US" sz="1800" kern="1200" dirty="0" smtClean="0">
                          <a:solidFill>
                            <a:schemeClr val="dk1"/>
                          </a:solidFill>
                          <a:effectLst/>
                          <a:latin typeface="+mn-lt"/>
                          <a:ea typeface="+mn-ea"/>
                          <a:cs typeface="+mn-cs"/>
                        </a:rPr>
                        <a:t>Comparing Software Development Life Cycles</a:t>
                      </a:r>
                      <a:endParaRPr lang="en-US" dirty="0"/>
                    </a:p>
                  </a:txBody>
                  <a:tcPr/>
                </a:tc>
                <a:tc>
                  <a:txBody>
                    <a:bodyPr/>
                    <a:lstStyle/>
                    <a:p>
                      <a:r>
                        <a:rPr lang="en-US" sz="1800" kern="1200" dirty="0" smtClean="0">
                          <a:solidFill>
                            <a:schemeClr val="dk1"/>
                          </a:solidFill>
                          <a:effectLst/>
                          <a:latin typeface="+mn-lt"/>
                          <a:ea typeface="+mn-ea"/>
                          <a:cs typeface="+mn-cs"/>
                        </a:rPr>
                        <a:t>Jim Hurst</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 </a:t>
            </a:r>
            <a:endParaRPr lang="en-US" dirty="0"/>
          </a:p>
        </p:txBody>
      </p:sp>
      <p:sp>
        <p:nvSpPr>
          <p:cNvPr id="3" name="Content Placeholder 2"/>
          <p:cNvSpPr>
            <a:spLocks noGrp="1"/>
          </p:cNvSpPr>
          <p:nvPr>
            <p:ph sz="quarter" idx="13"/>
          </p:nvPr>
        </p:nvSpPr>
        <p:spPr/>
        <p:txBody>
          <a:bodyPr/>
          <a:lstStyle/>
          <a:p>
            <a:pPr marL="0" indent="0">
              <a:buNone/>
            </a:pPr>
            <a:r>
              <a:rPr lang="en-US" dirty="0"/>
              <a:t>In "</a:t>
            </a:r>
            <a:r>
              <a:rPr lang="en-US" b="1" i="1" dirty="0"/>
              <a:t>The Waterfall</a:t>
            </a:r>
            <a:r>
              <a:rPr lang="en-US" dirty="0"/>
              <a:t>" method, the whole process of </a:t>
            </a:r>
            <a:r>
              <a:rPr lang="en-US" i="1" dirty="0"/>
              <a:t>software development</a:t>
            </a:r>
            <a:r>
              <a:rPr lang="en-US" dirty="0"/>
              <a:t> is divided into separate phases. </a:t>
            </a:r>
            <a:endParaRPr lang="en-US" dirty="0" smtClean="0"/>
          </a:p>
          <a:p>
            <a:pPr marL="0" indent="0">
              <a:buNone/>
            </a:pPr>
            <a:r>
              <a:rPr lang="en-US" dirty="0" smtClean="0"/>
              <a:t>The </a:t>
            </a:r>
            <a:r>
              <a:rPr lang="en-US" dirty="0"/>
              <a:t>outcome of one phase acts as the input for the next phase </a:t>
            </a:r>
            <a:r>
              <a:rPr lang="en-US" dirty="0" smtClean="0"/>
              <a:t>sequentially.</a:t>
            </a:r>
            <a:endParaRPr lang="en-US" dirty="0" smtClean="0"/>
          </a:p>
          <a:p>
            <a:pPr marL="0" indent="0">
              <a:buNone/>
            </a:pPr>
            <a:r>
              <a:rPr lang="en-US" dirty="0"/>
              <a:t>A</a:t>
            </a:r>
            <a:r>
              <a:rPr lang="en-US" dirty="0" smtClean="0"/>
              <a:t>ny </a:t>
            </a:r>
            <a:r>
              <a:rPr lang="en-US" dirty="0"/>
              <a:t>phase in the development process begins only if the previous phase is complete</a:t>
            </a:r>
            <a:r>
              <a:rPr lang="en-US" dirty="0" smtClean="0"/>
              <a:t>.</a:t>
            </a:r>
            <a:endParaRPr lang="en-US" dirty="0" smtClean="0"/>
          </a:p>
          <a:p>
            <a:pPr marL="0" indent="0">
              <a:buNone/>
            </a:pPr>
            <a:r>
              <a:rPr lang="en-US" dirty="0" smtClean="0"/>
              <a:t> </a:t>
            </a:r>
            <a:r>
              <a:rPr lang="en-US" dirty="0"/>
              <a:t>The waterfall model is a sequential design process in which progress is seen as flowing steadily downwards (</a:t>
            </a:r>
            <a:r>
              <a:rPr lang="en-US" i="1" dirty="0"/>
              <a:t>like a waterfall</a:t>
            </a:r>
            <a:r>
              <a:rPr lang="en-US" dirty="0" smtClean="0"/>
              <a:t>)</a:t>
            </a:r>
            <a:endParaRPr lang="en-US" dirty="0" smtClean="0"/>
          </a:p>
          <a:p>
            <a:pPr marL="0" indent="0">
              <a:buNone/>
            </a:pPr>
            <a:r>
              <a:rPr lang="en-US" dirty="0" smtClean="0"/>
              <a:t> </a:t>
            </a:r>
            <a:r>
              <a:rPr lang="en-US" dirty="0"/>
              <a:t>through the phases of </a:t>
            </a:r>
            <a:r>
              <a:rPr lang="en-US" b="1" i="1" dirty="0"/>
              <a:t>Conception, Initiation, Analysis, Design, Construction, Testing, Production/Implementation, and Maintenance.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51720" y="260648"/>
            <a:ext cx="4392488" cy="3600986"/>
          </a:xfrm>
          <a:prstGeom prst="rect">
            <a:avLst/>
          </a:prstGeom>
          <a:noFill/>
        </p:spPr>
        <p:txBody>
          <a:bodyPr wrap="square" rtlCol="0">
            <a:spAutoFit/>
          </a:bodyPr>
          <a:lstStyle/>
          <a:p>
            <a:pPr algn="ctr"/>
            <a:r>
              <a:rPr lang="en-US" sz="4800" dirty="0" smtClean="0"/>
              <a:t>CONCLUSIONS</a:t>
            </a:r>
            <a:endParaRPr lang="en-US" sz="4800" dirty="0" smtClean="0"/>
          </a:p>
          <a:p>
            <a:pPr algn="ctr"/>
            <a:endParaRPr lang="en-US" sz="2000" dirty="0" smtClean="0"/>
          </a:p>
          <a:p>
            <a:endParaRPr lang="en-US" sz="2000" dirty="0"/>
          </a:p>
          <a:p>
            <a:r>
              <a:rPr lang="en-US" sz="2000" dirty="0" smtClean="0"/>
              <a:t> </a:t>
            </a:r>
            <a:r>
              <a:rPr lang="en-US" sz="2000" dirty="0"/>
              <a:t>water fall model is used by </a:t>
            </a:r>
            <a:endParaRPr lang="en-US" sz="2000" dirty="0" smtClean="0"/>
          </a:p>
          <a:p>
            <a:r>
              <a:rPr lang="en-US" sz="2000" dirty="0" smtClean="0"/>
              <a:t>various </a:t>
            </a:r>
            <a:r>
              <a:rPr lang="en-US" sz="2000" dirty="0"/>
              <a:t>big companies for their </a:t>
            </a:r>
            <a:r>
              <a:rPr lang="en-US" sz="2000" dirty="0" smtClean="0"/>
              <a:t>projects</a:t>
            </a:r>
            <a:endParaRPr lang="en-US" sz="2000" dirty="0" smtClean="0"/>
          </a:p>
          <a:p>
            <a:r>
              <a:rPr lang="en-US" sz="2000" dirty="0" smtClean="0"/>
              <a:t> </a:t>
            </a:r>
            <a:endParaRPr lang="en-US" sz="2000" dirty="0" smtClean="0"/>
          </a:p>
          <a:p>
            <a:r>
              <a:rPr lang="en-US" sz="2000" dirty="0" smtClean="0"/>
              <a:t>.</a:t>
            </a:r>
            <a:r>
              <a:rPr lang="en-US" sz="2000" dirty="0"/>
              <a:t>Since the </a:t>
            </a:r>
            <a:r>
              <a:rPr lang="en-US" sz="2000" dirty="0" smtClean="0"/>
              <a:t>development </a:t>
            </a:r>
            <a:r>
              <a:rPr lang="en-US" sz="2000" dirty="0"/>
              <a:t>team is familiar to the environment and it is </a:t>
            </a:r>
            <a:endParaRPr lang="en-US" sz="2000" dirty="0" smtClean="0"/>
          </a:p>
          <a:p>
            <a:r>
              <a:rPr lang="en-US" sz="2000" dirty="0"/>
              <a:t>feasible to specify all requirements of working environment</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Horizon</Template>
  <TotalTime>0</TotalTime>
  <Words>4163</Words>
  <Application>WPS Presentation</Application>
  <PresentationFormat>On-screen Show (4:3)</PresentationFormat>
  <Paragraphs>141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Arial Narrow</vt:lpstr>
      <vt:lpstr>Microsoft YaHei</vt:lpstr>
      <vt:lpstr>Arial Unicode MS</vt:lpstr>
      <vt:lpstr>Calibri</vt:lpstr>
      <vt:lpstr>Horizon</vt:lpstr>
      <vt:lpstr>WATERFALL MODEL IN SOFTWARE PROJECT MANAGEMENT  </vt:lpstr>
      <vt:lpstr>INTRODUCTION </vt:lpstr>
      <vt:lpstr>PowerPoint 演示文稿</vt:lpstr>
      <vt:lpstr>PowerPoint 演示文稿</vt:lpstr>
      <vt:lpstr>PowerPoint 演示文稿</vt:lpstr>
      <vt:lpstr>ADVANTAGES AND DISADVANTAGES </vt:lpstr>
      <vt:lpstr>Literature review </vt:lpstr>
      <vt:lpstr>METHoDOLOGY </vt:lpstr>
      <vt:lpstr>PowerPoint 演示文稿</vt:lpstr>
    </vt:vector>
  </TitlesOfParts>
  <Company>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 Team</dc:creator>
  <cp:lastModifiedBy>djz</cp:lastModifiedBy>
  <cp:revision>20</cp:revision>
  <dcterms:created xsi:type="dcterms:W3CDTF">2022-10-30T14:38:00Z</dcterms:created>
  <dcterms:modified xsi:type="dcterms:W3CDTF">2022-10-30T20:13:21Z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3478C47DBCA847998FB0E5A86AEF0D4D</vt:lpwstr>
  </property>
  <property fmtid="{D5CDD505-2E9C-101B-9397-08002B2CF9AE}" pid="3" name="KSOProductBuildVer">
    <vt:lpwstr>1033-11.2.0.11380</vt:lpwstr>
  </property>
</Properties>
</file>