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262931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201864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71923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254277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3460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617898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1804423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50388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23348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AD6512-CC31-4A99-8908-F67021F1F28F}"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4791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AD6512-CC31-4A99-8908-F67021F1F28F}"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399351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AD6512-CC31-4A99-8908-F67021F1F28F}" type="datetimeFigureOut">
              <a:rPr lang="en-US" smtClean="0"/>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306787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AD6512-CC31-4A99-8908-F67021F1F28F}" type="datetimeFigureOut">
              <a:rPr lang="en-US" smtClean="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313165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D6512-CC31-4A99-8908-F67021F1F28F}" type="datetimeFigureOut">
              <a:rPr lang="en-US" smtClean="0"/>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319860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AD6512-CC31-4A99-8908-F67021F1F28F}"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94759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AD6512-CC31-4A99-8908-F67021F1F28F}"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2117F8-4B61-4A5F-9EFF-0D839A9BB021}" type="slidenum">
              <a:rPr lang="en-US" smtClean="0"/>
              <a:t>‹#›</a:t>
            </a:fld>
            <a:endParaRPr lang="en-US"/>
          </a:p>
        </p:txBody>
      </p:sp>
    </p:spTree>
    <p:extLst>
      <p:ext uri="{BB962C8B-B14F-4D97-AF65-F5344CB8AC3E}">
        <p14:creationId xmlns:p14="http://schemas.microsoft.com/office/powerpoint/2010/main" val="113333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AD6512-CC31-4A99-8908-F67021F1F28F}" type="datetimeFigureOut">
              <a:rPr lang="en-US" smtClean="0"/>
              <a:t>10/29/2022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2117F8-4B61-4A5F-9EFF-0D839A9BB021}" type="slidenum">
              <a:rPr lang="en-US" smtClean="0"/>
              <a:t>‹#›</a:t>
            </a:fld>
            <a:endParaRPr lang="en-US"/>
          </a:p>
        </p:txBody>
      </p:sp>
    </p:spTree>
    <p:extLst>
      <p:ext uri="{BB962C8B-B14F-4D97-AF65-F5344CB8AC3E}">
        <p14:creationId xmlns:p14="http://schemas.microsoft.com/office/powerpoint/2010/main" val="26974383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9344" y="2364509"/>
            <a:ext cx="7647709" cy="1815882"/>
          </a:xfrm>
          <a:prstGeom prst="rect">
            <a:avLst/>
          </a:prstGeom>
          <a:noFill/>
        </p:spPr>
        <p:txBody>
          <a:bodyPr wrap="square" rtlCol="0">
            <a:spAutoFit/>
          </a:bodyPr>
          <a:lstStyle/>
          <a:p>
            <a:r>
              <a:rPr lang="en-US" sz="2800" b="1" dirty="0" smtClean="0"/>
              <a:t>Name : </a:t>
            </a:r>
            <a:r>
              <a:rPr lang="en-US" sz="2800" b="1" dirty="0" err="1" smtClean="0"/>
              <a:t>M.Umair</a:t>
            </a:r>
            <a:r>
              <a:rPr lang="en-US" sz="2800" b="1" dirty="0" smtClean="0"/>
              <a:t> Islam</a:t>
            </a:r>
          </a:p>
          <a:p>
            <a:r>
              <a:rPr lang="en-US" sz="2800" b="1" dirty="0" smtClean="0"/>
              <a:t>Roll No : BSCS-F19-A-57</a:t>
            </a:r>
          </a:p>
          <a:p>
            <a:r>
              <a:rPr lang="en-US" sz="2800" b="1" dirty="0" smtClean="0"/>
              <a:t>Section : B - Morning</a:t>
            </a:r>
          </a:p>
          <a:p>
            <a:r>
              <a:rPr lang="en-US" sz="2800" b="1" dirty="0" smtClean="0"/>
              <a:t>Title  : Critical Analysis Of Software Failure</a:t>
            </a:r>
            <a:endParaRPr lang="en-US" sz="2800" b="1" dirty="0"/>
          </a:p>
        </p:txBody>
      </p:sp>
      <p:sp>
        <p:nvSpPr>
          <p:cNvPr id="5" name="TextBox 4"/>
          <p:cNvSpPr txBox="1"/>
          <p:nvPr/>
        </p:nvSpPr>
        <p:spPr>
          <a:xfrm>
            <a:off x="2932545" y="1436255"/>
            <a:ext cx="3532909" cy="707886"/>
          </a:xfrm>
          <a:prstGeom prst="rect">
            <a:avLst/>
          </a:prstGeom>
          <a:noFill/>
        </p:spPr>
        <p:txBody>
          <a:bodyPr wrap="square" rtlCol="0">
            <a:spAutoFit/>
          </a:bodyPr>
          <a:lstStyle/>
          <a:p>
            <a:r>
              <a:rPr lang="en-US" sz="4000" b="1" dirty="0" smtClean="0">
                <a:solidFill>
                  <a:schemeClr val="accent1">
                    <a:lumMod val="50000"/>
                  </a:schemeClr>
                </a:solidFill>
              </a:rPr>
              <a:t>Presentation</a:t>
            </a:r>
            <a:endParaRPr lang="en-US" sz="4000" b="1" dirty="0">
              <a:solidFill>
                <a:schemeClr val="accent1">
                  <a:lumMod val="50000"/>
                </a:schemeClr>
              </a:solidFill>
            </a:endParaRPr>
          </a:p>
        </p:txBody>
      </p:sp>
    </p:spTree>
    <p:extLst>
      <p:ext uri="{BB962C8B-B14F-4D97-AF65-F5344CB8AC3E}">
        <p14:creationId xmlns:p14="http://schemas.microsoft.com/office/powerpoint/2010/main" val="127554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1128" y="1200728"/>
            <a:ext cx="8423564" cy="4955203"/>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Introduction :</a:t>
            </a:r>
          </a:p>
          <a:p>
            <a:endParaRPr lang="en-US" b="1" dirty="0">
              <a:latin typeface="Calibri" panose="020F0502020204030204" pitchFamily="34" charset="0"/>
              <a:cs typeface="Calibri" panose="020F0502020204030204" pitchFamily="34" charset="0"/>
            </a:endParaRPr>
          </a:p>
          <a:p>
            <a:endParaRPr lang="en-US" b="1" dirty="0" smtClean="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With the growth of technology, people and companies are more relying on software systems. For that, we need a product/software that is trustworthy, </a:t>
            </a:r>
            <a:r>
              <a:rPr lang="en-US" sz="1600" dirty="0" err="1" smtClean="0">
                <a:latin typeface="Calibri" panose="020F0502020204030204" pitchFamily="34" charset="0"/>
                <a:cs typeface="Calibri" panose="020F0502020204030204" pitchFamily="34" charset="0"/>
              </a:rPr>
              <a:t>reliable,maintainable</a:t>
            </a:r>
            <a:r>
              <a:rPr lang="en-US" sz="1600" dirty="0" smtClean="0">
                <a:latin typeface="Calibri" panose="020F0502020204030204" pitchFamily="34" charset="0"/>
                <a:cs typeface="Calibri" panose="020F0502020204030204" pitchFamily="34" charset="0"/>
              </a:rPr>
              <a:t> and </a:t>
            </a:r>
            <a:r>
              <a:rPr lang="en-US" sz="1600" dirty="0" err="1" smtClean="0">
                <a:latin typeface="Calibri" panose="020F0502020204030204" pitchFamily="34" charset="0"/>
                <a:cs typeface="Calibri" panose="020F0502020204030204" pitchFamily="34" charset="0"/>
              </a:rPr>
              <a:t>useabale</a:t>
            </a:r>
            <a:r>
              <a:rPr lang="en-US" sz="16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For software to  become successful it has to go through these steps: Communication, planning, modeling, construction, and deployment.</a:t>
            </a: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Factors which can make software to fail are badly or poorly defined requirements, unmanaged risks, poor communication between customers, users and developers, poor project management,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a:t>
            </a:r>
            <a:r>
              <a:rPr lang="en-US" sz="1600" dirty="0" smtClean="0">
                <a:latin typeface="Calibri" panose="020F0502020204030204" pitchFamily="34" charset="0"/>
                <a:cs typeface="Calibri" panose="020F0502020204030204" pitchFamily="34" charset="0"/>
              </a:rPr>
              <a:t>here is any bug in the software then not only the software will fail but it will also affect the organizations that are responsible for making it. So the failure of software also has a great impact on the organization.</a:t>
            </a: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In this research, I am going to present a detailed and critical analysis of all those causes due to which the software fails and the factors that affect in a project success. </a:t>
            </a: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We will study the existing software development processes and also analyze how they can helpful in reducing these causes.</a:t>
            </a: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809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1055" y="526474"/>
            <a:ext cx="8423564" cy="800219"/>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Literature Review:</a:t>
            </a:r>
          </a:p>
          <a:p>
            <a:endParaRPr lang="en-US" b="1"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65086247"/>
              </p:ext>
            </p:extLst>
          </p:nvPr>
        </p:nvGraphicFramePr>
        <p:xfrm>
          <a:off x="572652" y="1203373"/>
          <a:ext cx="8469747" cy="4837209"/>
        </p:xfrm>
        <a:graphic>
          <a:graphicData uri="http://schemas.openxmlformats.org/drawingml/2006/table">
            <a:tbl>
              <a:tblPr firstRow="1" bandRow="1">
                <a:tableStyleId>{E8B1032C-EA38-4F05-BA0D-38AFFFC7BED3}</a:tableStyleId>
              </a:tblPr>
              <a:tblGrid>
                <a:gridCol w="2835137">
                  <a:extLst>
                    <a:ext uri="{9D8B030D-6E8A-4147-A177-3AD203B41FA5}">
                      <a16:colId xmlns:a16="http://schemas.microsoft.com/office/drawing/2014/main" val="1889186950"/>
                    </a:ext>
                  </a:extLst>
                </a:gridCol>
                <a:gridCol w="2811361">
                  <a:extLst>
                    <a:ext uri="{9D8B030D-6E8A-4147-A177-3AD203B41FA5}">
                      <a16:colId xmlns:a16="http://schemas.microsoft.com/office/drawing/2014/main" val="4120909544"/>
                    </a:ext>
                  </a:extLst>
                </a:gridCol>
                <a:gridCol w="2823249">
                  <a:extLst>
                    <a:ext uri="{9D8B030D-6E8A-4147-A177-3AD203B41FA5}">
                      <a16:colId xmlns:a16="http://schemas.microsoft.com/office/drawing/2014/main" val="3373640243"/>
                    </a:ext>
                  </a:extLst>
                </a:gridCol>
              </a:tblGrid>
              <a:tr h="431754">
                <a:tc>
                  <a:txBody>
                    <a:bodyPr/>
                    <a:lstStyle/>
                    <a:p>
                      <a:r>
                        <a:rPr lang="en-US" dirty="0" smtClean="0">
                          <a:latin typeface="Calibri" panose="020F0502020204030204" pitchFamily="34" charset="0"/>
                          <a:cs typeface="Calibri" panose="020F0502020204030204" pitchFamily="34" charset="0"/>
                        </a:rPr>
                        <a:t>         </a:t>
                      </a:r>
                      <a:r>
                        <a:rPr lang="en-US" baseline="0" dirty="0" smtClean="0">
                          <a:latin typeface="Calibri" panose="020F0502020204030204" pitchFamily="34" charset="0"/>
                          <a:cs typeface="Calibri" panose="020F0502020204030204" pitchFamily="34" charset="0"/>
                        </a:rPr>
                        <a:t>     </a:t>
                      </a:r>
                      <a:r>
                        <a:rPr lang="en-US" baseline="0" dirty="0" smtClean="0">
                          <a:latin typeface="Calibri" panose="020F0502020204030204" pitchFamily="34" charset="0"/>
                          <a:cs typeface="Calibri" panose="020F0502020204030204" pitchFamily="34" charset="0"/>
                        </a:rPr>
                        <a:t>References</a:t>
                      </a:r>
                      <a:endParaRPr lang="en-US" dirty="0">
                        <a:latin typeface="Calibri" panose="020F0502020204030204" pitchFamily="34" charset="0"/>
                        <a:cs typeface="Calibri" panose="020F0502020204030204" pitchFamily="34" charset="0"/>
                      </a:endParaRPr>
                    </a:p>
                  </a:txBody>
                  <a:tcPr/>
                </a:tc>
                <a:tc>
                  <a:txBody>
                    <a:bodyPr/>
                    <a:lstStyle/>
                    <a:p>
                      <a:r>
                        <a:rPr lang="en-US" dirty="0" smtClean="0"/>
                        <a:t>           </a:t>
                      </a:r>
                      <a:r>
                        <a:rPr lang="en-US" dirty="0" smtClean="0">
                          <a:latin typeface="Calibri" panose="020F0502020204030204" pitchFamily="34" charset="0"/>
                          <a:cs typeface="Calibri" panose="020F0502020204030204" pitchFamily="34" charset="0"/>
                        </a:rPr>
                        <a:t>Method</a:t>
                      </a:r>
                      <a:endParaRPr lang="en-US" dirty="0"/>
                    </a:p>
                  </a:txBody>
                  <a:tcPr/>
                </a:tc>
                <a:tc>
                  <a:txBody>
                    <a:bodyPr/>
                    <a:lstStyle/>
                    <a:p>
                      <a:r>
                        <a:rPr lang="en-US" dirty="0" smtClean="0">
                          <a:latin typeface="Calibri" panose="020F0502020204030204" pitchFamily="34" charset="0"/>
                          <a:cs typeface="Calibri" panose="020F0502020204030204" pitchFamily="34" charset="0"/>
                        </a:rPr>
                        <a:t>              Conclusion</a:t>
                      </a:r>
                      <a:endParaRPr lang="en-US" dirty="0"/>
                    </a:p>
                  </a:txBody>
                  <a:tcPr/>
                </a:tc>
                <a:extLst>
                  <a:ext uri="{0D108BD9-81ED-4DB2-BD59-A6C34878D82A}">
                    <a16:rowId xmlns:a16="http://schemas.microsoft.com/office/drawing/2014/main" val="4079249252"/>
                  </a:ext>
                </a:extLst>
              </a:tr>
              <a:tr h="881091">
                <a:tc>
                  <a:txBody>
                    <a:bodyPr/>
                    <a:lstStyle/>
                    <a:p>
                      <a:endParaRPr lang="en-US" dirty="0" smtClean="0"/>
                    </a:p>
                    <a:p>
                      <a:endParaRPr lang="en-US" dirty="0"/>
                    </a:p>
                  </a:txBody>
                  <a:tcPr/>
                </a:tc>
                <a:tc>
                  <a:txBody>
                    <a:bodyPr/>
                    <a:lstStyle/>
                    <a:p>
                      <a:r>
                        <a:rPr lang="en-US" sz="1200" dirty="0" smtClean="0">
                          <a:latin typeface="Calibri" panose="020F0502020204030204" pitchFamily="34" charset="0"/>
                          <a:cs typeface="Calibri" panose="020F0502020204030204" pitchFamily="34" charset="0"/>
                        </a:rPr>
                        <a:t>When a project is being made the team members are sometimes not playing their part which can cause clashes in the team and can affect the overall project.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The software projects were failed due to the numerous factors. </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7342122"/>
                  </a:ext>
                </a:extLst>
              </a:tr>
              <a:tr h="685293">
                <a:tc>
                  <a:txBody>
                    <a:bodyPr/>
                    <a:lstStyle/>
                    <a:p>
                      <a:endParaRPr lang="en-US" dirty="0"/>
                    </a:p>
                  </a:txBody>
                  <a:tcPr/>
                </a:tc>
                <a:tc>
                  <a:txBody>
                    <a:bodyPr/>
                    <a:lstStyle/>
                    <a:p>
                      <a:r>
                        <a:rPr lang="en-US" sz="1200" dirty="0" smtClean="0">
                          <a:latin typeface="Calibri" panose="020F0502020204030204" pitchFamily="34" charset="0"/>
                          <a:cs typeface="Calibri" panose="020F0502020204030204" pitchFamily="34" charset="0"/>
                        </a:rPr>
                        <a:t>a great pressure of upper-level management on the development team and project managers</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 The pressure affects the performance of the team which has a bad effect on the project</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86931760"/>
                  </a:ext>
                </a:extLst>
              </a:tr>
              <a:tr h="685293">
                <a:tc>
                  <a:txBody>
                    <a:bodyPr/>
                    <a:lstStyle/>
                    <a:p>
                      <a:endParaRPr lang="en-US" dirty="0"/>
                    </a:p>
                  </a:txBody>
                  <a:tcPr/>
                </a:tc>
                <a:tc>
                  <a:txBody>
                    <a:bodyPr/>
                    <a:lstStyle/>
                    <a:p>
                      <a:r>
                        <a:rPr lang="en-US" sz="1200" dirty="0" smtClean="0">
                          <a:latin typeface="Calibri" panose="020F0502020204030204" pitchFamily="34" charset="0"/>
                          <a:cs typeface="Calibri" panose="020F0502020204030204" pitchFamily="34" charset="0"/>
                        </a:rPr>
                        <a:t>He explains that software project frequently failed as they are not 100% perfect</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Software</a:t>
                      </a:r>
                      <a:r>
                        <a:rPr lang="en-US" sz="1200" baseline="0" dirty="0" smtClean="0">
                          <a:latin typeface="Calibri" panose="020F0502020204030204" pitchFamily="34" charset="0"/>
                          <a:cs typeface="Calibri" panose="020F0502020204030204" pitchFamily="34" charset="0"/>
                        </a:rPr>
                        <a:t> not completely reliable and contains errors </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84035007"/>
                  </a:ext>
                </a:extLst>
              </a:tr>
              <a:tr h="1272687">
                <a:tc>
                  <a:txBody>
                    <a:bodyPr/>
                    <a:lstStyle/>
                    <a:p>
                      <a:endParaRPr lang="en-US" dirty="0"/>
                    </a:p>
                  </a:txBody>
                  <a:tcPr/>
                </a:tc>
                <a:tc>
                  <a:txBody>
                    <a:bodyPr/>
                    <a:lstStyle/>
                    <a:p>
                      <a:r>
                        <a:rPr lang="en-US" sz="1200" dirty="0" smtClean="0">
                          <a:latin typeface="Calibri" panose="020F0502020204030204" pitchFamily="34" charset="0"/>
                          <a:cs typeface="Calibri" panose="020F0502020204030204" pitchFamily="34" charset="0"/>
                        </a:rPr>
                        <a:t>Mostly the reason behind the failure is over budget or when it is delivered to the client it is not what the client has wished for or what the client actually needed. </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Software</a:t>
                      </a:r>
                      <a:r>
                        <a:rPr lang="en-US" sz="1200" baseline="0" dirty="0" smtClean="0">
                          <a:latin typeface="Calibri" panose="020F0502020204030204" pitchFamily="34" charset="0"/>
                          <a:cs typeface="Calibri" panose="020F0502020204030204" pitchFamily="34" charset="0"/>
                        </a:rPr>
                        <a:t> fails due to large number of employees and take a lot of time to complete as well and fails due to </a:t>
                      </a:r>
                      <a:r>
                        <a:rPr lang="en-US" sz="1200" dirty="0" smtClean="0">
                          <a:latin typeface="Calibri" panose="020F0502020204030204" pitchFamily="34" charset="0"/>
                          <a:cs typeface="Calibri" panose="020F0502020204030204" pitchFamily="34" charset="0"/>
                        </a:rPr>
                        <a:t>how much knowledge and skills an employee has about the development of that software.</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50436729"/>
                  </a:ext>
                </a:extLst>
              </a:tr>
              <a:tr h="881091">
                <a:tc>
                  <a:txBody>
                    <a:bodyPr/>
                    <a:lstStyle/>
                    <a:p>
                      <a:endParaRPr lang="en-US" dirty="0"/>
                    </a:p>
                  </a:txBody>
                  <a:tcPr/>
                </a:tc>
                <a:tc>
                  <a:txBody>
                    <a:bodyPr/>
                    <a:lstStyle/>
                    <a:p>
                      <a:r>
                        <a:rPr lang="en-US" sz="1200" dirty="0" smtClean="0">
                          <a:latin typeface="Calibri" panose="020F0502020204030204" pitchFamily="34" charset="0"/>
                          <a:cs typeface="Calibri" panose="020F0502020204030204" pitchFamily="34" charset="0"/>
                        </a:rPr>
                        <a:t>The qualities which successful projects have are meeting business goals; deliver on time, complete in a budget and meeting the customer requirements.</a:t>
                      </a:r>
                      <a:endParaRPr lang="en-US" sz="1200" dirty="0">
                        <a:latin typeface="Calibri" panose="020F0502020204030204" pitchFamily="34" charset="0"/>
                        <a:cs typeface="Calibri" panose="020F0502020204030204" pitchFamily="34" charset="0"/>
                      </a:endParaRPr>
                    </a:p>
                  </a:txBody>
                  <a:tcPr/>
                </a:tc>
                <a:tc>
                  <a:txBody>
                    <a:bodyPr/>
                    <a:lstStyle/>
                    <a:p>
                      <a:r>
                        <a:rPr lang="en-US" sz="1200" dirty="0" smtClean="0">
                          <a:latin typeface="Calibri" panose="020F0502020204030204" pitchFamily="34" charset="0"/>
                          <a:cs typeface="Calibri" panose="020F0502020204030204" pitchFamily="34" charset="0"/>
                        </a:rPr>
                        <a:t>Not</a:t>
                      </a:r>
                      <a:r>
                        <a:rPr lang="en-US" sz="1200" baseline="0" dirty="0" smtClean="0">
                          <a:latin typeface="Calibri" panose="020F0502020204030204" pitchFamily="34" charset="0"/>
                          <a:cs typeface="Calibri" panose="020F0502020204030204" pitchFamily="34" charset="0"/>
                        </a:rPr>
                        <a:t> Completes on required time, and budget and can‘t fulfil the user requirements</a:t>
                      </a:r>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76176331"/>
                  </a:ext>
                </a:extLst>
              </a:tr>
            </a:tbl>
          </a:graphicData>
        </a:graphic>
      </p:graphicFrame>
      <p:sp>
        <p:nvSpPr>
          <p:cNvPr id="4" name="TextBox 3"/>
          <p:cNvSpPr txBox="1"/>
          <p:nvPr/>
        </p:nvSpPr>
        <p:spPr>
          <a:xfrm>
            <a:off x="1616362" y="1936178"/>
            <a:ext cx="886691"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1616361" y="2683703"/>
            <a:ext cx="886691"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p:txBody>
      </p:sp>
      <p:sp>
        <p:nvSpPr>
          <p:cNvPr id="8" name="TextBox 7"/>
          <p:cNvSpPr txBox="1"/>
          <p:nvPr/>
        </p:nvSpPr>
        <p:spPr>
          <a:xfrm>
            <a:off x="1616360" y="3428206"/>
            <a:ext cx="886691"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p:txBody>
      </p:sp>
      <p:sp>
        <p:nvSpPr>
          <p:cNvPr id="9" name="TextBox 8"/>
          <p:cNvSpPr txBox="1"/>
          <p:nvPr/>
        </p:nvSpPr>
        <p:spPr>
          <a:xfrm>
            <a:off x="1616360" y="4289771"/>
            <a:ext cx="886691"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1616359" y="5336002"/>
            <a:ext cx="886691" cy="36933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552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3346" y="387928"/>
            <a:ext cx="8423564" cy="2800767"/>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Analysis:</a:t>
            </a:r>
          </a:p>
          <a:p>
            <a:endParaRPr lang="en-US" b="1" dirty="0">
              <a:latin typeface="Calibri" panose="020F0502020204030204" pitchFamily="34" charset="0"/>
              <a:cs typeface="Calibri" panose="020F0502020204030204" pitchFamily="34" charset="0"/>
            </a:endParaRPr>
          </a:p>
          <a:p>
            <a:endParaRPr lang="en-US" b="1"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To do a critical analysis of those causes and give reasons due to which most organizations move towards the failure. We will also focus on those causes that how they affect a software system which can cause organizations to have a bad repute. </a:t>
            </a: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To study and identify the best software development model from the existing ones which can help to overcome the causes of software failure making the status of the organization high which is responsible for making that specific software. </a:t>
            </a:r>
          </a:p>
          <a:p>
            <a:endParaRPr lang="en-US" sz="1600" dirty="0">
              <a:latin typeface="Calibri" panose="020F0502020204030204" pitchFamily="34" charset="0"/>
              <a:cs typeface="Calibri" panose="020F0502020204030204" pitchFamily="34" charset="0"/>
            </a:endParaRPr>
          </a:p>
        </p:txBody>
      </p:sp>
      <p:sp>
        <p:nvSpPr>
          <p:cNvPr id="3" name="TextBox 2"/>
          <p:cNvSpPr txBox="1"/>
          <p:nvPr/>
        </p:nvSpPr>
        <p:spPr>
          <a:xfrm>
            <a:off x="443346" y="3102560"/>
            <a:ext cx="8423564" cy="1292662"/>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Information Collections :</a:t>
            </a:r>
          </a:p>
          <a:p>
            <a:endParaRPr lang="en-US" b="1" dirty="0">
              <a:latin typeface="Calibri" panose="020F0502020204030204" pitchFamily="34" charset="0"/>
              <a:cs typeface="Calibri" panose="020F0502020204030204" pitchFamily="34" charset="0"/>
            </a:endParaRPr>
          </a:p>
          <a:p>
            <a:endParaRPr lang="en-US" b="1" dirty="0" smtClean="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35" y="3619582"/>
            <a:ext cx="2870348" cy="27242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3615" y="3619582"/>
            <a:ext cx="2756042" cy="2660787"/>
          </a:xfrm>
          <a:prstGeom prst="rect">
            <a:avLst/>
          </a:prstGeom>
        </p:spPr>
      </p:pic>
    </p:spTree>
    <p:extLst>
      <p:ext uri="{BB962C8B-B14F-4D97-AF65-F5344CB8AC3E}">
        <p14:creationId xmlns:p14="http://schemas.microsoft.com/office/powerpoint/2010/main" val="2683692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7928" y="396305"/>
            <a:ext cx="8423564" cy="1292662"/>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Information Collections :</a:t>
            </a:r>
          </a:p>
          <a:p>
            <a:endParaRPr lang="en-US" b="1" dirty="0">
              <a:latin typeface="Calibri" panose="020F0502020204030204" pitchFamily="34" charset="0"/>
              <a:cs typeface="Calibri" panose="020F0502020204030204" pitchFamily="34" charset="0"/>
            </a:endParaRPr>
          </a:p>
          <a:p>
            <a:endParaRPr lang="en-US" b="1" dirty="0" smtClean="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06" y="2710897"/>
            <a:ext cx="2803029" cy="268931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7202" y="786873"/>
            <a:ext cx="2971018" cy="263961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9708" y="3604548"/>
            <a:ext cx="3276768" cy="2991004"/>
          </a:xfrm>
          <a:prstGeom prst="rect">
            <a:avLst/>
          </a:prstGeom>
        </p:spPr>
      </p:pic>
    </p:spTree>
    <p:extLst>
      <p:ext uri="{BB962C8B-B14F-4D97-AF65-F5344CB8AC3E}">
        <p14:creationId xmlns:p14="http://schemas.microsoft.com/office/powerpoint/2010/main" val="2999896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1128" y="1200728"/>
            <a:ext cx="8423564" cy="4278094"/>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Discussion and Future work:</a:t>
            </a:r>
          </a:p>
          <a:p>
            <a:endParaRPr lang="en-US" b="1" dirty="0" smtClean="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The identification of main reasons and causes that are hurdles to reputation of the software house are totally dependable on the success of a software system which will be the major outcome of this research.</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W</a:t>
            </a:r>
            <a:r>
              <a:rPr lang="en-US" sz="1600" dirty="0" smtClean="0">
                <a:latin typeface="Calibri" panose="020F0502020204030204" pitchFamily="34" charset="0"/>
                <a:cs typeface="Calibri" panose="020F0502020204030204" pitchFamily="34" charset="0"/>
              </a:rPr>
              <a:t>e have also explained some factors which have been affecting the software to fail. These factors include incomplete requirements, Ambiguous goals, time shortage, cost management, lack of user involvement during the development.</a:t>
            </a: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Our future work will be that we will be minimizing the faults and errors, factors which cause software to fail so that the software can be a success for both the client and the organization.</a:t>
            </a:r>
          </a:p>
          <a:p>
            <a:pPr marL="285750" indent="-285750">
              <a:buFont typeface="Arial" panose="020B0604020202020204" pitchFamily="34" charset="0"/>
              <a:buChar char="•"/>
            </a:pPr>
            <a:r>
              <a:rPr lang="en-US" sz="1600" dirty="0" smtClean="0">
                <a:latin typeface="Calibri" panose="020F0502020204030204" pitchFamily="34" charset="0"/>
                <a:cs typeface="Calibri" panose="020F0502020204030204" pitchFamily="34" charset="0"/>
              </a:rPr>
              <a:t>Software development is a very vast field in which software need to pass through different process till it finishes the processes are </a:t>
            </a:r>
            <a:r>
              <a:rPr lang="en-US" sz="1600" dirty="0">
                <a:latin typeface="Calibri" panose="020F0502020204030204" pitchFamily="34" charset="0"/>
                <a:cs typeface="Calibri" panose="020F0502020204030204" pitchFamily="34" charset="0"/>
              </a:rPr>
              <a:t>Communication, planning, modeling, construction, and deployment</a:t>
            </a:r>
            <a:r>
              <a:rPr lang="en-US" sz="16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00" dirty="0" smtClean="0"/>
              <a:t>The main issue of failure that is gathering of requirements if it performed accurately then all other tasks will be performed accurately.</a:t>
            </a:r>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5091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232</TotalTime>
  <Words>692</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Moorche</dc:creator>
  <cp:lastModifiedBy>Moorche</cp:lastModifiedBy>
  <cp:revision>17</cp:revision>
  <dcterms:created xsi:type="dcterms:W3CDTF">2022-10-29T09:09:58Z</dcterms:created>
  <dcterms:modified xsi:type="dcterms:W3CDTF">2022-10-29T16:32:27Z</dcterms:modified>
</cp:coreProperties>
</file>