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DFDCB7"/>
          </a:solidFill>
        </p:spPr>
        <p:txBody>
          <a:bodyPr wrap="square" lIns="0" tIns="0" rIns="0" bIns="0" rtlCol="0"/>
          <a:lstStyle/>
          <a:p/>
        </p:txBody>
      </p:sp>
      <p:sp>
        <p:nvSpPr>
          <p:cNvPr id="17" name="bg object 17"/>
          <p:cNvSpPr/>
          <p:nvPr/>
        </p:nvSpPr>
        <p:spPr>
          <a:xfrm>
            <a:off x="0" y="0"/>
            <a:ext cx="3545840" cy="2553970"/>
          </a:xfrm>
          <a:custGeom>
            <a:avLst/>
            <a:gdLst/>
            <a:ahLst/>
            <a:cxnLst/>
            <a:rect l="l" t="t" r="r" b="b"/>
            <a:pathLst>
              <a:path w="3545840" h="2553970">
                <a:moveTo>
                  <a:pt x="3545713" y="479425"/>
                </a:moveTo>
                <a:lnTo>
                  <a:pt x="3247809" y="181444"/>
                </a:lnTo>
                <a:lnTo>
                  <a:pt x="3429254" y="0"/>
                </a:lnTo>
                <a:lnTo>
                  <a:pt x="3066415" y="0"/>
                </a:lnTo>
                <a:lnTo>
                  <a:pt x="1711579" y="0"/>
                </a:lnTo>
                <a:lnTo>
                  <a:pt x="0" y="0"/>
                </a:lnTo>
                <a:lnTo>
                  <a:pt x="0" y="1677670"/>
                </a:lnTo>
                <a:lnTo>
                  <a:pt x="875792" y="2553462"/>
                </a:lnTo>
                <a:lnTo>
                  <a:pt x="2091029" y="1338224"/>
                </a:lnTo>
                <a:lnTo>
                  <a:pt x="2388997" y="1636141"/>
                </a:lnTo>
                <a:lnTo>
                  <a:pt x="3545713" y="479425"/>
                </a:lnTo>
                <a:close/>
              </a:path>
            </a:pathLst>
          </a:custGeom>
          <a:solidFill>
            <a:srgbClr val="94A29D">
              <a:alpha val="39999"/>
            </a:srgbClr>
          </a:solidFill>
        </p:spPr>
        <p:txBody>
          <a:bodyPr wrap="square" lIns="0" tIns="0" rIns="0" bIns="0" rtlCol="0"/>
          <a:lstStyle/>
          <a:p/>
        </p:txBody>
      </p:sp>
      <p:sp>
        <p:nvSpPr>
          <p:cNvPr id="18" name="bg object 18"/>
          <p:cNvSpPr/>
          <p:nvPr/>
        </p:nvSpPr>
        <p:spPr>
          <a:xfrm>
            <a:off x="9321546" y="0"/>
            <a:ext cx="2870835" cy="3603625"/>
          </a:xfrm>
          <a:custGeom>
            <a:avLst/>
            <a:gdLst/>
            <a:ahLst/>
            <a:cxnLst/>
            <a:rect l="l" t="t" r="r" b="b"/>
            <a:pathLst>
              <a:path w="2870834" h="3603625">
                <a:moveTo>
                  <a:pt x="2870454" y="0"/>
                </a:moveTo>
                <a:lnTo>
                  <a:pt x="733171" y="0"/>
                </a:lnTo>
                <a:lnTo>
                  <a:pt x="0" y="733171"/>
                </a:lnTo>
                <a:lnTo>
                  <a:pt x="1010666" y="1743837"/>
                </a:lnTo>
                <a:lnTo>
                  <a:pt x="695833" y="2058670"/>
                </a:lnTo>
                <a:lnTo>
                  <a:pt x="1534287" y="2896997"/>
                </a:lnTo>
                <a:lnTo>
                  <a:pt x="1849056" y="2582227"/>
                </a:lnTo>
                <a:lnTo>
                  <a:pt x="2870454" y="3603625"/>
                </a:lnTo>
                <a:lnTo>
                  <a:pt x="2870454" y="0"/>
                </a:lnTo>
                <a:close/>
              </a:path>
            </a:pathLst>
          </a:custGeom>
          <a:solidFill>
            <a:srgbClr val="A9A47B">
              <a:alpha val="30195"/>
            </a:srgbClr>
          </a:solidFill>
        </p:spPr>
        <p:txBody>
          <a:bodyPr wrap="square" lIns="0" tIns="0" rIns="0" bIns="0" rtlCol="0"/>
          <a:lstStyle/>
          <a:p/>
        </p:txBody>
      </p:sp>
      <p:sp>
        <p:nvSpPr>
          <p:cNvPr id="19" name="bg object 19"/>
          <p:cNvSpPr/>
          <p:nvPr/>
        </p:nvSpPr>
        <p:spPr>
          <a:xfrm>
            <a:off x="0" y="4680838"/>
            <a:ext cx="2894330" cy="2177415"/>
          </a:xfrm>
          <a:custGeom>
            <a:avLst/>
            <a:gdLst/>
            <a:ahLst/>
            <a:cxnLst/>
            <a:rect l="l" t="t" r="r" b="b"/>
            <a:pathLst>
              <a:path w="2894330" h="2177415">
                <a:moveTo>
                  <a:pt x="2893822" y="1728812"/>
                </a:moveTo>
                <a:lnTo>
                  <a:pt x="2639415" y="1474419"/>
                </a:lnTo>
                <a:lnTo>
                  <a:pt x="2890520" y="1223289"/>
                </a:lnTo>
                <a:lnTo>
                  <a:pt x="2234057" y="566801"/>
                </a:lnTo>
                <a:lnTo>
                  <a:pt x="1982914" y="817905"/>
                </a:lnTo>
                <a:lnTo>
                  <a:pt x="1165034" y="0"/>
                </a:lnTo>
                <a:lnTo>
                  <a:pt x="0" y="1165047"/>
                </a:lnTo>
                <a:lnTo>
                  <a:pt x="0" y="2177161"/>
                </a:lnTo>
                <a:lnTo>
                  <a:pt x="2445448" y="2177161"/>
                </a:lnTo>
                <a:lnTo>
                  <a:pt x="2893822" y="1728812"/>
                </a:lnTo>
                <a:close/>
              </a:path>
            </a:pathLst>
          </a:custGeom>
          <a:solidFill>
            <a:srgbClr val="A9A47B">
              <a:alpha val="30195"/>
            </a:srgbClr>
          </a:solidFill>
        </p:spPr>
        <p:txBody>
          <a:bodyPr wrap="square" lIns="0" tIns="0" rIns="0" bIns="0" rtlCol="0"/>
          <a:lstStyle/>
          <a:p/>
        </p:txBody>
      </p:sp>
      <p:sp>
        <p:nvSpPr>
          <p:cNvPr id="20" name="bg object 20"/>
          <p:cNvSpPr/>
          <p:nvPr/>
        </p:nvSpPr>
        <p:spPr>
          <a:xfrm>
            <a:off x="2285110" y="0"/>
            <a:ext cx="7621905" cy="6851015"/>
          </a:xfrm>
          <a:custGeom>
            <a:avLst/>
            <a:gdLst/>
            <a:ahLst/>
            <a:cxnLst/>
            <a:rect l="l" t="t" r="r" b="b"/>
            <a:pathLst>
              <a:path w="7621905" h="6851015">
                <a:moveTo>
                  <a:pt x="4192778" y="0"/>
                </a:moveTo>
                <a:lnTo>
                  <a:pt x="3429000" y="0"/>
                </a:lnTo>
                <a:lnTo>
                  <a:pt x="0" y="3429000"/>
                </a:lnTo>
                <a:lnTo>
                  <a:pt x="3421506" y="6850446"/>
                </a:lnTo>
                <a:lnTo>
                  <a:pt x="4200271" y="6850446"/>
                </a:lnTo>
                <a:lnTo>
                  <a:pt x="7621778" y="3429000"/>
                </a:lnTo>
                <a:lnTo>
                  <a:pt x="4192778" y="0"/>
                </a:lnTo>
                <a:close/>
              </a:path>
            </a:pathLst>
          </a:custGeom>
          <a:solidFill>
            <a:srgbClr val="FFFFFF"/>
          </a:solidFill>
        </p:spPr>
        <p:txBody>
          <a:bodyPr wrap="square" lIns="0" tIns="0" rIns="0" bIns="0" rtlCol="0"/>
          <a:lstStyle/>
          <a:p/>
        </p:txBody>
      </p:sp>
      <p:sp>
        <p:nvSpPr>
          <p:cNvPr id="21" name="bg object 21"/>
          <p:cNvSpPr/>
          <p:nvPr/>
        </p:nvSpPr>
        <p:spPr>
          <a:xfrm>
            <a:off x="1293748" y="0"/>
            <a:ext cx="9605010" cy="6851015"/>
          </a:xfrm>
          <a:custGeom>
            <a:avLst/>
            <a:gdLst/>
            <a:ahLst/>
            <a:cxnLst/>
            <a:rect l="l" t="t" r="r" b="b"/>
            <a:pathLst>
              <a:path w="9605010" h="6851015">
                <a:moveTo>
                  <a:pt x="6175502" y="0"/>
                </a:moveTo>
                <a:lnTo>
                  <a:pt x="6060694" y="0"/>
                </a:lnTo>
                <a:lnTo>
                  <a:pt x="9489694" y="3429000"/>
                </a:lnTo>
                <a:lnTo>
                  <a:pt x="6068314" y="6850445"/>
                </a:lnTo>
                <a:lnTo>
                  <a:pt x="6183122" y="6850445"/>
                </a:lnTo>
                <a:lnTo>
                  <a:pt x="9604502" y="3429000"/>
                </a:lnTo>
                <a:lnTo>
                  <a:pt x="6175502" y="0"/>
                </a:lnTo>
                <a:close/>
              </a:path>
              <a:path w="9605010" h="6851015">
                <a:moveTo>
                  <a:pt x="3543808" y="0"/>
                </a:moveTo>
                <a:lnTo>
                  <a:pt x="3429000" y="0"/>
                </a:lnTo>
                <a:lnTo>
                  <a:pt x="0" y="3429000"/>
                </a:lnTo>
                <a:lnTo>
                  <a:pt x="3421379" y="6850445"/>
                </a:lnTo>
                <a:lnTo>
                  <a:pt x="3536187" y="6850445"/>
                </a:lnTo>
                <a:lnTo>
                  <a:pt x="114807" y="3429000"/>
                </a:lnTo>
                <a:lnTo>
                  <a:pt x="3543808" y="0"/>
                </a:lnTo>
                <a:close/>
              </a:path>
            </a:pathLst>
          </a:custGeom>
          <a:solidFill>
            <a:srgbClr val="FFFFFF">
              <a:alpha val="59999"/>
            </a:srgbClr>
          </a:solidFill>
        </p:spPr>
        <p:txBody>
          <a:bodyPr wrap="square" lIns="0" tIns="0" rIns="0" bIns="0" rtlCol="0"/>
          <a:lstStyle/>
          <a:p/>
        </p:txBody>
      </p:sp>
      <p:sp>
        <p:nvSpPr>
          <p:cNvPr id="2" name="Holder 2"/>
          <p:cNvSpPr>
            <a:spLocks noGrp="1"/>
          </p:cNvSpPr>
          <p:nvPr>
            <p:ph type="ctrTitle"/>
          </p:nvPr>
        </p:nvSpPr>
        <p:spPr>
          <a:xfrm>
            <a:off x="4644389" y="2862199"/>
            <a:ext cx="2903220" cy="1118870"/>
          </a:xfrm>
          <a:prstGeom prst="rect">
            <a:avLst/>
          </a:prstGeom>
        </p:spPr>
        <p:txBody>
          <a:bodyPr wrap="square" lIns="0" tIns="0" rIns="0" bIns="0">
            <a:spAutoFit/>
          </a:bodyPr>
          <a:lstStyle>
            <a:lvl1pPr>
              <a:defRPr sz="3600" b="0" i="0">
                <a:solidFill>
                  <a:srgbClr val="080808"/>
                </a:solidFill>
                <a:latin typeface="Arial MT"/>
                <a:cs typeface="Arial MT"/>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bg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bg1"/>
                </a:solidFill>
                <a:latin typeface="Arial MT"/>
                <a:cs typeface="Arial MT"/>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09775" cy="6858000"/>
          </a:xfrm>
          <a:custGeom>
            <a:avLst/>
            <a:gdLst/>
            <a:ahLst/>
            <a:cxnLst/>
            <a:rect l="l" t="t" r="r" b="b"/>
            <a:pathLst>
              <a:path w="2009775" h="6858000">
                <a:moveTo>
                  <a:pt x="2009775" y="0"/>
                </a:moveTo>
                <a:lnTo>
                  <a:pt x="0" y="0"/>
                </a:lnTo>
                <a:lnTo>
                  <a:pt x="0" y="6858000"/>
                </a:lnTo>
                <a:lnTo>
                  <a:pt x="2009775" y="6858000"/>
                </a:lnTo>
                <a:lnTo>
                  <a:pt x="2009775" y="0"/>
                </a:lnTo>
                <a:close/>
              </a:path>
            </a:pathLst>
          </a:custGeom>
          <a:solidFill>
            <a:srgbClr val="53364F"/>
          </a:solidFill>
        </p:spPr>
        <p:txBody>
          <a:bodyPr wrap="square" lIns="0" tIns="0" rIns="0" bIns="0" rtlCol="0"/>
          <a:lstStyle/>
          <a:p/>
        </p:txBody>
      </p:sp>
      <p:pic>
        <p:nvPicPr>
          <p:cNvPr id="17" name="bg object 17"/>
          <p:cNvPicPr/>
          <p:nvPr/>
        </p:nvPicPr>
        <p:blipFill>
          <a:blip r:embed="rId2" cstate="print"/>
          <a:stretch>
            <a:fillRect/>
          </a:stretch>
        </p:blipFill>
        <p:spPr>
          <a:xfrm>
            <a:off x="550876" y="1998217"/>
            <a:ext cx="2927017" cy="2870199"/>
          </a:xfrm>
          <a:prstGeom prst="rect">
            <a:avLst/>
          </a:prstGeom>
        </p:spPr>
      </p:pic>
      <p:sp>
        <p:nvSpPr>
          <p:cNvPr id="2" name="Holder 2"/>
          <p:cNvSpPr>
            <a:spLocks noGrp="1"/>
          </p:cNvSpPr>
          <p:nvPr>
            <p:ph type="title"/>
          </p:nvPr>
        </p:nvSpPr>
        <p:spPr/>
        <p:txBody>
          <a:bodyPr lIns="0" tIns="0" rIns="0" bIns="0"/>
          <a:lstStyle>
            <a:lvl1pPr>
              <a:defRPr sz="2150" b="0" i="0">
                <a:solidFill>
                  <a:schemeClr val="bg1"/>
                </a:solidFill>
                <a:latin typeface="Arial MT"/>
                <a:cs typeface="Arial MT"/>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70939" y="3080702"/>
            <a:ext cx="1687195" cy="357504"/>
          </a:xfrm>
          <a:prstGeom prst="rect">
            <a:avLst/>
          </a:prstGeom>
        </p:spPr>
        <p:txBody>
          <a:bodyPr wrap="square" lIns="0" tIns="0" rIns="0" bIns="0">
            <a:spAutoFit/>
          </a:bodyPr>
          <a:lstStyle>
            <a:lvl1pPr>
              <a:defRPr sz="2150" b="0" i="0">
                <a:solidFill>
                  <a:schemeClr val="bg1"/>
                </a:solidFill>
                <a:latin typeface="Arial MT"/>
                <a:cs typeface="Arial MT"/>
              </a:defRPr>
            </a:lvl1pPr>
          </a:lstStyle>
          <a:p/>
        </p:txBody>
      </p:sp>
      <p:sp>
        <p:nvSpPr>
          <p:cNvPr id="3" name="Holder 3"/>
          <p:cNvSpPr>
            <a:spLocks noGrp="1"/>
          </p:cNvSpPr>
          <p:nvPr>
            <p:ph type="body" idx="1"/>
          </p:nvPr>
        </p:nvSpPr>
        <p:spPr>
          <a:xfrm>
            <a:off x="718502" y="1351597"/>
            <a:ext cx="10754994" cy="18288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5345" y="4497674"/>
            <a:ext cx="2858135" cy="883919"/>
          </a:xfrm>
          <a:prstGeom prst="rect">
            <a:avLst/>
          </a:prstGeom>
        </p:spPr>
        <p:txBody>
          <a:bodyPr vert="horz" wrap="square" lIns="0" tIns="11430" rIns="0" bIns="0" rtlCol="0">
            <a:spAutoFit/>
          </a:bodyPr>
          <a:lstStyle/>
          <a:p>
            <a:pPr marL="12700" marR="5080" algn="ctr">
              <a:lnSpc>
                <a:spcPct val="110000"/>
              </a:lnSpc>
              <a:spcBef>
                <a:spcPts val="90"/>
              </a:spcBef>
            </a:pPr>
            <a:r>
              <a:rPr sz="1700" spc="5" dirty="0">
                <a:solidFill>
                  <a:srgbClr val="080808"/>
                </a:solidFill>
                <a:latin typeface="Arial MT"/>
                <a:cs typeface="Arial MT"/>
              </a:rPr>
              <a:t>Presented</a:t>
            </a:r>
            <a:r>
              <a:rPr sz="1700" spc="-90" dirty="0">
                <a:solidFill>
                  <a:srgbClr val="080808"/>
                </a:solidFill>
                <a:latin typeface="Arial MT"/>
                <a:cs typeface="Arial MT"/>
              </a:rPr>
              <a:t> </a:t>
            </a:r>
            <a:r>
              <a:rPr sz="1700" spc="-25" dirty="0">
                <a:solidFill>
                  <a:srgbClr val="080808"/>
                </a:solidFill>
                <a:latin typeface="Arial MT"/>
                <a:cs typeface="Arial MT"/>
              </a:rPr>
              <a:t>by:</a:t>
            </a:r>
            <a:r>
              <a:rPr sz="1700" spc="-60" dirty="0">
                <a:solidFill>
                  <a:srgbClr val="080808"/>
                </a:solidFill>
                <a:latin typeface="Arial MT"/>
                <a:cs typeface="Arial MT"/>
              </a:rPr>
              <a:t> </a:t>
            </a:r>
            <a:r>
              <a:rPr sz="1700" dirty="0">
                <a:solidFill>
                  <a:srgbClr val="080808"/>
                </a:solidFill>
                <a:latin typeface="Arial MT"/>
                <a:cs typeface="Arial MT"/>
              </a:rPr>
              <a:t>Abeera</a:t>
            </a:r>
            <a:r>
              <a:rPr sz="1700" spc="-15" dirty="0">
                <a:solidFill>
                  <a:srgbClr val="080808"/>
                </a:solidFill>
                <a:latin typeface="Arial MT"/>
                <a:cs typeface="Arial MT"/>
              </a:rPr>
              <a:t> </a:t>
            </a:r>
            <a:r>
              <a:rPr sz="1700" spc="5" dirty="0">
                <a:solidFill>
                  <a:srgbClr val="080808"/>
                </a:solidFill>
                <a:latin typeface="Arial MT"/>
                <a:cs typeface="Arial MT"/>
              </a:rPr>
              <a:t>Nayyer </a:t>
            </a:r>
            <a:r>
              <a:rPr sz="1700" spc="-459" dirty="0">
                <a:solidFill>
                  <a:srgbClr val="080808"/>
                </a:solidFill>
                <a:latin typeface="Arial MT"/>
                <a:cs typeface="Arial MT"/>
              </a:rPr>
              <a:t> </a:t>
            </a:r>
            <a:r>
              <a:rPr sz="1700" spc="-5" dirty="0">
                <a:solidFill>
                  <a:srgbClr val="080808"/>
                </a:solidFill>
                <a:latin typeface="Arial MT"/>
                <a:cs typeface="Arial MT"/>
              </a:rPr>
              <a:t>Roll </a:t>
            </a:r>
            <a:r>
              <a:rPr sz="1700" spc="-10" dirty="0">
                <a:solidFill>
                  <a:srgbClr val="080808"/>
                </a:solidFill>
                <a:latin typeface="Arial MT"/>
                <a:cs typeface="Arial MT"/>
              </a:rPr>
              <a:t>no: </a:t>
            </a:r>
            <a:r>
              <a:rPr sz="1700" spc="15" dirty="0">
                <a:solidFill>
                  <a:srgbClr val="080808"/>
                </a:solidFill>
                <a:latin typeface="Arial MT"/>
                <a:cs typeface="Arial MT"/>
              </a:rPr>
              <a:t>Bscs-f19-m53 </a:t>
            </a:r>
            <a:r>
              <a:rPr sz="1700" spc="20" dirty="0">
                <a:solidFill>
                  <a:srgbClr val="080808"/>
                </a:solidFill>
                <a:latin typeface="Arial MT"/>
                <a:cs typeface="Arial MT"/>
              </a:rPr>
              <a:t> </a:t>
            </a:r>
            <a:r>
              <a:rPr sz="1700" dirty="0">
                <a:solidFill>
                  <a:srgbClr val="080808"/>
                </a:solidFill>
                <a:latin typeface="Arial MT"/>
                <a:cs typeface="Arial MT"/>
              </a:rPr>
              <a:t>Section:</a:t>
            </a:r>
            <a:r>
              <a:rPr sz="1700" spc="-60" dirty="0">
                <a:solidFill>
                  <a:srgbClr val="080808"/>
                </a:solidFill>
                <a:latin typeface="Arial MT"/>
                <a:cs typeface="Arial MT"/>
              </a:rPr>
              <a:t> </a:t>
            </a:r>
            <a:r>
              <a:rPr sz="1700" dirty="0">
                <a:solidFill>
                  <a:srgbClr val="080808"/>
                </a:solidFill>
                <a:latin typeface="Arial MT"/>
                <a:cs typeface="Arial MT"/>
              </a:rPr>
              <a:t>B-Morning</a:t>
            </a:r>
            <a:endParaRPr sz="1700">
              <a:latin typeface="Arial MT"/>
              <a:cs typeface="Arial MT"/>
            </a:endParaRPr>
          </a:p>
        </p:txBody>
      </p:sp>
      <p:sp>
        <p:nvSpPr>
          <p:cNvPr id="3" name="object 3"/>
          <p:cNvSpPr txBox="1">
            <a:spLocks noGrp="1"/>
          </p:cNvSpPr>
          <p:nvPr>
            <p:ph type="ctrTitle"/>
          </p:nvPr>
        </p:nvSpPr>
        <p:spPr>
          <a:prstGeom prst="rect">
            <a:avLst/>
          </a:prstGeom>
        </p:spPr>
        <p:txBody>
          <a:bodyPr vert="horz" wrap="square" lIns="0" tIns="31115" rIns="0" bIns="0" rtlCol="0">
            <a:spAutoFit/>
          </a:bodyPr>
          <a:lstStyle/>
          <a:p>
            <a:pPr marL="36830" marR="5080" indent="-19050">
              <a:lnSpc>
                <a:spcPts val="4280"/>
              </a:lnSpc>
              <a:spcBef>
                <a:spcPts val="245"/>
              </a:spcBef>
            </a:pPr>
            <a:r>
              <a:rPr dirty="0"/>
              <a:t>“Supply</a:t>
            </a:r>
            <a:r>
              <a:rPr spc="-120" dirty="0"/>
              <a:t> </a:t>
            </a:r>
            <a:r>
              <a:rPr dirty="0"/>
              <a:t>Chain </a:t>
            </a:r>
            <a:r>
              <a:rPr spc="-985" dirty="0"/>
              <a:t> </a:t>
            </a:r>
            <a:r>
              <a:rPr dirty="0"/>
              <a:t>Management”</a:t>
            </a:r>
            <a:endParaRPr dirty="0"/>
          </a:p>
        </p:txBody>
      </p:sp>
      <p:sp>
        <p:nvSpPr>
          <p:cNvPr id="4" name="object 4"/>
          <p:cNvSpPr/>
          <p:nvPr/>
        </p:nvSpPr>
        <p:spPr>
          <a:xfrm>
            <a:off x="9051645" y="5044694"/>
            <a:ext cx="3140710" cy="1813560"/>
          </a:xfrm>
          <a:custGeom>
            <a:avLst/>
            <a:gdLst/>
            <a:ahLst/>
            <a:cxnLst/>
            <a:rect l="l" t="t" r="r" b="b"/>
            <a:pathLst>
              <a:path w="3140709" h="1813559">
                <a:moveTo>
                  <a:pt x="3140354" y="1327150"/>
                </a:moveTo>
                <a:lnTo>
                  <a:pt x="1813204" y="0"/>
                </a:lnTo>
                <a:lnTo>
                  <a:pt x="1480781" y="332447"/>
                </a:lnTo>
                <a:lnTo>
                  <a:pt x="1148359" y="0"/>
                </a:lnTo>
                <a:lnTo>
                  <a:pt x="469544" y="678840"/>
                </a:lnTo>
                <a:lnTo>
                  <a:pt x="801979" y="1011288"/>
                </a:lnTo>
                <a:lnTo>
                  <a:pt x="0" y="1813306"/>
                </a:lnTo>
                <a:lnTo>
                  <a:pt x="3140354" y="1813306"/>
                </a:lnTo>
                <a:lnTo>
                  <a:pt x="3140354" y="1327150"/>
                </a:lnTo>
                <a:close/>
              </a:path>
            </a:pathLst>
          </a:custGeom>
          <a:solidFill>
            <a:srgbClr val="94A29D">
              <a:alpha val="39999"/>
            </a:srgbClr>
          </a:solid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1999" cy="6857997"/>
            </a:xfrm>
            <a:prstGeom prst="rect">
              <a:avLst/>
            </a:prstGeom>
          </p:spPr>
        </p:pic>
        <p:sp>
          <p:nvSpPr>
            <p:cNvPr id="4" name="object 4"/>
            <p:cNvSpPr/>
            <p:nvPr/>
          </p:nvSpPr>
          <p:spPr>
            <a:xfrm>
              <a:off x="0" y="0"/>
              <a:ext cx="5095875" cy="6858000"/>
            </a:xfrm>
            <a:custGeom>
              <a:avLst/>
              <a:gdLst/>
              <a:ahLst/>
              <a:cxnLst/>
              <a:rect l="l" t="t" r="r" b="b"/>
              <a:pathLst>
                <a:path w="5095875" h="6858000">
                  <a:moveTo>
                    <a:pt x="5095875" y="0"/>
                  </a:moveTo>
                  <a:lnTo>
                    <a:pt x="0" y="0"/>
                  </a:lnTo>
                  <a:lnTo>
                    <a:pt x="0" y="6858000"/>
                  </a:lnTo>
                  <a:lnTo>
                    <a:pt x="5095875" y="6858000"/>
                  </a:lnTo>
                  <a:lnTo>
                    <a:pt x="5095875" y="0"/>
                  </a:lnTo>
                  <a:close/>
                </a:path>
              </a:pathLst>
            </a:custGeom>
            <a:solidFill>
              <a:srgbClr val="A9A47B"/>
            </a:solidFill>
          </p:spPr>
          <p:txBody>
            <a:bodyPr wrap="square" lIns="0" tIns="0" rIns="0" bIns="0" rtlCol="0"/>
            <a:lstStyle/>
            <a:p/>
          </p:txBody>
        </p:sp>
        <p:sp>
          <p:nvSpPr>
            <p:cNvPr id="5" name="object 5"/>
            <p:cNvSpPr/>
            <p:nvPr/>
          </p:nvSpPr>
          <p:spPr>
            <a:xfrm>
              <a:off x="523875" y="619125"/>
              <a:ext cx="3810000" cy="5505450"/>
            </a:xfrm>
            <a:custGeom>
              <a:avLst/>
              <a:gdLst/>
              <a:ahLst/>
              <a:cxnLst/>
              <a:rect l="l" t="t" r="r" b="b"/>
              <a:pathLst>
                <a:path w="3810000" h="5505450">
                  <a:moveTo>
                    <a:pt x="0" y="5505450"/>
                  </a:moveTo>
                  <a:lnTo>
                    <a:pt x="3810000" y="5505450"/>
                  </a:lnTo>
                  <a:lnTo>
                    <a:pt x="3810000" y="0"/>
                  </a:lnTo>
                  <a:lnTo>
                    <a:pt x="0" y="0"/>
                  </a:lnTo>
                  <a:lnTo>
                    <a:pt x="0" y="5505450"/>
                  </a:lnTo>
                  <a:close/>
                </a:path>
              </a:pathLst>
            </a:custGeom>
            <a:ln w="19050">
              <a:solidFill>
                <a:srgbClr val="FFFFFF"/>
              </a:solidFill>
            </a:ln>
          </p:spPr>
          <p:txBody>
            <a:bodyPr wrap="square" lIns="0" tIns="0" rIns="0" bIns="0" rtlCol="0"/>
            <a:lstStyle/>
            <a:p/>
          </p:txBody>
        </p:sp>
      </p:grpSp>
      <p:sp>
        <p:nvSpPr>
          <p:cNvPr id="6" name="object 6"/>
          <p:cNvSpPr txBox="1"/>
          <p:nvPr/>
        </p:nvSpPr>
        <p:spPr>
          <a:xfrm>
            <a:off x="603884" y="2956813"/>
            <a:ext cx="3424554" cy="803910"/>
          </a:xfrm>
          <a:prstGeom prst="rect">
            <a:avLst/>
          </a:prstGeom>
        </p:spPr>
        <p:txBody>
          <a:bodyPr vert="horz" wrap="square" lIns="0" tIns="13335" rIns="0" bIns="0" rtlCol="0">
            <a:spAutoFit/>
          </a:bodyPr>
          <a:lstStyle/>
          <a:p>
            <a:pPr marL="12700">
              <a:lnSpc>
                <a:spcPct val="100000"/>
              </a:lnSpc>
              <a:spcBef>
                <a:spcPts val="105"/>
              </a:spcBef>
            </a:pPr>
            <a:r>
              <a:rPr sz="5100" spc="5" dirty="0">
                <a:solidFill>
                  <a:srgbClr val="FFFFFF"/>
                </a:solidFill>
                <a:latin typeface="Arial MT"/>
                <a:cs typeface="Arial MT"/>
              </a:rPr>
              <a:t>Introduction</a:t>
            </a:r>
            <a:endParaRPr sz="5100">
              <a:latin typeface="Arial MT"/>
              <a:cs typeface="Arial MT"/>
            </a:endParaRPr>
          </a:p>
        </p:txBody>
      </p:sp>
      <p:grpSp>
        <p:nvGrpSpPr>
          <p:cNvPr id="7" name="object 7"/>
          <p:cNvGrpSpPr/>
          <p:nvPr/>
        </p:nvGrpSpPr>
        <p:grpSpPr>
          <a:xfrm>
            <a:off x="5465826" y="979550"/>
            <a:ext cx="6280150" cy="1574800"/>
            <a:chOff x="5465826" y="979550"/>
            <a:chExt cx="6280150" cy="1574800"/>
          </a:xfrm>
        </p:grpSpPr>
        <p:sp>
          <p:nvSpPr>
            <p:cNvPr id="8" name="object 8"/>
            <p:cNvSpPr/>
            <p:nvPr/>
          </p:nvSpPr>
          <p:spPr>
            <a:xfrm>
              <a:off x="5472176" y="985900"/>
              <a:ext cx="6267450" cy="1562100"/>
            </a:xfrm>
            <a:custGeom>
              <a:avLst/>
              <a:gdLst/>
              <a:ahLst/>
              <a:cxnLst/>
              <a:rect l="l" t="t" r="r" b="b"/>
              <a:pathLst>
                <a:path w="6267450" h="1562100">
                  <a:moveTo>
                    <a:pt x="6006973" y="0"/>
                  </a:moveTo>
                  <a:lnTo>
                    <a:pt x="260350" y="0"/>
                  </a:lnTo>
                  <a:lnTo>
                    <a:pt x="213524" y="4191"/>
                  </a:lnTo>
                  <a:lnTo>
                    <a:pt x="169463" y="16276"/>
                  </a:lnTo>
                  <a:lnTo>
                    <a:pt x="128900" y="35522"/>
                  </a:lnTo>
                  <a:lnTo>
                    <a:pt x="92567" y="61196"/>
                  </a:lnTo>
                  <a:lnTo>
                    <a:pt x="61196" y="92567"/>
                  </a:lnTo>
                  <a:lnTo>
                    <a:pt x="35522" y="128900"/>
                  </a:lnTo>
                  <a:lnTo>
                    <a:pt x="16276" y="169463"/>
                  </a:lnTo>
                  <a:lnTo>
                    <a:pt x="4191" y="213524"/>
                  </a:lnTo>
                  <a:lnTo>
                    <a:pt x="0" y="260350"/>
                  </a:lnTo>
                  <a:lnTo>
                    <a:pt x="0" y="1301623"/>
                  </a:lnTo>
                  <a:lnTo>
                    <a:pt x="4191" y="1348452"/>
                  </a:lnTo>
                  <a:lnTo>
                    <a:pt x="16276" y="1392525"/>
                  </a:lnTo>
                  <a:lnTo>
                    <a:pt x="35522" y="1433105"/>
                  </a:lnTo>
                  <a:lnTo>
                    <a:pt x="61196" y="1469458"/>
                  </a:lnTo>
                  <a:lnTo>
                    <a:pt x="92567" y="1500850"/>
                  </a:lnTo>
                  <a:lnTo>
                    <a:pt x="128900" y="1526544"/>
                  </a:lnTo>
                  <a:lnTo>
                    <a:pt x="169463" y="1545807"/>
                  </a:lnTo>
                  <a:lnTo>
                    <a:pt x="213524" y="1557904"/>
                  </a:lnTo>
                  <a:lnTo>
                    <a:pt x="260350" y="1562100"/>
                  </a:lnTo>
                  <a:lnTo>
                    <a:pt x="6006973" y="1562100"/>
                  </a:lnTo>
                  <a:lnTo>
                    <a:pt x="6053802" y="1557904"/>
                  </a:lnTo>
                  <a:lnTo>
                    <a:pt x="6097875" y="1545807"/>
                  </a:lnTo>
                  <a:lnTo>
                    <a:pt x="6138455" y="1526544"/>
                  </a:lnTo>
                  <a:lnTo>
                    <a:pt x="6174808" y="1500850"/>
                  </a:lnTo>
                  <a:lnTo>
                    <a:pt x="6206200" y="1469458"/>
                  </a:lnTo>
                  <a:lnTo>
                    <a:pt x="6231894" y="1433105"/>
                  </a:lnTo>
                  <a:lnTo>
                    <a:pt x="6251157" y="1392525"/>
                  </a:lnTo>
                  <a:lnTo>
                    <a:pt x="6263254" y="1348452"/>
                  </a:lnTo>
                  <a:lnTo>
                    <a:pt x="6267450" y="1301623"/>
                  </a:lnTo>
                  <a:lnTo>
                    <a:pt x="6267450" y="260350"/>
                  </a:lnTo>
                  <a:lnTo>
                    <a:pt x="6263254" y="213524"/>
                  </a:lnTo>
                  <a:lnTo>
                    <a:pt x="6251157" y="169463"/>
                  </a:lnTo>
                  <a:lnTo>
                    <a:pt x="6231894" y="128900"/>
                  </a:lnTo>
                  <a:lnTo>
                    <a:pt x="6206200" y="92567"/>
                  </a:lnTo>
                  <a:lnTo>
                    <a:pt x="6174808" y="61196"/>
                  </a:lnTo>
                  <a:lnTo>
                    <a:pt x="6138455" y="35522"/>
                  </a:lnTo>
                  <a:lnTo>
                    <a:pt x="6097875" y="16276"/>
                  </a:lnTo>
                  <a:lnTo>
                    <a:pt x="6053802" y="4191"/>
                  </a:lnTo>
                  <a:lnTo>
                    <a:pt x="6006973" y="0"/>
                  </a:lnTo>
                  <a:close/>
                </a:path>
              </a:pathLst>
            </a:custGeom>
            <a:solidFill>
              <a:srgbClr val="C79F5D"/>
            </a:solidFill>
          </p:spPr>
          <p:txBody>
            <a:bodyPr wrap="square" lIns="0" tIns="0" rIns="0" bIns="0" rtlCol="0"/>
            <a:lstStyle/>
            <a:p/>
          </p:txBody>
        </p:sp>
        <p:sp>
          <p:nvSpPr>
            <p:cNvPr id="9" name="object 9"/>
            <p:cNvSpPr/>
            <p:nvPr/>
          </p:nvSpPr>
          <p:spPr>
            <a:xfrm>
              <a:off x="5472176" y="985900"/>
              <a:ext cx="6267450" cy="1562100"/>
            </a:xfrm>
            <a:custGeom>
              <a:avLst/>
              <a:gdLst/>
              <a:ahLst/>
              <a:cxnLst/>
              <a:rect l="l" t="t" r="r" b="b"/>
              <a:pathLst>
                <a:path w="6267450" h="1562100">
                  <a:moveTo>
                    <a:pt x="0" y="260350"/>
                  </a:moveTo>
                  <a:lnTo>
                    <a:pt x="4191" y="213524"/>
                  </a:lnTo>
                  <a:lnTo>
                    <a:pt x="16276" y="169463"/>
                  </a:lnTo>
                  <a:lnTo>
                    <a:pt x="35522" y="128900"/>
                  </a:lnTo>
                  <a:lnTo>
                    <a:pt x="61196" y="92567"/>
                  </a:lnTo>
                  <a:lnTo>
                    <a:pt x="92567" y="61196"/>
                  </a:lnTo>
                  <a:lnTo>
                    <a:pt x="128900" y="35522"/>
                  </a:lnTo>
                  <a:lnTo>
                    <a:pt x="169463" y="16276"/>
                  </a:lnTo>
                  <a:lnTo>
                    <a:pt x="213524" y="4191"/>
                  </a:lnTo>
                  <a:lnTo>
                    <a:pt x="260350" y="0"/>
                  </a:lnTo>
                  <a:lnTo>
                    <a:pt x="6006973" y="0"/>
                  </a:lnTo>
                  <a:lnTo>
                    <a:pt x="6053802" y="4191"/>
                  </a:lnTo>
                  <a:lnTo>
                    <a:pt x="6097875" y="16276"/>
                  </a:lnTo>
                  <a:lnTo>
                    <a:pt x="6138455" y="35522"/>
                  </a:lnTo>
                  <a:lnTo>
                    <a:pt x="6174808" y="61196"/>
                  </a:lnTo>
                  <a:lnTo>
                    <a:pt x="6206200" y="92567"/>
                  </a:lnTo>
                  <a:lnTo>
                    <a:pt x="6231894" y="128900"/>
                  </a:lnTo>
                  <a:lnTo>
                    <a:pt x="6251157" y="169463"/>
                  </a:lnTo>
                  <a:lnTo>
                    <a:pt x="6263254" y="213524"/>
                  </a:lnTo>
                  <a:lnTo>
                    <a:pt x="6267450" y="260350"/>
                  </a:lnTo>
                  <a:lnTo>
                    <a:pt x="6267450" y="1301623"/>
                  </a:lnTo>
                  <a:lnTo>
                    <a:pt x="6263254" y="1348452"/>
                  </a:lnTo>
                  <a:lnTo>
                    <a:pt x="6251157" y="1392525"/>
                  </a:lnTo>
                  <a:lnTo>
                    <a:pt x="6231894" y="1433105"/>
                  </a:lnTo>
                  <a:lnTo>
                    <a:pt x="6206200" y="1469458"/>
                  </a:lnTo>
                  <a:lnTo>
                    <a:pt x="6174808" y="1500850"/>
                  </a:lnTo>
                  <a:lnTo>
                    <a:pt x="6138455" y="1526544"/>
                  </a:lnTo>
                  <a:lnTo>
                    <a:pt x="6097875" y="1545807"/>
                  </a:lnTo>
                  <a:lnTo>
                    <a:pt x="6053802" y="1557904"/>
                  </a:lnTo>
                  <a:lnTo>
                    <a:pt x="6006973" y="1562100"/>
                  </a:lnTo>
                  <a:lnTo>
                    <a:pt x="260350" y="1562100"/>
                  </a:lnTo>
                  <a:lnTo>
                    <a:pt x="213524" y="1557904"/>
                  </a:lnTo>
                  <a:lnTo>
                    <a:pt x="169463" y="1545807"/>
                  </a:lnTo>
                  <a:lnTo>
                    <a:pt x="128900" y="1526544"/>
                  </a:lnTo>
                  <a:lnTo>
                    <a:pt x="92567" y="1500850"/>
                  </a:lnTo>
                  <a:lnTo>
                    <a:pt x="61196" y="1469458"/>
                  </a:lnTo>
                  <a:lnTo>
                    <a:pt x="35522" y="1433105"/>
                  </a:lnTo>
                  <a:lnTo>
                    <a:pt x="16276" y="1392525"/>
                  </a:lnTo>
                  <a:lnTo>
                    <a:pt x="4191" y="1348452"/>
                  </a:lnTo>
                  <a:lnTo>
                    <a:pt x="0" y="1301623"/>
                  </a:lnTo>
                  <a:lnTo>
                    <a:pt x="0" y="260350"/>
                  </a:lnTo>
                  <a:close/>
                </a:path>
              </a:pathLst>
            </a:custGeom>
            <a:ln w="12700">
              <a:solidFill>
                <a:srgbClr val="FFFFFF"/>
              </a:solidFill>
            </a:ln>
          </p:spPr>
          <p:txBody>
            <a:bodyPr wrap="square" lIns="0" tIns="0" rIns="0" bIns="0" rtlCol="0"/>
            <a:lstStyle/>
            <a:p/>
          </p:txBody>
        </p:sp>
      </p:grpSp>
      <p:sp>
        <p:nvSpPr>
          <p:cNvPr id="10" name="object 10"/>
          <p:cNvSpPr txBox="1">
            <a:spLocks noGrp="1"/>
          </p:cNvSpPr>
          <p:nvPr>
            <p:ph type="title"/>
          </p:nvPr>
        </p:nvSpPr>
        <p:spPr>
          <a:xfrm>
            <a:off x="5608320" y="1088453"/>
            <a:ext cx="5929630" cy="1313815"/>
          </a:xfrm>
          <a:prstGeom prst="rect">
            <a:avLst/>
          </a:prstGeom>
        </p:spPr>
        <p:txBody>
          <a:bodyPr vert="horz" wrap="square" lIns="0" tIns="47625" rIns="0" bIns="0" rtlCol="0">
            <a:spAutoFit/>
          </a:bodyPr>
          <a:lstStyle/>
          <a:p>
            <a:pPr marL="12700" marR="5080">
              <a:lnSpc>
                <a:spcPct val="89000"/>
              </a:lnSpc>
              <a:spcBef>
                <a:spcPts val="375"/>
              </a:spcBef>
            </a:pPr>
            <a:r>
              <a:rPr sz="1850" spc="20" dirty="0"/>
              <a:t>Supply </a:t>
            </a:r>
            <a:r>
              <a:rPr sz="1850" spc="25" dirty="0"/>
              <a:t>chain </a:t>
            </a:r>
            <a:r>
              <a:rPr sz="1850" spc="40" dirty="0"/>
              <a:t>which </a:t>
            </a:r>
            <a:r>
              <a:rPr sz="1850" spc="10" dirty="0"/>
              <a:t>represents </a:t>
            </a:r>
            <a:r>
              <a:rPr sz="1850" spc="15" dirty="0"/>
              <a:t>a </a:t>
            </a:r>
            <a:r>
              <a:rPr sz="1850" spc="5" dirty="0"/>
              <a:t>“ </a:t>
            </a:r>
            <a:r>
              <a:rPr sz="1850" spc="20" dirty="0"/>
              <a:t>network </a:t>
            </a:r>
            <a:r>
              <a:rPr sz="1850" spc="10" dirty="0"/>
              <a:t>of </a:t>
            </a:r>
            <a:r>
              <a:rPr sz="1850" spc="15" dirty="0"/>
              <a:t> </a:t>
            </a:r>
            <a:r>
              <a:rPr sz="1850" spc="10" dirty="0"/>
              <a:t>organizations</a:t>
            </a:r>
            <a:r>
              <a:rPr sz="1850" spc="114" dirty="0"/>
              <a:t> </a:t>
            </a:r>
            <a:r>
              <a:rPr sz="1850" spc="10" dirty="0"/>
              <a:t>that </a:t>
            </a:r>
            <a:r>
              <a:rPr sz="1850" dirty="0"/>
              <a:t>are</a:t>
            </a:r>
            <a:r>
              <a:rPr sz="1850" spc="90" dirty="0"/>
              <a:t> </a:t>
            </a:r>
            <a:r>
              <a:rPr sz="1850" spc="-10" dirty="0"/>
              <a:t>involved,</a:t>
            </a:r>
            <a:r>
              <a:rPr sz="1850" spc="235" dirty="0"/>
              <a:t> </a:t>
            </a:r>
            <a:r>
              <a:rPr sz="1850" spc="10" dirty="0"/>
              <a:t>through</a:t>
            </a:r>
            <a:r>
              <a:rPr sz="1850" spc="90" dirty="0"/>
              <a:t> </a:t>
            </a:r>
            <a:r>
              <a:rPr sz="1850" spc="10" dirty="0"/>
              <a:t>upstream</a:t>
            </a:r>
            <a:r>
              <a:rPr sz="1850" spc="20" dirty="0"/>
              <a:t> </a:t>
            </a:r>
            <a:r>
              <a:rPr sz="1850" spc="15" dirty="0"/>
              <a:t>and </a:t>
            </a:r>
            <a:r>
              <a:rPr sz="1850" spc="20" dirty="0"/>
              <a:t> downstream </a:t>
            </a:r>
            <a:r>
              <a:rPr sz="1850" spc="25" dirty="0"/>
              <a:t>linkages, in </a:t>
            </a:r>
            <a:r>
              <a:rPr sz="1850" spc="10" dirty="0"/>
              <a:t>the different </a:t>
            </a:r>
            <a:r>
              <a:rPr sz="1850" spc="20" dirty="0"/>
              <a:t>processes</a:t>
            </a:r>
            <a:r>
              <a:rPr lang="en-US" sz="1850" spc="20" dirty="0"/>
              <a:t>, softwares</a:t>
            </a:r>
            <a:r>
              <a:rPr sz="1850" spc="20" dirty="0"/>
              <a:t> </a:t>
            </a:r>
            <a:r>
              <a:rPr sz="1850" spc="15" dirty="0"/>
              <a:t>and</a:t>
            </a:r>
            <a:r>
              <a:rPr sz="1850" spc="20" dirty="0"/>
              <a:t> </a:t>
            </a:r>
            <a:r>
              <a:rPr sz="1850" spc="10" dirty="0"/>
              <a:t>activities that produce </a:t>
            </a:r>
            <a:r>
              <a:rPr sz="1850" spc="-5" dirty="0"/>
              <a:t>value</a:t>
            </a:r>
            <a:r>
              <a:rPr sz="1850" dirty="0"/>
              <a:t> </a:t>
            </a:r>
            <a:r>
              <a:rPr sz="1850" spc="25" dirty="0"/>
              <a:t>in </a:t>
            </a:r>
            <a:r>
              <a:rPr sz="1850" spc="10" dirty="0"/>
              <a:t>the </a:t>
            </a:r>
            <a:r>
              <a:rPr sz="1850" spc="5" dirty="0"/>
              <a:t>form </a:t>
            </a:r>
            <a:r>
              <a:rPr sz="1850" spc="10" dirty="0"/>
              <a:t>of products </a:t>
            </a:r>
            <a:r>
              <a:rPr sz="1850" spc="15" dirty="0"/>
              <a:t>and </a:t>
            </a:r>
            <a:r>
              <a:rPr sz="1850" spc="-500" dirty="0"/>
              <a:t> </a:t>
            </a:r>
            <a:r>
              <a:rPr sz="1850" spc="5" dirty="0"/>
              <a:t>services</a:t>
            </a:r>
            <a:r>
              <a:rPr sz="1850" spc="110" dirty="0"/>
              <a:t> </a:t>
            </a:r>
            <a:r>
              <a:rPr sz="1850" spc="25" dirty="0"/>
              <a:t>in</a:t>
            </a:r>
            <a:r>
              <a:rPr sz="1850" spc="10" dirty="0"/>
              <a:t> the </a:t>
            </a:r>
            <a:r>
              <a:rPr sz="1850" spc="15" dirty="0"/>
              <a:t>hands</a:t>
            </a:r>
            <a:r>
              <a:rPr sz="1850" spc="40" dirty="0"/>
              <a:t> </a:t>
            </a:r>
            <a:r>
              <a:rPr sz="1850" spc="10" dirty="0"/>
              <a:t>of the </a:t>
            </a:r>
            <a:r>
              <a:rPr sz="1850" spc="15" dirty="0"/>
              <a:t>consumer.</a:t>
            </a:r>
            <a:endParaRPr sz="1850"/>
          </a:p>
        </p:txBody>
      </p:sp>
      <p:grpSp>
        <p:nvGrpSpPr>
          <p:cNvPr id="11" name="object 11"/>
          <p:cNvGrpSpPr/>
          <p:nvPr/>
        </p:nvGrpSpPr>
        <p:grpSpPr>
          <a:xfrm>
            <a:off x="5465826" y="2589276"/>
            <a:ext cx="6280150" cy="1574800"/>
            <a:chOff x="5465826" y="2589276"/>
            <a:chExt cx="6280150" cy="1574800"/>
          </a:xfrm>
        </p:grpSpPr>
        <p:sp>
          <p:nvSpPr>
            <p:cNvPr id="12" name="object 12"/>
            <p:cNvSpPr/>
            <p:nvPr/>
          </p:nvSpPr>
          <p:spPr>
            <a:xfrm>
              <a:off x="5472176" y="2595626"/>
              <a:ext cx="6267450" cy="1562100"/>
            </a:xfrm>
            <a:custGeom>
              <a:avLst/>
              <a:gdLst/>
              <a:ahLst/>
              <a:cxnLst/>
              <a:rect l="l" t="t" r="r" b="b"/>
              <a:pathLst>
                <a:path w="6267450" h="1562100">
                  <a:moveTo>
                    <a:pt x="6006973" y="0"/>
                  </a:moveTo>
                  <a:lnTo>
                    <a:pt x="260350" y="0"/>
                  </a:lnTo>
                  <a:lnTo>
                    <a:pt x="213524" y="4191"/>
                  </a:lnTo>
                  <a:lnTo>
                    <a:pt x="169463" y="16276"/>
                  </a:lnTo>
                  <a:lnTo>
                    <a:pt x="128900" y="35522"/>
                  </a:lnTo>
                  <a:lnTo>
                    <a:pt x="92567" y="61196"/>
                  </a:lnTo>
                  <a:lnTo>
                    <a:pt x="61196" y="92567"/>
                  </a:lnTo>
                  <a:lnTo>
                    <a:pt x="35522" y="128900"/>
                  </a:lnTo>
                  <a:lnTo>
                    <a:pt x="16276" y="169463"/>
                  </a:lnTo>
                  <a:lnTo>
                    <a:pt x="4191" y="213524"/>
                  </a:lnTo>
                  <a:lnTo>
                    <a:pt x="0" y="260350"/>
                  </a:lnTo>
                  <a:lnTo>
                    <a:pt x="0" y="1301623"/>
                  </a:lnTo>
                  <a:lnTo>
                    <a:pt x="4191" y="1348452"/>
                  </a:lnTo>
                  <a:lnTo>
                    <a:pt x="16276" y="1392525"/>
                  </a:lnTo>
                  <a:lnTo>
                    <a:pt x="35522" y="1433105"/>
                  </a:lnTo>
                  <a:lnTo>
                    <a:pt x="61196" y="1469458"/>
                  </a:lnTo>
                  <a:lnTo>
                    <a:pt x="92567" y="1500850"/>
                  </a:lnTo>
                  <a:lnTo>
                    <a:pt x="128900" y="1526544"/>
                  </a:lnTo>
                  <a:lnTo>
                    <a:pt x="169463" y="1545807"/>
                  </a:lnTo>
                  <a:lnTo>
                    <a:pt x="213524" y="1557904"/>
                  </a:lnTo>
                  <a:lnTo>
                    <a:pt x="260350" y="1562100"/>
                  </a:lnTo>
                  <a:lnTo>
                    <a:pt x="6006973" y="1562100"/>
                  </a:lnTo>
                  <a:lnTo>
                    <a:pt x="6053802" y="1557904"/>
                  </a:lnTo>
                  <a:lnTo>
                    <a:pt x="6097875" y="1545807"/>
                  </a:lnTo>
                  <a:lnTo>
                    <a:pt x="6138455" y="1526544"/>
                  </a:lnTo>
                  <a:lnTo>
                    <a:pt x="6174808" y="1500850"/>
                  </a:lnTo>
                  <a:lnTo>
                    <a:pt x="6206200" y="1469458"/>
                  </a:lnTo>
                  <a:lnTo>
                    <a:pt x="6231894" y="1433105"/>
                  </a:lnTo>
                  <a:lnTo>
                    <a:pt x="6251157" y="1392525"/>
                  </a:lnTo>
                  <a:lnTo>
                    <a:pt x="6263254" y="1348452"/>
                  </a:lnTo>
                  <a:lnTo>
                    <a:pt x="6267450" y="1301623"/>
                  </a:lnTo>
                  <a:lnTo>
                    <a:pt x="6267450" y="260350"/>
                  </a:lnTo>
                  <a:lnTo>
                    <a:pt x="6263254" y="213524"/>
                  </a:lnTo>
                  <a:lnTo>
                    <a:pt x="6251157" y="169463"/>
                  </a:lnTo>
                  <a:lnTo>
                    <a:pt x="6231894" y="128900"/>
                  </a:lnTo>
                  <a:lnTo>
                    <a:pt x="6206200" y="92567"/>
                  </a:lnTo>
                  <a:lnTo>
                    <a:pt x="6174808" y="61196"/>
                  </a:lnTo>
                  <a:lnTo>
                    <a:pt x="6138455" y="35522"/>
                  </a:lnTo>
                  <a:lnTo>
                    <a:pt x="6097875" y="16276"/>
                  </a:lnTo>
                  <a:lnTo>
                    <a:pt x="6053802" y="4191"/>
                  </a:lnTo>
                  <a:lnTo>
                    <a:pt x="6006973" y="0"/>
                  </a:lnTo>
                  <a:close/>
                </a:path>
              </a:pathLst>
            </a:custGeom>
            <a:solidFill>
              <a:srgbClr val="BB9F74"/>
            </a:solidFill>
          </p:spPr>
          <p:txBody>
            <a:bodyPr wrap="square" lIns="0" tIns="0" rIns="0" bIns="0" rtlCol="0"/>
            <a:lstStyle/>
            <a:p/>
          </p:txBody>
        </p:sp>
        <p:sp>
          <p:nvSpPr>
            <p:cNvPr id="13" name="object 13"/>
            <p:cNvSpPr/>
            <p:nvPr/>
          </p:nvSpPr>
          <p:spPr>
            <a:xfrm>
              <a:off x="5472176" y="2595626"/>
              <a:ext cx="6267450" cy="1562100"/>
            </a:xfrm>
            <a:custGeom>
              <a:avLst/>
              <a:gdLst/>
              <a:ahLst/>
              <a:cxnLst/>
              <a:rect l="l" t="t" r="r" b="b"/>
              <a:pathLst>
                <a:path w="6267450" h="1562100">
                  <a:moveTo>
                    <a:pt x="0" y="260350"/>
                  </a:moveTo>
                  <a:lnTo>
                    <a:pt x="4191" y="213524"/>
                  </a:lnTo>
                  <a:lnTo>
                    <a:pt x="16276" y="169463"/>
                  </a:lnTo>
                  <a:lnTo>
                    <a:pt x="35522" y="128900"/>
                  </a:lnTo>
                  <a:lnTo>
                    <a:pt x="61196" y="92567"/>
                  </a:lnTo>
                  <a:lnTo>
                    <a:pt x="92567" y="61196"/>
                  </a:lnTo>
                  <a:lnTo>
                    <a:pt x="128900" y="35522"/>
                  </a:lnTo>
                  <a:lnTo>
                    <a:pt x="169463" y="16276"/>
                  </a:lnTo>
                  <a:lnTo>
                    <a:pt x="213524" y="4191"/>
                  </a:lnTo>
                  <a:lnTo>
                    <a:pt x="260350" y="0"/>
                  </a:lnTo>
                  <a:lnTo>
                    <a:pt x="6006973" y="0"/>
                  </a:lnTo>
                  <a:lnTo>
                    <a:pt x="6053802" y="4191"/>
                  </a:lnTo>
                  <a:lnTo>
                    <a:pt x="6097875" y="16276"/>
                  </a:lnTo>
                  <a:lnTo>
                    <a:pt x="6138455" y="35522"/>
                  </a:lnTo>
                  <a:lnTo>
                    <a:pt x="6174808" y="61196"/>
                  </a:lnTo>
                  <a:lnTo>
                    <a:pt x="6206200" y="92567"/>
                  </a:lnTo>
                  <a:lnTo>
                    <a:pt x="6231894" y="128900"/>
                  </a:lnTo>
                  <a:lnTo>
                    <a:pt x="6251157" y="169463"/>
                  </a:lnTo>
                  <a:lnTo>
                    <a:pt x="6263254" y="213524"/>
                  </a:lnTo>
                  <a:lnTo>
                    <a:pt x="6267450" y="260350"/>
                  </a:lnTo>
                  <a:lnTo>
                    <a:pt x="6267450" y="1301623"/>
                  </a:lnTo>
                  <a:lnTo>
                    <a:pt x="6263254" y="1348452"/>
                  </a:lnTo>
                  <a:lnTo>
                    <a:pt x="6251157" y="1392525"/>
                  </a:lnTo>
                  <a:lnTo>
                    <a:pt x="6231894" y="1433105"/>
                  </a:lnTo>
                  <a:lnTo>
                    <a:pt x="6206200" y="1469458"/>
                  </a:lnTo>
                  <a:lnTo>
                    <a:pt x="6174808" y="1500850"/>
                  </a:lnTo>
                  <a:lnTo>
                    <a:pt x="6138455" y="1526544"/>
                  </a:lnTo>
                  <a:lnTo>
                    <a:pt x="6097875" y="1545807"/>
                  </a:lnTo>
                  <a:lnTo>
                    <a:pt x="6053802" y="1557904"/>
                  </a:lnTo>
                  <a:lnTo>
                    <a:pt x="6006973" y="1562100"/>
                  </a:lnTo>
                  <a:lnTo>
                    <a:pt x="260350" y="1562100"/>
                  </a:lnTo>
                  <a:lnTo>
                    <a:pt x="213524" y="1557904"/>
                  </a:lnTo>
                  <a:lnTo>
                    <a:pt x="169463" y="1545807"/>
                  </a:lnTo>
                  <a:lnTo>
                    <a:pt x="128900" y="1526544"/>
                  </a:lnTo>
                  <a:lnTo>
                    <a:pt x="92567" y="1500850"/>
                  </a:lnTo>
                  <a:lnTo>
                    <a:pt x="61196" y="1469458"/>
                  </a:lnTo>
                  <a:lnTo>
                    <a:pt x="35522" y="1433105"/>
                  </a:lnTo>
                  <a:lnTo>
                    <a:pt x="16276" y="1392525"/>
                  </a:lnTo>
                  <a:lnTo>
                    <a:pt x="4191" y="1348452"/>
                  </a:lnTo>
                  <a:lnTo>
                    <a:pt x="0" y="1301623"/>
                  </a:lnTo>
                  <a:lnTo>
                    <a:pt x="0" y="260350"/>
                  </a:lnTo>
                  <a:close/>
                </a:path>
              </a:pathLst>
            </a:custGeom>
            <a:ln w="12700">
              <a:solidFill>
                <a:srgbClr val="FFFFFF"/>
              </a:solidFill>
            </a:ln>
          </p:spPr>
          <p:txBody>
            <a:bodyPr wrap="square" lIns="0" tIns="0" rIns="0" bIns="0" rtlCol="0"/>
            <a:lstStyle/>
            <a:p/>
          </p:txBody>
        </p:sp>
      </p:grpSp>
      <p:sp>
        <p:nvSpPr>
          <p:cNvPr id="14" name="object 14"/>
          <p:cNvSpPr txBox="1"/>
          <p:nvPr/>
        </p:nvSpPr>
        <p:spPr>
          <a:xfrm>
            <a:off x="5608320" y="3076511"/>
            <a:ext cx="5375275" cy="552450"/>
          </a:xfrm>
          <a:prstGeom prst="rect">
            <a:avLst/>
          </a:prstGeom>
        </p:spPr>
        <p:txBody>
          <a:bodyPr vert="horz" wrap="square" lIns="0" tIns="52705" rIns="0" bIns="0" rtlCol="0">
            <a:spAutoFit/>
          </a:bodyPr>
          <a:lstStyle/>
          <a:p>
            <a:pPr marL="12700" marR="5080">
              <a:lnSpc>
                <a:spcPts val="1950"/>
              </a:lnSpc>
              <a:spcBef>
                <a:spcPts val="415"/>
              </a:spcBef>
            </a:pPr>
            <a:r>
              <a:rPr sz="1850" spc="15" dirty="0">
                <a:solidFill>
                  <a:srgbClr val="FFFFFF"/>
                </a:solidFill>
                <a:latin typeface="Arial MT"/>
                <a:cs typeface="Arial MT"/>
              </a:rPr>
              <a:t>A</a:t>
            </a:r>
            <a:r>
              <a:rPr sz="1850" spc="-40" dirty="0">
                <a:solidFill>
                  <a:srgbClr val="FFFFFF"/>
                </a:solidFill>
                <a:latin typeface="Arial MT"/>
                <a:cs typeface="Arial MT"/>
              </a:rPr>
              <a:t> </a:t>
            </a:r>
            <a:r>
              <a:rPr sz="1850" spc="20" dirty="0">
                <a:solidFill>
                  <a:srgbClr val="FFFFFF"/>
                </a:solidFill>
                <a:latin typeface="Arial MT"/>
                <a:cs typeface="Arial MT"/>
              </a:rPr>
              <a:t>supply</a:t>
            </a:r>
            <a:r>
              <a:rPr sz="1850" spc="-30" dirty="0">
                <a:solidFill>
                  <a:srgbClr val="FFFFFF"/>
                </a:solidFill>
                <a:latin typeface="Arial MT"/>
                <a:cs typeface="Arial MT"/>
              </a:rPr>
              <a:t> </a:t>
            </a:r>
            <a:r>
              <a:rPr sz="1850" spc="25" dirty="0">
                <a:solidFill>
                  <a:srgbClr val="FFFFFF"/>
                </a:solidFill>
                <a:latin typeface="Arial MT"/>
                <a:cs typeface="Arial MT"/>
              </a:rPr>
              <a:t>chain</a:t>
            </a:r>
            <a:r>
              <a:rPr sz="1850" spc="-60" dirty="0">
                <a:solidFill>
                  <a:srgbClr val="FFFFFF"/>
                </a:solidFill>
                <a:latin typeface="Arial MT"/>
                <a:cs typeface="Arial MT"/>
              </a:rPr>
              <a:t> </a:t>
            </a:r>
            <a:r>
              <a:rPr sz="1850" spc="20" dirty="0">
                <a:solidFill>
                  <a:srgbClr val="FFFFFF"/>
                </a:solidFill>
                <a:latin typeface="Arial MT"/>
                <a:cs typeface="Arial MT"/>
              </a:rPr>
              <a:t>is</a:t>
            </a:r>
            <a:r>
              <a:rPr sz="1850" spc="50" dirty="0">
                <a:solidFill>
                  <a:srgbClr val="FFFFFF"/>
                </a:solidFill>
                <a:latin typeface="Arial MT"/>
                <a:cs typeface="Arial MT"/>
              </a:rPr>
              <a:t> </a:t>
            </a:r>
            <a:r>
              <a:rPr sz="1850" spc="10" dirty="0">
                <a:solidFill>
                  <a:srgbClr val="FFFFFF"/>
                </a:solidFill>
                <a:latin typeface="Arial MT"/>
                <a:cs typeface="Arial MT"/>
              </a:rPr>
              <a:t>the</a:t>
            </a:r>
            <a:r>
              <a:rPr sz="1850" spc="15" dirty="0">
                <a:solidFill>
                  <a:srgbClr val="FFFFFF"/>
                </a:solidFill>
                <a:latin typeface="Arial MT"/>
                <a:cs typeface="Arial MT"/>
              </a:rPr>
              <a:t> </a:t>
            </a:r>
            <a:r>
              <a:rPr sz="1850" spc="25" dirty="0">
                <a:solidFill>
                  <a:srgbClr val="FFFFFF"/>
                </a:solidFill>
                <a:latin typeface="Arial MT"/>
                <a:cs typeface="Arial MT"/>
              </a:rPr>
              <a:t>alignment</a:t>
            </a:r>
            <a:r>
              <a:rPr sz="1850" spc="-60" dirty="0">
                <a:solidFill>
                  <a:srgbClr val="FFFFFF"/>
                </a:solidFill>
                <a:latin typeface="Arial MT"/>
                <a:cs typeface="Arial MT"/>
              </a:rPr>
              <a:t> </a:t>
            </a:r>
            <a:r>
              <a:rPr sz="1850" spc="10" dirty="0">
                <a:solidFill>
                  <a:srgbClr val="FFFFFF"/>
                </a:solidFill>
                <a:latin typeface="Arial MT"/>
                <a:cs typeface="Arial MT"/>
              </a:rPr>
              <a:t>of</a:t>
            </a:r>
            <a:r>
              <a:rPr sz="1850" spc="15" dirty="0">
                <a:solidFill>
                  <a:srgbClr val="FFFFFF"/>
                </a:solidFill>
                <a:latin typeface="Arial MT"/>
                <a:cs typeface="Arial MT"/>
              </a:rPr>
              <a:t> </a:t>
            </a:r>
            <a:r>
              <a:rPr sz="1850" spc="25" dirty="0">
                <a:solidFill>
                  <a:srgbClr val="FFFFFF"/>
                </a:solidFill>
                <a:latin typeface="Arial MT"/>
                <a:cs typeface="Arial MT"/>
              </a:rPr>
              <a:t>firms</a:t>
            </a:r>
            <a:r>
              <a:rPr sz="1850" spc="-25" dirty="0">
                <a:solidFill>
                  <a:srgbClr val="FFFFFF"/>
                </a:solidFill>
                <a:latin typeface="Arial MT"/>
                <a:cs typeface="Arial MT"/>
              </a:rPr>
              <a:t> </a:t>
            </a:r>
            <a:r>
              <a:rPr sz="1850" spc="10" dirty="0">
                <a:solidFill>
                  <a:srgbClr val="FFFFFF"/>
                </a:solidFill>
                <a:latin typeface="Arial MT"/>
                <a:cs typeface="Arial MT"/>
              </a:rPr>
              <a:t>that</a:t>
            </a:r>
            <a:r>
              <a:rPr sz="1850" spc="15" dirty="0">
                <a:solidFill>
                  <a:srgbClr val="FFFFFF"/>
                </a:solidFill>
                <a:latin typeface="Arial MT"/>
                <a:cs typeface="Arial MT"/>
              </a:rPr>
              <a:t> </a:t>
            </a:r>
            <a:r>
              <a:rPr sz="1850" spc="10" dirty="0">
                <a:solidFill>
                  <a:srgbClr val="FFFFFF"/>
                </a:solidFill>
                <a:latin typeface="Arial MT"/>
                <a:cs typeface="Arial MT"/>
              </a:rPr>
              <a:t>brings </a:t>
            </a:r>
            <a:r>
              <a:rPr sz="1850" spc="-500" dirty="0">
                <a:solidFill>
                  <a:srgbClr val="FFFFFF"/>
                </a:solidFill>
                <a:latin typeface="Arial MT"/>
                <a:cs typeface="Arial MT"/>
              </a:rPr>
              <a:t> </a:t>
            </a:r>
            <a:r>
              <a:rPr sz="1850" spc="10" dirty="0">
                <a:solidFill>
                  <a:srgbClr val="FFFFFF"/>
                </a:solidFill>
                <a:latin typeface="Arial MT"/>
                <a:cs typeface="Arial MT"/>
              </a:rPr>
              <a:t>products</a:t>
            </a:r>
            <a:r>
              <a:rPr lang="en-US" sz="1850" spc="10" dirty="0">
                <a:solidFill>
                  <a:srgbClr val="FFFFFF"/>
                </a:solidFill>
                <a:latin typeface="Arial MT"/>
                <a:cs typeface="Arial MT"/>
              </a:rPr>
              <a:t>, softwares </a:t>
            </a:r>
            <a:r>
              <a:rPr sz="1850" spc="10" dirty="0">
                <a:solidFill>
                  <a:srgbClr val="FFFFFF"/>
                </a:solidFill>
                <a:latin typeface="Arial MT"/>
                <a:cs typeface="Arial MT"/>
              </a:rPr>
              <a:t>or</a:t>
            </a:r>
            <a:r>
              <a:rPr sz="1850" spc="60" dirty="0">
                <a:solidFill>
                  <a:srgbClr val="FFFFFF"/>
                </a:solidFill>
                <a:latin typeface="Arial MT"/>
                <a:cs typeface="Arial MT"/>
              </a:rPr>
              <a:t> </a:t>
            </a:r>
            <a:r>
              <a:rPr sz="1850" spc="5" dirty="0">
                <a:solidFill>
                  <a:srgbClr val="FFFFFF"/>
                </a:solidFill>
                <a:latin typeface="Arial MT"/>
                <a:cs typeface="Arial MT"/>
              </a:rPr>
              <a:t>services</a:t>
            </a:r>
            <a:r>
              <a:rPr sz="1850" spc="114" dirty="0">
                <a:solidFill>
                  <a:srgbClr val="FFFFFF"/>
                </a:solidFill>
                <a:latin typeface="Arial MT"/>
                <a:cs typeface="Arial MT"/>
              </a:rPr>
              <a:t> </a:t>
            </a:r>
            <a:r>
              <a:rPr sz="1850" spc="10" dirty="0">
                <a:solidFill>
                  <a:srgbClr val="FFFFFF"/>
                </a:solidFill>
                <a:latin typeface="Arial MT"/>
                <a:cs typeface="Arial MT"/>
              </a:rPr>
              <a:t>to</a:t>
            </a:r>
            <a:r>
              <a:rPr sz="1850" spc="15" dirty="0">
                <a:solidFill>
                  <a:srgbClr val="FFFFFF"/>
                </a:solidFill>
                <a:latin typeface="Arial MT"/>
                <a:cs typeface="Arial MT"/>
              </a:rPr>
              <a:t> </a:t>
            </a:r>
            <a:r>
              <a:rPr sz="1850" spc="25" dirty="0">
                <a:solidFill>
                  <a:srgbClr val="FFFFFF"/>
                </a:solidFill>
                <a:latin typeface="Arial MT"/>
                <a:cs typeface="Arial MT"/>
              </a:rPr>
              <a:t>market.</a:t>
            </a:r>
            <a:endParaRPr sz="1850">
              <a:latin typeface="Arial MT"/>
              <a:cs typeface="Arial MT"/>
            </a:endParaRPr>
          </a:p>
        </p:txBody>
      </p:sp>
      <p:grpSp>
        <p:nvGrpSpPr>
          <p:cNvPr id="15" name="object 15"/>
          <p:cNvGrpSpPr/>
          <p:nvPr/>
        </p:nvGrpSpPr>
        <p:grpSpPr>
          <a:xfrm>
            <a:off x="5465826" y="4208526"/>
            <a:ext cx="6280150" cy="1565275"/>
            <a:chOff x="5465826" y="4208526"/>
            <a:chExt cx="6280150" cy="1565275"/>
          </a:xfrm>
        </p:grpSpPr>
        <p:sp>
          <p:nvSpPr>
            <p:cNvPr id="16" name="object 16"/>
            <p:cNvSpPr/>
            <p:nvPr/>
          </p:nvSpPr>
          <p:spPr>
            <a:xfrm>
              <a:off x="5472176" y="4214876"/>
              <a:ext cx="6267450" cy="1552575"/>
            </a:xfrm>
            <a:custGeom>
              <a:avLst/>
              <a:gdLst/>
              <a:ahLst/>
              <a:cxnLst/>
              <a:rect l="l" t="t" r="r" b="b"/>
              <a:pathLst>
                <a:path w="6267450" h="1552575">
                  <a:moveTo>
                    <a:pt x="6008624" y="0"/>
                  </a:moveTo>
                  <a:lnTo>
                    <a:pt x="258699" y="0"/>
                  </a:lnTo>
                  <a:lnTo>
                    <a:pt x="212197" y="4168"/>
                  </a:lnTo>
                  <a:lnTo>
                    <a:pt x="168430" y="16184"/>
                  </a:lnTo>
                  <a:lnTo>
                    <a:pt x="128128" y="35320"/>
                  </a:lnTo>
                  <a:lnTo>
                    <a:pt x="92022" y="60842"/>
                  </a:lnTo>
                  <a:lnTo>
                    <a:pt x="60842" y="92022"/>
                  </a:lnTo>
                  <a:lnTo>
                    <a:pt x="35320" y="128128"/>
                  </a:lnTo>
                  <a:lnTo>
                    <a:pt x="16184" y="168430"/>
                  </a:lnTo>
                  <a:lnTo>
                    <a:pt x="4168" y="212197"/>
                  </a:lnTo>
                  <a:lnTo>
                    <a:pt x="0" y="258699"/>
                  </a:lnTo>
                  <a:lnTo>
                    <a:pt x="0" y="1293749"/>
                  </a:lnTo>
                  <a:lnTo>
                    <a:pt x="4168" y="1340262"/>
                  </a:lnTo>
                  <a:lnTo>
                    <a:pt x="16184" y="1384040"/>
                  </a:lnTo>
                  <a:lnTo>
                    <a:pt x="35320" y="1424352"/>
                  </a:lnTo>
                  <a:lnTo>
                    <a:pt x="60842" y="1460467"/>
                  </a:lnTo>
                  <a:lnTo>
                    <a:pt x="92022" y="1491654"/>
                  </a:lnTo>
                  <a:lnTo>
                    <a:pt x="128128" y="1517183"/>
                  </a:lnTo>
                  <a:lnTo>
                    <a:pt x="168430" y="1536322"/>
                  </a:lnTo>
                  <a:lnTo>
                    <a:pt x="212197" y="1548342"/>
                  </a:lnTo>
                  <a:lnTo>
                    <a:pt x="258699" y="1552511"/>
                  </a:lnTo>
                  <a:lnTo>
                    <a:pt x="6008624" y="1552511"/>
                  </a:lnTo>
                  <a:lnTo>
                    <a:pt x="6055129" y="1548342"/>
                  </a:lnTo>
                  <a:lnTo>
                    <a:pt x="6098908" y="1536322"/>
                  </a:lnTo>
                  <a:lnTo>
                    <a:pt x="6139227" y="1517183"/>
                  </a:lnTo>
                  <a:lnTo>
                    <a:pt x="6175353" y="1491654"/>
                  </a:lnTo>
                  <a:lnTo>
                    <a:pt x="6206554" y="1460467"/>
                  </a:lnTo>
                  <a:lnTo>
                    <a:pt x="6232096" y="1424352"/>
                  </a:lnTo>
                  <a:lnTo>
                    <a:pt x="6251249" y="1384040"/>
                  </a:lnTo>
                  <a:lnTo>
                    <a:pt x="6263277" y="1340262"/>
                  </a:lnTo>
                  <a:lnTo>
                    <a:pt x="6267450" y="1293749"/>
                  </a:lnTo>
                  <a:lnTo>
                    <a:pt x="6267450" y="258699"/>
                  </a:lnTo>
                  <a:lnTo>
                    <a:pt x="6263277" y="212197"/>
                  </a:lnTo>
                  <a:lnTo>
                    <a:pt x="6251249" y="168430"/>
                  </a:lnTo>
                  <a:lnTo>
                    <a:pt x="6232096" y="128128"/>
                  </a:lnTo>
                  <a:lnTo>
                    <a:pt x="6206554" y="92022"/>
                  </a:lnTo>
                  <a:lnTo>
                    <a:pt x="6175353" y="60842"/>
                  </a:lnTo>
                  <a:lnTo>
                    <a:pt x="6139227" y="35320"/>
                  </a:lnTo>
                  <a:lnTo>
                    <a:pt x="6098908" y="16184"/>
                  </a:lnTo>
                  <a:lnTo>
                    <a:pt x="6055129" y="4168"/>
                  </a:lnTo>
                  <a:lnTo>
                    <a:pt x="6008624" y="0"/>
                  </a:lnTo>
                  <a:close/>
                </a:path>
              </a:pathLst>
            </a:custGeom>
            <a:solidFill>
              <a:srgbClr val="B09F88"/>
            </a:solidFill>
          </p:spPr>
          <p:txBody>
            <a:bodyPr wrap="square" lIns="0" tIns="0" rIns="0" bIns="0" rtlCol="0"/>
            <a:lstStyle/>
            <a:p/>
          </p:txBody>
        </p:sp>
        <p:sp>
          <p:nvSpPr>
            <p:cNvPr id="17" name="object 17"/>
            <p:cNvSpPr/>
            <p:nvPr/>
          </p:nvSpPr>
          <p:spPr>
            <a:xfrm>
              <a:off x="5472176" y="4214876"/>
              <a:ext cx="6267450" cy="1552575"/>
            </a:xfrm>
            <a:custGeom>
              <a:avLst/>
              <a:gdLst/>
              <a:ahLst/>
              <a:cxnLst/>
              <a:rect l="l" t="t" r="r" b="b"/>
              <a:pathLst>
                <a:path w="6267450" h="1552575">
                  <a:moveTo>
                    <a:pt x="0" y="258699"/>
                  </a:moveTo>
                  <a:lnTo>
                    <a:pt x="4168" y="212197"/>
                  </a:lnTo>
                  <a:lnTo>
                    <a:pt x="16184" y="168430"/>
                  </a:lnTo>
                  <a:lnTo>
                    <a:pt x="35320" y="128128"/>
                  </a:lnTo>
                  <a:lnTo>
                    <a:pt x="60842" y="92022"/>
                  </a:lnTo>
                  <a:lnTo>
                    <a:pt x="92022" y="60842"/>
                  </a:lnTo>
                  <a:lnTo>
                    <a:pt x="128128" y="35320"/>
                  </a:lnTo>
                  <a:lnTo>
                    <a:pt x="168430" y="16184"/>
                  </a:lnTo>
                  <a:lnTo>
                    <a:pt x="212197" y="4168"/>
                  </a:lnTo>
                  <a:lnTo>
                    <a:pt x="258699" y="0"/>
                  </a:lnTo>
                  <a:lnTo>
                    <a:pt x="6008624" y="0"/>
                  </a:lnTo>
                  <a:lnTo>
                    <a:pt x="6055129" y="4168"/>
                  </a:lnTo>
                  <a:lnTo>
                    <a:pt x="6098908" y="16184"/>
                  </a:lnTo>
                  <a:lnTo>
                    <a:pt x="6139227" y="35320"/>
                  </a:lnTo>
                  <a:lnTo>
                    <a:pt x="6175353" y="60842"/>
                  </a:lnTo>
                  <a:lnTo>
                    <a:pt x="6206554" y="92022"/>
                  </a:lnTo>
                  <a:lnTo>
                    <a:pt x="6232096" y="128128"/>
                  </a:lnTo>
                  <a:lnTo>
                    <a:pt x="6251249" y="168430"/>
                  </a:lnTo>
                  <a:lnTo>
                    <a:pt x="6263277" y="212197"/>
                  </a:lnTo>
                  <a:lnTo>
                    <a:pt x="6267450" y="258699"/>
                  </a:lnTo>
                  <a:lnTo>
                    <a:pt x="6267450" y="1293749"/>
                  </a:lnTo>
                  <a:lnTo>
                    <a:pt x="6263277" y="1340262"/>
                  </a:lnTo>
                  <a:lnTo>
                    <a:pt x="6251249" y="1384040"/>
                  </a:lnTo>
                  <a:lnTo>
                    <a:pt x="6232096" y="1424352"/>
                  </a:lnTo>
                  <a:lnTo>
                    <a:pt x="6206554" y="1460467"/>
                  </a:lnTo>
                  <a:lnTo>
                    <a:pt x="6175353" y="1491654"/>
                  </a:lnTo>
                  <a:lnTo>
                    <a:pt x="6139227" y="1517183"/>
                  </a:lnTo>
                  <a:lnTo>
                    <a:pt x="6098908" y="1536322"/>
                  </a:lnTo>
                  <a:lnTo>
                    <a:pt x="6055129" y="1548342"/>
                  </a:lnTo>
                  <a:lnTo>
                    <a:pt x="6008624" y="1552511"/>
                  </a:lnTo>
                  <a:lnTo>
                    <a:pt x="258699" y="1552511"/>
                  </a:lnTo>
                  <a:lnTo>
                    <a:pt x="212197" y="1548342"/>
                  </a:lnTo>
                  <a:lnTo>
                    <a:pt x="168430" y="1536322"/>
                  </a:lnTo>
                  <a:lnTo>
                    <a:pt x="128128" y="1517183"/>
                  </a:lnTo>
                  <a:lnTo>
                    <a:pt x="92022" y="1491654"/>
                  </a:lnTo>
                  <a:lnTo>
                    <a:pt x="60842" y="1460467"/>
                  </a:lnTo>
                  <a:lnTo>
                    <a:pt x="35320" y="1424352"/>
                  </a:lnTo>
                  <a:lnTo>
                    <a:pt x="16184" y="1384040"/>
                  </a:lnTo>
                  <a:lnTo>
                    <a:pt x="4168" y="1340262"/>
                  </a:lnTo>
                  <a:lnTo>
                    <a:pt x="0" y="1293749"/>
                  </a:lnTo>
                  <a:lnTo>
                    <a:pt x="0" y="258699"/>
                  </a:lnTo>
                  <a:close/>
                </a:path>
              </a:pathLst>
            </a:custGeom>
            <a:ln w="12699">
              <a:solidFill>
                <a:srgbClr val="FFFFFF"/>
              </a:solidFill>
            </a:ln>
          </p:spPr>
          <p:txBody>
            <a:bodyPr wrap="square" lIns="0" tIns="0" rIns="0" bIns="0" rtlCol="0"/>
            <a:lstStyle/>
            <a:p/>
          </p:txBody>
        </p:sp>
      </p:grpSp>
      <p:sp>
        <p:nvSpPr>
          <p:cNvPr id="18" name="object 18"/>
          <p:cNvSpPr txBox="1"/>
          <p:nvPr/>
        </p:nvSpPr>
        <p:spPr>
          <a:xfrm>
            <a:off x="5608320" y="4564697"/>
            <a:ext cx="5892800" cy="807720"/>
          </a:xfrm>
          <a:prstGeom prst="rect">
            <a:avLst/>
          </a:prstGeom>
        </p:spPr>
        <p:txBody>
          <a:bodyPr vert="horz" wrap="square" lIns="0" tIns="52705" rIns="0" bIns="0" rtlCol="0">
            <a:spAutoFit/>
          </a:bodyPr>
          <a:lstStyle/>
          <a:p>
            <a:pPr marL="12700" marR="5080">
              <a:lnSpc>
                <a:spcPts val="1950"/>
              </a:lnSpc>
              <a:spcBef>
                <a:spcPts val="415"/>
              </a:spcBef>
            </a:pPr>
            <a:r>
              <a:rPr sz="1850" spc="-30" dirty="0">
                <a:solidFill>
                  <a:srgbClr val="FFFFFF"/>
                </a:solidFill>
                <a:latin typeface="Arial MT"/>
                <a:cs typeface="Arial MT"/>
              </a:rPr>
              <a:t>In</a:t>
            </a:r>
            <a:r>
              <a:rPr sz="1850" spc="85" dirty="0">
                <a:solidFill>
                  <a:srgbClr val="FFFFFF"/>
                </a:solidFill>
                <a:latin typeface="Arial MT"/>
                <a:cs typeface="Arial MT"/>
              </a:rPr>
              <a:t> </a:t>
            </a:r>
            <a:r>
              <a:rPr sz="1850" spc="15" dirty="0">
                <a:solidFill>
                  <a:srgbClr val="FFFFFF"/>
                </a:solidFill>
                <a:latin typeface="Arial MT"/>
                <a:cs typeface="Arial MT"/>
              </a:rPr>
              <a:t>a </a:t>
            </a:r>
            <a:r>
              <a:rPr sz="1850" spc="5" dirty="0">
                <a:solidFill>
                  <a:srgbClr val="FFFFFF"/>
                </a:solidFill>
                <a:latin typeface="Arial MT"/>
                <a:cs typeface="Arial MT"/>
              </a:rPr>
              <a:t>narrow</a:t>
            </a:r>
            <a:r>
              <a:rPr sz="1850" spc="150" dirty="0">
                <a:solidFill>
                  <a:srgbClr val="FFFFFF"/>
                </a:solidFill>
                <a:latin typeface="Arial MT"/>
                <a:cs typeface="Arial MT"/>
              </a:rPr>
              <a:t> </a:t>
            </a:r>
            <a:r>
              <a:rPr sz="1850" spc="25" dirty="0">
                <a:solidFill>
                  <a:srgbClr val="FFFFFF"/>
                </a:solidFill>
                <a:latin typeface="Arial MT"/>
                <a:cs typeface="Arial MT"/>
              </a:rPr>
              <a:t>sense</a:t>
            </a:r>
            <a:r>
              <a:rPr sz="1850" spc="-55" dirty="0">
                <a:solidFill>
                  <a:srgbClr val="FFFFFF"/>
                </a:solidFill>
                <a:latin typeface="Arial MT"/>
                <a:cs typeface="Arial MT"/>
              </a:rPr>
              <a:t> </a:t>
            </a:r>
            <a:r>
              <a:rPr sz="1850" spc="10" dirty="0">
                <a:solidFill>
                  <a:srgbClr val="FFFFFF"/>
                </a:solidFill>
                <a:latin typeface="Arial MT"/>
                <a:cs typeface="Arial MT"/>
              </a:rPr>
              <a:t>the</a:t>
            </a:r>
            <a:r>
              <a:rPr sz="1850" spc="85" dirty="0">
                <a:solidFill>
                  <a:srgbClr val="FFFFFF"/>
                </a:solidFill>
                <a:latin typeface="Arial MT"/>
                <a:cs typeface="Arial MT"/>
              </a:rPr>
              <a:t> </a:t>
            </a:r>
            <a:r>
              <a:rPr sz="1850" spc="5" dirty="0">
                <a:solidFill>
                  <a:srgbClr val="FFFFFF"/>
                </a:solidFill>
                <a:latin typeface="Arial MT"/>
                <a:cs typeface="Arial MT"/>
              </a:rPr>
              <a:t>term</a:t>
            </a:r>
            <a:r>
              <a:rPr sz="1850" spc="25" dirty="0">
                <a:solidFill>
                  <a:srgbClr val="FFFFFF"/>
                </a:solidFill>
                <a:latin typeface="Arial MT"/>
                <a:cs typeface="Arial MT"/>
              </a:rPr>
              <a:t> </a:t>
            </a:r>
            <a:r>
              <a:rPr sz="1850" spc="20" dirty="0">
                <a:solidFill>
                  <a:srgbClr val="FFFFFF"/>
                </a:solidFill>
                <a:latin typeface="Arial MT"/>
                <a:cs typeface="Arial MT"/>
              </a:rPr>
              <a:t>supply</a:t>
            </a:r>
            <a:r>
              <a:rPr sz="1850" spc="45" dirty="0">
                <a:solidFill>
                  <a:srgbClr val="FFFFFF"/>
                </a:solidFill>
                <a:latin typeface="Arial MT"/>
                <a:cs typeface="Arial MT"/>
              </a:rPr>
              <a:t> </a:t>
            </a:r>
            <a:r>
              <a:rPr sz="1850" spc="20" dirty="0">
                <a:solidFill>
                  <a:srgbClr val="FFFFFF"/>
                </a:solidFill>
                <a:latin typeface="Arial MT"/>
                <a:cs typeface="Arial MT"/>
              </a:rPr>
              <a:t>chain</a:t>
            </a:r>
            <a:r>
              <a:rPr sz="1850" spc="-60" dirty="0">
                <a:solidFill>
                  <a:srgbClr val="FFFFFF"/>
                </a:solidFill>
                <a:latin typeface="Arial MT"/>
                <a:cs typeface="Arial MT"/>
              </a:rPr>
              <a:t> </a:t>
            </a:r>
            <a:r>
              <a:rPr sz="1850" spc="20" dirty="0">
                <a:solidFill>
                  <a:srgbClr val="FFFFFF"/>
                </a:solidFill>
                <a:latin typeface="Arial MT"/>
                <a:cs typeface="Arial MT"/>
              </a:rPr>
              <a:t>is</a:t>
            </a:r>
            <a:r>
              <a:rPr sz="1850" spc="45" dirty="0">
                <a:solidFill>
                  <a:srgbClr val="FFFFFF"/>
                </a:solidFill>
                <a:latin typeface="Arial MT"/>
                <a:cs typeface="Arial MT"/>
              </a:rPr>
              <a:t> </a:t>
            </a:r>
            <a:r>
              <a:rPr sz="1850" spc="25" dirty="0">
                <a:solidFill>
                  <a:srgbClr val="FFFFFF"/>
                </a:solidFill>
                <a:latin typeface="Arial MT"/>
                <a:cs typeface="Arial MT"/>
              </a:rPr>
              <a:t>also</a:t>
            </a:r>
            <a:r>
              <a:rPr sz="1850" spc="-60" dirty="0">
                <a:solidFill>
                  <a:srgbClr val="FFFFFF"/>
                </a:solidFill>
                <a:latin typeface="Arial MT"/>
                <a:cs typeface="Arial MT"/>
              </a:rPr>
              <a:t> </a:t>
            </a:r>
            <a:r>
              <a:rPr sz="1850" spc="20" dirty="0">
                <a:solidFill>
                  <a:srgbClr val="FFFFFF"/>
                </a:solidFill>
                <a:latin typeface="Arial MT"/>
                <a:cs typeface="Arial MT"/>
              </a:rPr>
              <a:t>applied </a:t>
            </a:r>
            <a:r>
              <a:rPr sz="1850" spc="-495" dirty="0">
                <a:solidFill>
                  <a:srgbClr val="FFFFFF"/>
                </a:solidFill>
                <a:latin typeface="Arial MT"/>
                <a:cs typeface="Arial MT"/>
              </a:rPr>
              <a:t> </a:t>
            </a:r>
            <a:r>
              <a:rPr sz="1850" spc="10" dirty="0">
                <a:solidFill>
                  <a:srgbClr val="FFFFFF"/>
                </a:solidFill>
                <a:latin typeface="Arial MT"/>
                <a:cs typeface="Arial MT"/>
              </a:rPr>
              <a:t>to </a:t>
            </a:r>
            <a:r>
              <a:rPr sz="1850" spc="15" dirty="0">
                <a:solidFill>
                  <a:srgbClr val="FFFFFF"/>
                </a:solidFill>
                <a:latin typeface="Arial MT"/>
                <a:cs typeface="Arial MT"/>
              </a:rPr>
              <a:t>a </a:t>
            </a:r>
            <a:r>
              <a:rPr sz="1850" spc="10" dirty="0">
                <a:solidFill>
                  <a:srgbClr val="FFFFFF"/>
                </a:solidFill>
                <a:latin typeface="Arial MT"/>
                <a:cs typeface="Arial MT"/>
              </a:rPr>
              <a:t>large </a:t>
            </a:r>
            <a:r>
              <a:rPr sz="1850" spc="30" dirty="0">
                <a:solidFill>
                  <a:srgbClr val="FFFFFF"/>
                </a:solidFill>
                <a:latin typeface="Arial MT"/>
                <a:cs typeface="Arial MT"/>
              </a:rPr>
              <a:t>company </a:t>
            </a:r>
            <a:r>
              <a:rPr sz="1850" spc="35" dirty="0">
                <a:solidFill>
                  <a:srgbClr val="FFFFFF"/>
                </a:solidFill>
                <a:latin typeface="Arial MT"/>
                <a:cs typeface="Arial MT"/>
              </a:rPr>
              <a:t>with </a:t>
            </a:r>
            <a:r>
              <a:rPr sz="1850" spc="-5" dirty="0">
                <a:solidFill>
                  <a:srgbClr val="FFFFFF"/>
                </a:solidFill>
                <a:latin typeface="Arial MT"/>
                <a:cs typeface="Arial MT"/>
              </a:rPr>
              <a:t>several </a:t>
            </a:r>
            <a:r>
              <a:rPr sz="1850" spc="20" dirty="0">
                <a:solidFill>
                  <a:srgbClr val="FFFFFF"/>
                </a:solidFill>
                <a:latin typeface="Arial MT"/>
                <a:cs typeface="Arial MT"/>
              </a:rPr>
              <a:t>sites </a:t>
            </a:r>
            <a:r>
              <a:rPr sz="1850" spc="10" dirty="0">
                <a:solidFill>
                  <a:srgbClr val="FFFFFF"/>
                </a:solidFill>
                <a:latin typeface="Arial MT"/>
                <a:cs typeface="Arial MT"/>
              </a:rPr>
              <a:t>often </a:t>
            </a:r>
            <a:r>
              <a:rPr sz="1850" spc="20" dirty="0">
                <a:solidFill>
                  <a:srgbClr val="FFFFFF"/>
                </a:solidFill>
                <a:latin typeface="Arial MT"/>
                <a:cs typeface="Arial MT"/>
              </a:rPr>
              <a:t>located </a:t>
            </a:r>
            <a:r>
              <a:rPr sz="1850" spc="25" dirty="0">
                <a:solidFill>
                  <a:srgbClr val="FFFFFF"/>
                </a:solidFill>
                <a:latin typeface="Arial MT"/>
                <a:cs typeface="Arial MT"/>
              </a:rPr>
              <a:t>in </a:t>
            </a:r>
            <a:r>
              <a:rPr sz="1850" spc="30" dirty="0">
                <a:solidFill>
                  <a:srgbClr val="FFFFFF"/>
                </a:solidFill>
                <a:latin typeface="Arial MT"/>
                <a:cs typeface="Arial MT"/>
              </a:rPr>
              <a:t> </a:t>
            </a:r>
            <a:r>
              <a:rPr sz="1850" spc="10" dirty="0">
                <a:solidFill>
                  <a:srgbClr val="FFFFFF"/>
                </a:solidFill>
                <a:latin typeface="Arial MT"/>
                <a:cs typeface="Arial MT"/>
              </a:rPr>
              <a:t>different</a:t>
            </a:r>
            <a:r>
              <a:rPr sz="1850" spc="5" dirty="0">
                <a:solidFill>
                  <a:srgbClr val="FFFFFF"/>
                </a:solidFill>
                <a:latin typeface="Arial MT"/>
                <a:cs typeface="Arial MT"/>
              </a:rPr>
              <a:t> </a:t>
            </a:r>
            <a:r>
              <a:rPr sz="1850" spc="15" dirty="0">
                <a:solidFill>
                  <a:srgbClr val="FFFFFF"/>
                </a:solidFill>
                <a:latin typeface="Arial MT"/>
                <a:cs typeface="Arial MT"/>
              </a:rPr>
              <a:t>countries.</a:t>
            </a:r>
            <a:endParaRPr sz="185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 dirty="0"/>
              <a:t>Supply</a:t>
            </a:r>
            <a:r>
              <a:rPr spc="50" dirty="0"/>
              <a:t> </a:t>
            </a:r>
            <a:r>
              <a:rPr spc="15" dirty="0"/>
              <a:t>Chain</a:t>
            </a:r>
            <a:endParaRPr spc="15" dirty="0"/>
          </a:p>
        </p:txBody>
      </p:sp>
      <p:sp>
        <p:nvSpPr>
          <p:cNvPr id="3" name="object 3"/>
          <p:cNvSpPr txBox="1"/>
          <p:nvPr/>
        </p:nvSpPr>
        <p:spPr>
          <a:xfrm>
            <a:off x="1189989" y="3386137"/>
            <a:ext cx="1647189" cy="357505"/>
          </a:xfrm>
          <a:prstGeom prst="rect">
            <a:avLst/>
          </a:prstGeom>
        </p:spPr>
        <p:txBody>
          <a:bodyPr vert="horz" wrap="square" lIns="0" tIns="15875" rIns="0" bIns="0" rtlCol="0">
            <a:spAutoFit/>
          </a:bodyPr>
          <a:lstStyle/>
          <a:p>
            <a:pPr marL="12700">
              <a:lnSpc>
                <a:spcPct val="100000"/>
              </a:lnSpc>
              <a:spcBef>
                <a:spcPts val="125"/>
              </a:spcBef>
            </a:pPr>
            <a:r>
              <a:rPr sz="2150" spc="80" dirty="0">
                <a:solidFill>
                  <a:srgbClr val="FFFFFF"/>
                </a:solidFill>
                <a:latin typeface="Arial MT"/>
                <a:cs typeface="Arial MT"/>
              </a:rPr>
              <a:t>m</a:t>
            </a:r>
            <a:r>
              <a:rPr sz="2150" spc="5" dirty="0">
                <a:solidFill>
                  <a:srgbClr val="FFFFFF"/>
                </a:solidFill>
                <a:latin typeface="Arial MT"/>
                <a:cs typeface="Arial MT"/>
              </a:rPr>
              <a:t>anage</a:t>
            </a:r>
            <a:r>
              <a:rPr sz="2150" spc="80" dirty="0">
                <a:solidFill>
                  <a:srgbClr val="FFFFFF"/>
                </a:solidFill>
                <a:latin typeface="Arial MT"/>
                <a:cs typeface="Arial MT"/>
              </a:rPr>
              <a:t>m</a:t>
            </a:r>
            <a:r>
              <a:rPr sz="2150" spc="5" dirty="0">
                <a:solidFill>
                  <a:srgbClr val="FFFFFF"/>
                </a:solidFill>
                <a:latin typeface="Arial MT"/>
                <a:cs typeface="Arial MT"/>
              </a:rPr>
              <a:t>en</a:t>
            </a:r>
            <a:r>
              <a:rPr sz="2150" spc="5" dirty="0">
                <a:solidFill>
                  <a:srgbClr val="FFFFFF"/>
                </a:solidFill>
                <a:latin typeface="Arial MT"/>
                <a:cs typeface="Arial MT"/>
              </a:rPr>
              <a:t>t</a:t>
            </a:r>
            <a:endParaRPr sz="2150">
              <a:latin typeface="Arial MT"/>
              <a:cs typeface="Arial MT"/>
            </a:endParaRPr>
          </a:p>
        </p:txBody>
      </p:sp>
      <p:pic>
        <p:nvPicPr>
          <p:cNvPr id="4" name="object 4"/>
          <p:cNvPicPr/>
          <p:nvPr/>
        </p:nvPicPr>
        <p:blipFill>
          <a:blip r:embed="rId1" cstate="print"/>
          <a:stretch>
            <a:fillRect/>
          </a:stretch>
        </p:blipFill>
        <p:spPr>
          <a:xfrm>
            <a:off x="4208979" y="962025"/>
            <a:ext cx="6841091" cy="49339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A9A47B">
              <a:alpha val="30195"/>
            </a:srgbClr>
          </a:solidFill>
        </p:spPr>
        <p:txBody>
          <a:bodyPr wrap="square" lIns="0" tIns="0" rIns="0" bIns="0" rtlCol="0"/>
          <a:lstStyle/>
          <a:p/>
        </p:txBody>
      </p:sp>
      <p:sp>
        <p:nvSpPr>
          <p:cNvPr id="3" name="object 3"/>
          <p:cNvSpPr/>
          <p:nvPr/>
        </p:nvSpPr>
        <p:spPr>
          <a:xfrm>
            <a:off x="9353550" y="0"/>
            <a:ext cx="2838450" cy="1485265"/>
          </a:xfrm>
          <a:custGeom>
            <a:avLst/>
            <a:gdLst/>
            <a:ahLst/>
            <a:cxnLst/>
            <a:rect l="l" t="t" r="r" b="b"/>
            <a:pathLst>
              <a:path w="2838450" h="1485265">
                <a:moveTo>
                  <a:pt x="2838450" y="0"/>
                </a:moveTo>
                <a:lnTo>
                  <a:pt x="0" y="0"/>
                </a:lnTo>
                <a:lnTo>
                  <a:pt x="793089" y="753262"/>
                </a:lnTo>
                <a:lnTo>
                  <a:pt x="547497" y="998855"/>
                </a:lnTo>
                <a:lnTo>
                  <a:pt x="1033653" y="1485011"/>
                </a:lnTo>
                <a:lnTo>
                  <a:pt x="1291780" y="1226883"/>
                </a:lnTo>
                <a:lnTo>
                  <a:pt x="1554480" y="1476375"/>
                </a:lnTo>
                <a:lnTo>
                  <a:pt x="2838450" y="256794"/>
                </a:lnTo>
                <a:lnTo>
                  <a:pt x="2838450" y="0"/>
                </a:lnTo>
                <a:close/>
              </a:path>
            </a:pathLst>
          </a:custGeom>
          <a:solidFill>
            <a:srgbClr val="94A29D">
              <a:alpha val="30195"/>
            </a:srgbClr>
          </a:solidFill>
        </p:spPr>
        <p:txBody>
          <a:bodyPr wrap="square" lIns="0" tIns="0" rIns="0" bIns="0" rtlCol="0"/>
          <a:lstStyle/>
          <a:p/>
        </p:txBody>
      </p:sp>
      <p:sp>
        <p:nvSpPr>
          <p:cNvPr id="4" name="object 4"/>
          <p:cNvSpPr/>
          <p:nvPr/>
        </p:nvSpPr>
        <p:spPr>
          <a:xfrm>
            <a:off x="7600950" y="6115050"/>
            <a:ext cx="1866900" cy="742950"/>
          </a:xfrm>
          <a:custGeom>
            <a:avLst/>
            <a:gdLst/>
            <a:ahLst/>
            <a:cxnLst/>
            <a:rect l="l" t="t" r="r" b="b"/>
            <a:pathLst>
              <a:path w="1866900" h="742950">
                <a:moveTo>
                  <a:pt x="1866900" y="742950"/>
                </a:moveTo>
                <a:lnTo>
                  <a:pt x="1119251" y="0"/>
                </a:lnTo>
                <a:lnTo>
                  <a:pt x="596036" y="519849"/>
                </a:lnTo>
                <a:lnTo>
                  <a:pt x="409575" y="333375"/>
                </a:lnTo>
                <a:lnTo>
                  <a:pt x="0" y="742950"/>
                </a:lnTo>
                <a:lnTo>
                  <a:pt x="371475" y="742950"/>
                </a:lnTo>
                <a:lnTo>
                  <a:pt x="819150" y="742950"/>
                </a:lnTo>
                <a:lnTo>
                  <a:pt x="1866900" y="742950"/>
                </a:lnTo>
                <a:close/>
              </a:path>
            </a:pathLst>
          </a:custGeom>
          <a:solidFill>
            <a:srgbClr val="A9A47B">
              <a:alpha val="30195"/>
            </a:srgbClr>
          </a:solidFill>
        </p:spPr>
        <p:txBody>
          <a:bodyPr wrap="square" lIns="0" tIns="0" rIns="0" bIns="0" rtlCol="0"/>
          <a:lstStyle/>
          <a:p/>
        </p:txBody>
      </p:sp>
      <p:graphicFrame>
        <p:nvGraphicFramePr>
          <p:cNvPr id="5" name="object 5"/>
          <p:cNvGraphicFramePr>
            <a:graphicFrameLocks noGrp="1"/>
          </p:cNvGraphicFramePr>
          <p:nvPr/>
        </p:nvGraphicFramePr>
        <p:xfrm>
          <a:off x="643470" y="1173099"/>
          <a:ext cx="10905490" cy="4502785"/>
        </p:xfrm>
        <a:graphic>
          <a:graphicData uri="http://schemas.openxmlformats.org/drawingml/2006/table">
            <a:tbl>
              <a:tblPr firstRow="1" bandRow="1">
                <a:tableStyleId>{2D5ABB26-0587-4C30-8999-92F81FD0307C}</a:tableStyleId>
              </a:tblPr>
              <a:tblGrid>
                <a:gridCol w="802640"/>
                <a:gridCol w="2193290"/>
                <a:gridCol w="4093210"/>
                <a:gridCol w="3813175"/>
              </a:tblGrid>
              <a:tr h="474090">
                <a:tc>
                  <a:txBody>
                    <a:bodyPr/>
                    <a:lstStyle/>
                    <a:p>
                      <a:pPr marR="168275" algn="r">
                        <a:lnSpc>
                          <a:spcPct val="100000"/>
                        </a:lnSpc>
                        <a:spcBef>
                          <a:spcPts val="830"/>
                        </a:spcBef>
                      </a:pPr>
                      <a:r>
                        <a:rPr sz="1400" b="1" spc="15" dirty="0">
                          <a:solidFill>
                            <a:srgbClr val="6E664B"/>
                          </a:solidFill>
                          <a:latin typeface="Arial" panose="020B0604020202020204"/>
                          <a:cs typeface="Arial" panose="020B0604020202020204"/>
                        </a:rPr>
                        <a:t>Year</a:t>
                      </a:r>
                      <a:endParaRPr sz="1400">
                        <a:latin typeface="Arial" panose="020B0604020202020204"/>
                        <a:cs typeface="Arial" panose="020B0604020202020204"/>
                      </a:endParaRPr>
                    </a:p>
                  </a:txBody>
                  <a:tcPr marL="0" marR="0" marT="105410" marB="0">
                    <a:lnT w="19050">
                      <a:solidFill>
                        <a:srgbClr val="8F9A9D"/>
                      </a:solidFill>
                      <a:prstDash val="solid"/>
                    </a:lnT>
                  </a:tcPr>
                </a:tc>
                <a:tc>
                  <a:txBody>
                    <a:bodyPr/>
                    <a:lstStyle/>
                    <a:p>
                      <a:pPr marL="957580">
                        <a:lnSpc>
                          <a:spcPct val="100000"/>
                        </a:lnSpc>
                        <a:spcBef>
                          <a:spcPts val="830"/>
                        </a:spcBef>
                      </a:pPr>
                      <a:r>
                        <a:rPr sz="1400" b="1" spc="10" dirty="0">
                          <a:solidFill>
                            <a:srgbClr val="6E664B"/>
                          </a:solidFill>
                          <a:latin typeface="Arial" panose="020B0604020202020204"/>
                          <a:cs typeface="Arial" panose="020B0604020202020204"/>
                        </a:rPr>
                        <a:t>Author</a:t>
                      </a:r>
                      <a:endParaRPr sz="1400">
                        <a:latin typeface="Arial" panose="020B0604020202020204"/>
                        <a:cs typeface="Arial" panose="020B0604020202020204"/>
                      </a:endParaRPr>
                    </a:p>
                  </a:txBody>
                  <a:tcPr marL="0" marR="0" marT="105410" marB="0">
                    <a:lnT w="19050">
                      <a:solidFill>
                        <a:srgbClr val="8F9A9D"/>
                      </a:solidFill>
                      <a:prstDash val="solid"/>
                    </a:lnT>
                  </a:tcPr>
                </a:tc>
                <a:tc>
                  <a:txBody>
                    <a:bodyPr/>
                    <a:lstStyle/>
                    <a:p>
                      <a:pPr marL="339090" algn="ctr">
                        <a:lnSpc>
                          <a:spcPct val="100000"/>
                        </a:lnSpc>
                        <a:spcBef>
                          <a:spcPts val="830"/>
                        </a:spcBef>
                      </a:pPr>
                      <a:r>
                        <a:rPr sz="1400" b="1" spc="35" dirty="0">
                          <a:solidFill>
                            <a:srgbClr val="6E664B"/>
                          </a:solidFill>
                          <a:latin typeface="Arial" panose="020B0604020202020204"/>
                          <a:cs typeface="Arial" panose="020B0604020202020204"/>
                        </a:rPr>
                        <a:t>Method</a:t>
                      </a:r>
                      <a:endParaRPr sz="1400">
                        <a:latin typeface="Arial" panose="020B0604020202020204"/>
                        <a:cs typeface="Arial" panose="020B0604020202020204"/>
                      </a:endParaRPr>
                    </a:p>
                  </a:txBody>
                  <a:tcPr marL="0" marR="0" marT="105410" marB="0">
                    <a:lnT w="19050">
                      <a:solidFill>
                        <a:srgbClr val="8F9A9D"/>
                      </a:solidFill>
                      <a:prstDash val="solid"/>
                    </a:lnT>
                  </a:tcPr>
                </a:tc>
                <a:tc>
                  <a:txBody>
                    <a:bodyPr/>
                    <a:lstStyle/>
                    <a:p>
                      <a:pPr marL="45720" algn="ctr">
                        <a:lnSpc>
                          <a:spcPct val="100000"/>
                        </a:lnSpc>
                        <a:spcBef>
                          <a:spcPts val="830"/>
                        </a:spcBef>
                      </a:pPr>
                      <a:r>
                        <a:rPr sz="1400" b="1" spc="20" dirty="0">
                          <a:solidFill>
                            <a:srgbClr val="6E664B"/>
                          </a:solidFill>
                          <a:latin typeface="Arial" panose="020B0604020202020204"/>
                          <a:cs typeface="Arial" panose="020B0604020202020204"/>
                        </a:rPr>
                        <a:t>Conclusion</a:t>
                      </a:r>
                      <a:endParaRPr sz="1400">
                        <a:latin typeface="Arial" panose="020B0604020202020204"/>
                        <a:cs typeface="Arial" panose="020B0604020202020204"/>
                      </a:endParaRPr>
                    </a:p>
                  </a:txBody>
                  <a:tcPr marL="0" marR="0" marT="105410" marB="0">
                    <a:lnT w="19050">
                      <a:solidFill>
                        <a:srgbClr val="8F9A9D"/>
                      </a:solidFill>
                      <a:prstDash val="solid"/>
                    </a:lnT>
                  </a:tcPr>
                </a:tc>
              </a:tr>
              <a:tr h="1465834">
                <a:tc>
                  <a:txBody>
                    <a:bodyPr/>
                    <a:lstStyle/>
                    <a:p>
                      <a:pPr marR="181610" algn="r">
                        <a:lnSpc>
                          <a:spcPct val="100000"/>
                        </a:lnSpc>
                        <a:spcBef>
                          <a:spcPts val="770"/>
                        </a:spcBef>
                      </a:pPr>
                      <a:r>
                        <a:rPr sz="1200" i="1" spc="5" dirty="0">
                          <a:solidFill>
                            <a:srgbClr val="2E2B1F"/>
                          </a:solidFill>
                          <a:latin typeface="Arial" panose="020B0604020202020204"/>
                          <a:cs typeface="Arial" panose="020B0604020202020204"/>
                        </a:rPr>
                        <a:t>2001</a:t>
                      </a:r>
                      <a:endParaRPr sz="1200">
                        <a:latin typeface="Arial" panose="020B0604020202020204"/>
                        <a:cs typeface="Arial" panose="020B0604020202020204"/>
                      </a:endParaRPr>
                    </a:p>
                  </a:txBody>
                  <a:tcPr marL="0" marR="0" marT="97790" marB="0">
                    <a:lnB w="19050">
                      <a:solidFill>
                        <a:srgbClr val="FFFFFF"/>
                      </a:solidFill>
                      <a:prstDash val="solid"/>
                    </a:lnB>
                    <a:solidFill>
                      <a:srgbClr val="E4E7E7"/>
                    </a:solidFill>
                  </a:tcPr>
                </a:tc>
                <a:tc>
                  <a:txBody>
                    <a:bodyPr/>
                    <a:lstStyle/>
                    <a:p>
                      <a:pPr marL="175895">
                        <a:lnSpc>
                          <a:spcPct val="100000"/>
                        </a:lnSpc>
                        <a:spcBef>
                          <a:spcPts val="770"/>
                        </a:spcBef>
                      </a:pPr>
                      <a:r>
                        <a:rPr sz="1200" spc="-20" dirty="0">
                          <a:solidFill>
                            <a:srgbClr val="6E664B"/>
                          </a:solidFill>
                          <a:latin typeface="Arial MT"/>
                          <a:cs typeface="Arial MT"/>
                        </a:rPr>
                        <a:t>John</a:t>
                      </a:r>
                      <a:r>
                        <a:rPr sz="1200" spc="20" dirty="0">
                          <a:solidFill>
                            <a:srgbClr val="6E664B"/>
                          </a:solidFill>
                          <a:latin typeface="Arial MT"/>
                          <a:cs typeface="Arial MT"/>
                        </a:rPr>
                        <a:t> </a:t>
                      </a:r>
                      <a:r>
                        <a:rPr sz="1200" spc="-105" dirty="0">
                          <a:solidFill>
                            <a:srgbClr val="6E664B"/>
                          </a:solidFill>
                          <a:latin typeface="Arial MT"/>
                          <a:cs typeface="Arial MT"/>
                        </a:rPr>
                        <a:t>T.</a:t>
                      </a:r>
                      <a:r>
                        <a:rPr sz="1200" spc="50" dirty="0">
                          <a:solidFill>
                            <a:srgbClr val="6E664B"/>
                          </a:solidFill>
                          <a:latin typeface="Arial MT"/>
                          <a:cs typeface="Arial MT"/>
                        </a:rPr>
                        <a:t> </a:t>
                      </a:r>
                      <a:r>
                        <a:rPr sz="1200" spc="-30" dirty="0">
                          <a:solidFill>
                            <a:srgbClr val="6E664B"/>
                          </a:solidFill>
                          <a:latin typeface="Arial MT"/>
                          <a:cs typeface="Arial MT"/>
                        </a:rPr>
                        <a:t>Mentzer</a:t>
                      </a:r>
                      <a:endParaRPr sz="1200">
                        <a:latin typeface="Arial MT"/>
                        <a:cs typeface="Arial MT"/>
                      </a:endParaRPr>
                    </a:p>
                  </a:txBody>
                  <a:tcPr marL="0" marR="0" marT="97790" marB="0">
                    <a:lnB w="19050">
                      <a:solidFill>
                        <a:srgbClr val="FFFFFF"/>
                      </a:solidFill>
                      <a:prstDash val="solid"/>
                    </a:lnB>
                    <a:solidFill>
                      <a:srgbClr val="E4E7E7"/>
                    </a:solidFill>
                  </a:tcPr>
                </a:tc>
                <a:tc>
                  <a:txBody>
                    <a:bodyPr/>
                    <a:lstStyle/>
                    <a:p>
                      <a:pPr marL="530225" indent="-57785">
                        <a:lnSpc>
                          <a:spcPts val="1435"/>
                        </a:lnSpc>
                        <a:spcBef>
                          <a:spcPts val="770"/>
                        </a:spcBef>
                        <a:buSzPct val="92000"/>
                        <a:buChar char="•"/>
                        <a:tabLst>
                          <a:tab pos="530860" algn="l"/>
                        </a:tabLst>
                      </a:pPr>
                      <a:r>
                        <a:rPr sz="1200" spc="-25" dirty="0">
                          <a:solidFill>
                            <a:srgbClr val="2E2B1F"/>
                          </a:solidFill>
                          <a:latin typeface="Arial MT"/>
                          <a:cs typeface="Arial MT"/>
                        </a:rPr>
                        <a:t>“</a:t>
                      </a:r>
                      <a:r>
                        <a:rPr sz="1200" spc="20" dirty="0">
                          <a:solidFill>
                            <a:srgbClr val="2E2B1F"/>
                          </a:solidFill>
                          <a:latin typeface="Arial MT"/>
                          <a:cs typeface="Arial MT"/>
                        </a:rPr>
                        <a:t>B</a:t>
                      </a:r>
                      <a:r>
                        <a:rPr sz="1200" spc="5" dirty="0">
                          <a:solidFill>
                            <a:srgbClr val="2E2B1F"/>
                          </a:solidFill>
                          <a:latin typeface="Arial MT"/>
                          <a:cs typeface="Arial MT"/>
                        </a:rPr>
                        <a:t>ee</a:t>
                      </a:r>
                      <a:r>
                        <a:rPr sz="1200" dirty="0">
                          <a:solidFill>
                            <a:srgbClr val="2E2B1F"/>
                          </a:solidFill>
                          <a:latin typeface="Arial MT"/>
                          <a:cs typeface="Arial MT"/>
                        </a:rPr>
                        <a:t>r</a:t>
                      </a:r>
                      <a:r>
                        <a:rPr sz="1200" spc="-60" dirty="0">
                          <a:solidFill>
                            <a:srgbClr val="2E2B1F"/>
                          </a:solidFill>
                          <a:latin typeface="Arial MT"/>
                          <a:cs typeface="Arial MT"/>
                        </a:rPr>
                        <a:t> </a:t>
                      </a:r>
                      <a:r>
                        <a:rPr sz="1200" spc="-35" dirty="0">
                          <a:solidFill>
                            <a:srgbClr val="2E2B1F"/>
                          </a:solidFill>
                          <a:latin typeface="Arial MT"/>
                          <a:cs typeface="Arial MT"/>
                        </a:rPr>
                        <a:t>G</a:t>
                      </a:r>
                      <a:r>
                        <a:rPr sz="1200" spc="5" dirty="0">
                          <a:solidFill>
                            <a:srgbClr val="2E2B1F"/>
                          </a:solidFill>
                          <a:latin typeface="Arial MT"/>
                          <a:cs typeface="Arial MT"/>
                        </a:rPr>
                        <a:t>a</a:t>
                      </a:r>
                      <a:r>
                        <a:rPr sz="1200" spc="-25" dirty="0">
                          <a:solidFill>
                            <a:srgbClr val="2E2B1F"/>
                          </a:solidFill>
                          <a:latin typeface="Arial MT"/>
                          <a:cs typeface="Arial MT"/>
                        </a:rPr>
                        <a:t>m</a:t>
                      </a:r>
                      <a:r>
                        <a:rPr sz="1200" spc="5" dirty="0">
                          <a:solidFill>
                            <a:srgbClr val="2E2B1F"/>
                          </a:solidFill>
                          <a:latin typeface="Arial MT"/>
                          <a:cs typeface="Arial MT"/>
                        </a:rPr>
                        <a:t>e</a:t>
                      </a:r>
                      <a:r>
                        <a:rPr sz="1200" dirty="0">
                          <a:solidFill>
                            <a:srgbClr val="2E2B1F"/>
                          </a:solidFill>
                          <a:latin typeface="Arial MT"/>
                          <a:cs typeface="Arial MT"/>
                        </a:rPr>
                        <a:t>”</a:t>
                      </a:r>
                      <a:endParaRPr sz="1200">
                        <a:latin typeface="Arial MT"/>
                        <a:cs typeface="Arial MT"/>
                      </a:endParaRPr>
                    </a:p>
                    <a:p>
                      <a:pPr marL="473075" marR="403860">
                        <a:lnSpc>
                          <a:spcPts val="1430"/>
                        </a:lnSpc>
                        <a:spcBef>
                          <a:spcPts val="50"/>
                        </a:spcBef>
                        <a:buSzPct val="92000"/>
                        <a:buChar char="•"/>
                        <a:tabLst>
                          <a:tab pos="530860" algn="l"/>
                        </a:tabLst>
                      </a:pPr>
                      <a:r>
                        <a:rPr sz="1200" spc="-10" dirty="0">
                          <a:solidFill>
                            <a:srgbClr val="2E2B1F"/>
                          </a:solidFill>
                          <a:latin typeface="Arial MT"/>
                          <a:cs typeface="Arial MT"/>
                        </a:rPr>
                        <a:t>Simulation</a:t>
                      </a:r>
                      <a:r>
                        <a:rPr sz="1200" spc="45" dirty="0">
                          <a:solidFill>
                            <a:srgbClr val="2E2B1F"/>
                          </a:solidFill>
                          <a:latin typeface="Arial MT"/>
                          <a:cs typeface="Arial MT"/>
                        </a:rPr>
                        <a:t> </a:t>
                      </a:r>
                      <a:r>
                        <a:rPr sz="1200" spc="-20" dirty="0">
                          <a:solidFill>
                            <a:srgbClr val="2E2B1F"/>
                          </a:solidFill>
                          <a:latin typeface="Arial MT"/>
                          <a:cs typeface="Arial MT"/>
                        </a:rPr>
                        <a:t>and</a:t>
                      </a:r>
                      <a:r>
                        <a:rPr sz="1200" spc="45" dirty="0">
                          <a:solidFill>
                            <a:srgbClr val="2E2B1F"/>
                          </a:solidFill>
                          <a:latin typeface="Arial MT"/>
                          <a:cs typeface="Arial MT"/>
                        </a:rPr>
                        <a:t> </a:t>
                      </a:r>
                      <a:r>
                        <a:rPr sz="1200" spc="-5" dirty="0">
                          <a:solidFill>
                            <a:srgbClr val="2E2B1F"/>
                          </a:solidFill>
                          <a:latin typeface="Arial MT"/>
                          <a:cs typeface="Arial MT"/>
                        </a:rPr>
                        <a:t>research</a:t>
                      </a:r>
                      <a:r>
                        <a:rPr sz="1200" spc="-25" dirty="0">
                          <a:solidFill>
                            <a:srgbClr val="2E2B1F"/>
                          </a:solidFill>
                          <a:latin typeface="Arial MT"/>
                          <a:cs typeface="Arial MT"/>
                        </a:rPr>
                        <a:t> </a:t>
                      </a:r>
                      <a:r>
                        <a:rPr sz="1200" spc="-15" dirty="0">
                          <a:solidFill>
                            <a:srgbClr val="2E2B1F"/>
                          </a:solidFill>
                          <a:latin typeface="Arial MT"/>
                          <a:cs typeface="Arial MT"/>
                        </a:rPr>
                        <a:t>covering</a:t>
                      </a:r>
                      <a:r>
                        <a:rPr sz="1200" spc="125" dirty="0">
                          <a:solidFill>
                            <a:srgbClr val="2E2B1F"/>
                          </a:solidFill>
                          <a:latin typeface="Arial MT"/>
                          <a:cs typeface="Arial MT"/>
                        </a:rPr>
                        <a:t> </a:t>
                      </a:r>
                      <a:r>
                        <a:rPr sz="1200" spc="-35" dirty="0">
                          <a:solidFill>
                            <a:srgbClr val="2E2B1F"/>
                          </a:solidFill>
                          <a:latin typeface="Arial MT"/>
                          <a:cs typeface="Arial MT"/>
                        </a:rPr>
                        <a:t>the</a:t>
                      </a:r>
                      <a:r>
                        <a:rPr sz="1200" spc="120" dirty="0">
                          <a:solidFill>
                            <a:srgbClr val="2E2B1F"/>
                          </a:solidFill>
                          <a:latin typeface="Arial MT"/>
                          <a:cs typeface="Arial MT"/>
                        </a:rPr>
                        <a:t> </a:t>
                      </a:r>
                      <a:r>
                        <a:rPr sz="1200" spc="-30" dirty="0">
                          <a:solidFill>
                            <a:srgbClr val="2E2B1F"/>
                          </a:solidFill>
                          <a:latin typeface="Arial MT"/>
                          <a:cs typeface="Arial MT"/>
                        </a:rPr>
                        <a:t>“Bullwhip </a:t>
                      </a:r>
                      <a:r>
                        <a:rPr sz="1200" spc="-320" dirty="0">
                          <a:solidFill>
                            <a:srgbClr val="2E2B1F"/>
                          </a:solidFill>
                          <a:latin typeface="Arial MT"/>
                          <a:cs typeface="Arial MT"/>
                        </a:rPr>
                        <a:t> </a:t>
                      </a:r>
                      <a:r>
                        <a:rPr sz="1200" spc="-15" dirty="0">
                          <a:solidFill>
                            <a:srgbClr val="2E2B1F"/>
                          </a:solidFill>
                          <a:latin typeface="Arial MT"/>
                          <a:cs typeface="Arial MT"/>
                        </a:rPr>
                        <a:t>Effect”</a:t>
                      </a:r>
                      <a:r>
                        <a:rPr sz="1200" spc="85" dirty="0">
                          <a:solidFill>
                            <a:srgbClr val="2E2B1F"/>
                          </a:solidFill>
                          <a:latin typeface="Arial MT"/>
                          <a:cs typeface="Arial MT"/>
                        </a:rPr>
                        <a:t> </a:t>
                      </a:r>
                      <a:r>
                        <a:rPr sz="1200" dirty="0">
                          <a:solidFill>
                            <a:srgbClr val="2E2B1F"/>
                          </a:solidFill>
                          <a:latin typeface="Arial MT"/>
                          <a:cs typeface="Arial MT"/>
                        </a:rPr>
                        <a:t>.</a:t>
                      </a:r>
                      <a:endParaRPr sz="1200">
                        <a:latin typeface="Arial MT"/>
                        <a:cs typeface="Arial MT"/>
                      </a:endParaRPr>
                    </a:p>
                  </a:txBody>
                  <a:tcPr marL="0" marR="0" marT="97790" marB="0">
                    <a:lnB w="19050">
                      <a:solidFill>
                        <a:srgbClr val="FFFFFF"/>
                      </a:solidFill>
                      <a:prstDash val="solid"/>
                    </a:lnB>
                    <a:solidFill>
                      <a:srgbClr val="E4E7E7"/>
                    </a:solidFill>
                  </a:tcPr>
                </a:tc>
                <a:tc>
                  <a:txBody>
                    <a:bodyPr/>
                    <a:lstStyle/>
                    <a:p>
                      <a:pPr marL="153670" marR="149225">
                        <a:lnSpc>
                          <a:spcPct val="102000"/>
                        </a:lnSpc>
                        <a:spcBef>
                          <a:spcPts val="690"/>
                        </a:spcBef>
                      </a:pPr>
                      <a:r>
                        <a:rPr sz="1100" spc="-25" dirty="0">
                          <a:solidFill>
                            <a:srgbClr val="2E2B1F"/>
                          </a:solidFill>
                          <a:latin typeface="Times New Roman" panose="02020603050405020304"/>
                          <a:cs typeface="Times New Roman" panose="02020603050405020304"/>
                        </a:rPr>
                        <a:t>Without</a:t>
                      </a:r>
                      <a:r>
                        <a:rPr sz="1100" spc="-20" dirty="0">
                          <a:solidFill>
                            <a:srgbClr val="2E2B1F"/>
                          </a:solidFill>
                          <a:latin typeface="Times New Roman" panose="02020603050405020304"/>
                          <a:cs typeface="Times New Roman" panose="02020603050405020304"/>
                        </a:rPr>
                        <a:t> </a:t>
                      </a:r>
                      <a:r>
                        <a:rPr sz="1100" spc="10" dirty="0">
                          <a:solidFill>
                            <a:srgbClr val="2E2B1F"/>
                          </a:solidFill>
                          <a:latin typeface="Times New Roman" panose="02020603050405020304"/>
                          <a:cs typeface="Times New Roman" panose="02020603050405020304"/>
                        </a:rPr>
                        <a:t>a </a:t>
                      </a:r>
                      <a:r>
                        <a:rPr sz="1100" dirty="0">
                          <a:solidFill>
                            <a:srgbClr val="2E2B1F"/>
                          </a:solidFill>
                          <a:latin typeface="Times New Roman" panose="02020603050405020304"/>
                          <a:cs typeface="Times New Roman" panose="02020603050405020304"/>
                        </a:rPr>
                        <a:t>clear </a:t>
                      </a:r>
                      <a:r>
                        <a:rPr sz="1100" spc="-15" dirty="0">
                          <a:solidFill>
                            <a:srgbClr val="2E2B1F"/>
                          </a:solidFill>
                          <a:latin typeface="Times New Roman" panose="02020603050405020304"/>
                          <a:cs typeface="Times New Roman" panose="02020603050405020304"/>
                        </a:rPr>
                        <a:t>understanding </a:t>
                      </a:r>
                      <a:r>
                        <a:rPr sz="1100" spc="-10" dirty="0">
                          <a:solidFill>
                            <a:srgbClr val="2E2B1F"/>
                          </a:solidFill>
                          <a:latin typeface="Times New Roman" panose="02020603050405020304"/>
                          <a:cs typeface="Times New Roman" panose="02020603050405020304"/>
                        </a:rPr>
                        <a:t>of </a:t>
                      </a:r>
                      <a:r>
                        <a:rPr sz="1100" spc="-5" dirty="0">
                          <a:solidFill>
                            <a:srgbClr val="2E2B1F"/>
                          </a:solidFill>
                          <a:latin typeface="Times New Roman" panose="02020603050405020304"/>
                          <a:cs typeface="Times New Roman" panose="02020603050405020304"/>
                        </a:rPr>
                        <a:t>SCM, </a:t>
                      </a:r>
                      <a:r>
                        <a:rPr sz="1100" spc="15" dirty="0">
                          <a:solidFill>
                            <a:srgbClr val="2E2B1F"/>
                          </a:solidFill>
                          <a:latin typeface="Times New Roman" panose="02020603050405020304"/>
                          <a:cs typeface="Times New Roman" panose="02020603050405020304"/>
                        </a:rPr>
                        <a:t>we </a:t>
                      </a:r>
                      <a:r>
                        <a:rPr sz="1100" spc="-5" dirty="0">
                          <a:solidFill>
                            <a:srgbClr val="2E2B1F"/>
                          </a:solidFill>
                          <a:latin typeface="Times New Roman" panose="02020603050405020304"/>
                          <a:cs typeface="Times New Roman" panose="02020603050405020304"/>
                        </a:rPr>
                        <a:t>cannot </a:t>
                      </a:r>
                      <a:r>
                        <a:rPr sz="1100" spc="5" dirty="0">
                          <a:solidFill>
                            <a:srgbClr val="2E2B1F"/>
                          </a:solidFill>
                          <a:latin typeface="Times New Roman" panose="02020603050405020304"/>
                          <a:cs typeface="Times New Roman" panose="02020603050405020304"/>
                        </a:rPr>
                        <a:t>expect </a:t>
                      </a:r>
                      <a:r>
                        <a:rPr sz="1100" spc="-20" dirty="0">
                          <a:solidFill>
                            <a:srgbClr val="2E2B1F"/>
                          </a:solidFill>
                          <a:latin typeface="Times New Roman" panose="02020603050405020304"/>
                          <a:cs typeface="Times New Roman" panose="02020603050405020304"/>
                        </a:rPr>
                        <a:t>wide </a:t>
                      </a:r>
                      <a:r>
                        <a:rPr sz="1100" spc="-260" dirty="0">
                          <a:solidFill>
                            <a:srgbClr val="2E2B1F"/>
                          </a:solidFill>
                          <a:latin typeface="Times New Roman" panose="02020603050405020304"/>
                          <a:cs typeface="Times New Roman" panose="02020603050405020304"/>
                        </a:rPr>
                        <a:t> </a:t>
                      </a:r>
                      <a:r>
                        <a:rPr sz="1100" spc="-25" dirty="0">
                          <a:solidFill>
                            <a:srgbClr val="2E2B1F"/>
                          </a:solidFill>
                          <a:latin typeface="Times New Roman" panose="02020603050405020304"/>
                          <a:cs typeface="Times New Roman" panose="02020603050405020304"/>
                        </a:rPr>
                        <a:t>application</a:t>
                      </a:r>
                      <a:r>
                        <a:rPr sz="1100" spc="130" dirty="0">
                          <a:solidFill>
                            <a:srgbClr val="2E2B1F"/>
                          </a:solidFill>
                          <a:latin typeface="Times New Roman" panose="02020603050405020304"/>
                          <a:cs typeface="Times New Roman" panose="02020603050405020304"/>
                        </a:rPr>
                        <a:t> </a:t>
                      </a:r>
                      <a:r>
                        <a:rPr sz="1100" spc="-10" dirty="0">
                          <a:solidFill>
                            <a:srgbClr val="2E2B1F"/>
                          </a:solidFill>
                          <a:latin typeface="Times New Roman" panose="02020603050405020304"/>
                          <a:cs typeface="Times New Roman" panose="02020603050405020304"/>
                        </a:rPr>
                        <a:t>of</a:t>
                      </a:r>
                      <a:r>
                        <a:rPr sz="1100" spc="20" dirty="0">
                          <a:solidFill>
                            <a:srgbClr val="2E2B1F"/>
                          </a:solidFill>
                          <a:latin typeface="Times New Roman" panose="02020603050405020304"/>
                          <a:cs typeface="Times New Roman" panose="02020603050405020304"/>
                        </a:rPr>
                        <a:t> </a:t>
                      </a:r>
                      <a:r>
                        <a:rPr sz="1100" spc="5" dirty="0">
                          <a:solidFill>
                            <a:srgbClr val="2E2B1F"/>
                          </a:solidFill>
                          <a:latin typeface="Times New Roman" panose="02020603050405020304"/>
                          <a:cs typeface="Times New Roman" panose="02020603050405020304"/>
                        </a:rPr>
                        <a:t>SCM</a:t>
                      </a:r>
                      <a:r>
                        <a:rPr sz="1100" spc="-5" dirty="0">
                          <a:solidFill>
                            <a:srgbClr val="2E2B1F"/>
                          </a:solidFill>
                          <a:latin typeface="Times New Roman" panose="02020603050405020304"/>
                          <a:cs typeface="Times New Roman" panose="02020603050405020304"/>
                        </a:rPr>
                        <a:t> </a:t>
                      </a:r>
                      <a:r>
                        <a:rPr sz="1100" spc="-40" dirty="0">
                          <a:solidFill>
                            <a:srgbClr val="2E2B1F"/>
                          </a:solidFill>
                          <a:latin typeface="Times New Roman" panose="02020603050405020304"/>
                          <a:cs typeface="Times New Roman" panose="02020603050405020304"/>
                        </a:rPr>
                        <a:t>in</a:t>
                      </a:r>
                      <a:r>
                        <a:rPr sz="1100" spc="60" dirty="0">
                          <a:solidFill>
                            <a:srgbClr val="2E2B1F"/>
                          </a:solidFill>
                          <a:latin typeface="Times New Roman" panose="02020603050405020304"/>
                          <a:cs typeface="Times New Roman" panose="02020603050405020304"/>
                        </a:rPr>
                        <a:t> </a:t>
                      </a:r>
                      <a:r>
                        <a:rPr sz="1100" spc="-5" dirty="0">
                          <a:solidFill>
                            <a:srgbClr val="2E2B1F"/>
                          </a:solidFill>
                          <a:latin typeface="Times New Roman" panose="02020603050405020304"/>
                          <a:cs typeface="Times New Roman" panose="02020603050405020304"/>
                        </a:rPr>
                        <a:t>practice</a:t>
                      </a:r>
                      <a:r>
                        <a:rPr sz="1100" spc="-30" dirty="0">
                          <a:solidFill>
                            <a:srgbClr val="2E2B1F"/>
                          </a:solidFill>
                          <a:latin typeface="Times New Roman" panose="02020603050405020304"/>
                          <a:cs typeface="Times New Roman" panose="02020603050405020304"/>
                        </a:rPr>
                        <a:t> </a:t>
                      </a:r>
                      <a:r>
                        <a:rPr sz="1100" spc="-10" dirty="0">
                          <a:solidFill>
                            <a:srgbClr val="2E2B1F"/>
                          </a:solidFill>
                          <a:latin typeface="Times New Roman" panose="02020603050405020304"/>
                          <a:cs typeface="Times New Roman" panose="02020603050405020304"/>
                        </a:rPr>
                        <a:t>or</a:t>
                      </a:r>
                      <a:r>
                        <a:rPr sz="1100" spc="20" dirty="0">
                          <a:solidFill>
                            <a:srgbClr val="2E2B1F"/>
                          </a:solidFill>
                          <a:latin typeface="Times New Roman" panose="02020603050405020304"/>
                          <a:cs typeface="Times New Roman" panose="02020603050405020304"/>
                        </a:rPr>
                        <a:t> </a:t>
                      </a:r>
                      <a:r>
                        <a:rPr sz="1100" spc="15" dirty="0">
                          <a:solidFill>
                            <a:srgbClr val="2E2B1F"/>
                          </a:solidFill>
                          <a:latin typeface="Times New Roman" panose="02020603050405020304"/>
                          <a:cs typeface="Times New Roman" panose="02020603050405020304"/>
                        </a:rPr>
                        <a:t>research.</a:t>
                      </a:r>
                      <a:endParaRPr sz="1100">
                        <a:latin typeface="Times New Roman" panose="02020603050405020304"/>
                        <a:cs typeface="Times New Roman" panose="02020603050405020304"/>
                      </a:endParaRPr>
                    </a:p>
                    <a:p>
                      <a:pPr marL="153670">
                        <a:lnSpc>
                          <a:spcPts val="1275"/>
                        </a:lnSpc>
                      </a:pPr>
                      <a:r>
                        <a:rPr sz="1100" b="1" spc="25" dirty="0">
                          <a:solidFill>
                            <a:srgbClr val="2E2B1F"/>
                          </a:solidFill>
                          <a:latin typeface="Arial" panose="020B0604020202020204"/>
                          <a:cs typeface="Arial" panose="020B0604020202020204"/>
                        </a:rPr>
                        <a:t>The</a:t>
                      </a:r>
                      <a:r>
                        <a:rPr sz="1100" b="1" spc="-35" dirty="0">
                          <a:solidFill>
                            <a:srgbClr val="2E2B1F"/>
                          </a:solidFill>
                          <a:latin typeface="Arial" panose="020B0604020202020204"/>
                          <a:cs typeface="Arial" panose="020B0604020202020204"/>
                        </a:rPr>
                        <a:t> </a:t>
                      </a:r>
                      <a:r>
                        <a:rPr sz="1100" b="1" spc="-5" dirty="0">
                          <a:solidFill>
                            <a:srgbClr val="2E2B1F"/>
                          </a:solidFill>
                          <a:latin typeface="Arial" panose="020B0604020202020204"/>
                          <a:cs typeface="Arial" panose="020B0604020202020204"/>
                        </a:rPr>
                        <a:t>goals</a:t>
                      </a:r>
                      <a:r>
                        <a:rPr sz="1100" b="1" spc="-110" dirty="0">
                          <a:solidFill>
                            <a:srgbClr val="2E2B1F"/>
                          </a:solidFill>
                          <a:latin typeface="Arial" panose="020B0604020202020204"/>
                          <a:cs typeface="Arial" panose="020B0604020202020204"/>
                        </a:rPr>
                        <a:t> </a:t>
                      </a:r>
                      <a:r>
                        <a:rPr sz="1100" b="1" spc="5" dirty="0">
                          <a:solidFill>
                            <a:srgbClr val="2E2B1F"/>
                          </a:solidFill>
                          <a:latin typeface="Arial" panose="020B0604020202020204"/>
                          <a:cs typeface="Arial" panose="020B0604020202020204"/>
                        </a:rPr>
                        <a:t>of</a:t>
                      </a:r>
                      <a:r>
                        <a:rPr sz="1100" b="1" spc="-5" dirty="0">
                          <a:solidFill>
                            <a:srgbClr val="2E2B1F"/>
                          </a:solidFill>
                          <a:latin typeface="Arial" panose="020B0604020202020204"/>
                          <a:cs typeface="Arial" panose="020B0604020202020204"/>
                        </a:rPr>
                        <a:t> </a:t>
                      </a:r>
                      <a:r>
                        <a:rPr sz="1100" b="1" spc="10" dirty="0">
                          <a:solidFill>
                            <a:srgbClr val="2E2B1F"/>
                          </a:solidFill>
                          <a:latin typeface="Arial" panose="020B0604020202020204"/>
                          <a:cs typeface="Arial" panose="020B0604020202020204"/>
                        </a:rPr>
                        <a:t>SCM</a:t>
                      </a:r>
                      <a:r>
                        <a:rPr sz="1100" spc="10" dirty="0">
                          <a:solidFill>
                            <a:srgbClr val="2E2B1F"/>
                          </a:solidFill>
                          <a:latin typeface="Arial MT"/>
                          <a:cs typeface="Arial MT"/>
                        </a:rPr>
                        <a:t>—lower</a:t>
                      </a:r>
                      <a:r>
                        <a:rPr sz="1100" spc="-75" dirty="0">
                          <a:solidFill>
                            <a:srgbClr val="2E2B1F"/>
                          </a:solidFill>
                          <a:latin typeface="Arial MT"/>
                          <a:cs typeface="Arial MT"/>
                        </a:rPr>
                        <a:t> </a:t>
                      </a:r>
                      <a:r>
                        <a:rPr sz="1100" spc="20" dirty="0">
                          <a:solidFill>
                            <a:srgbClr val="2E2B1F"/>
                          </a:solidFill>
                          <a:latin typeface="Arial MT"/>
                          <a:cs typeface="Arial MT"/>
                        </a:rPr>
                        <a:t>costs,</a:t>
                      </a:r>
                      <a:r>
                        <a:rPr sz="1100" spc="-95" dirty="0">
                          <a:solidFill>
                            <a:srgbClr val="2E2B1F"/>
                          </a:solidFill>
                          <a:latin typeface="Arial MT"/>
                          <a:cs typeface="Arial MT"/>
                        </a:rPr>
                        <a:t> </a:t>
                      </a:r>
                      <a:r>
                        <a:rPr sz="1100" spc="5" dirty="0">
                          <a:solidFill>
                            <a:srgbClr val="2E2B1F"/>
                          </a:solidFill>
                          <a:latin typeface="Arial MT"/>
                          <a:cs typeface="Arial MT"/>
                        </a:rPr>
                        <a:t>increased</a:t>
                      </a:r>
                      <a:r>
                        <a:rPr sz="1100" spc="-105" dirty="0">
                          <a:solidFill>
                            <a:srgbClr val="2E2B1F"/>
                          </a:solidFill>
                          <a:latin typeface="Arial MT"/>
                          <a:cs typeface="Arial MT"/>
                        </a:rPr>
                        <a:t> </a:t>
                      </a:r>
                      <a:r>
                        <a:rPr sz="1100" spc="15" dirty="0">
                          <a:solidFill>
                            <a:srgbClr val="2E2B1F"/>
                          </a:solidFill>
                          <a:latin typeface="Arial MT"/>
                          <a:cs typeface="Arial MT"/>
                        </a:rPr>
                        <a:t>customer</a:t>
                      </a:r>
                      <a:endParaRPr sz="1100">
                        <a:latin typeface="Arial MT"/>
                        <a:cs typeface="Arial MT"/>
                      </a:endParaRPr>
                    </a:p>
                    <a:p>
                      <a:pPr marL="153670">
                        <a:lnSpc>
                          <a:spcPct val="100000"/>
                        </a:lnSpc>
                        <a:spcBef>
                          <a:spcPts val="30"/>
                        </a:spcBef>
                      </a:pPr>
                      <a:r>
                        <a:rPr sz="1100" spc="-40" dirty="0">
                          <a:solidFill>
                            <a:srgbClr val="2E2B1F"/>
                          </a:solidFill>
                          <a:latin typeface="Arial MT"/>
                          <a:cs typeface="Arial MT"/>
                        </a:rPr>
                        <a:t>v</a:t>
                      </a:r>
                      <a:r>
                        <a:rPr sz="1100" spc="-30" dirty="0">
                          <a:solidFill>
                            <a:srgbClr val="2E2B1F"/>
                          </a:solidFill>
                          <a:latin typeface="Arial MT"/>
                          <a:cs typeface="Arial MT"/>
                        </a:rPr>
                        <a:t>a</a:t>
                      </a:r>
                      <a:r>
                        <a:rPr sz="1100" spc="-25" dirty="0">
                          <a:solidFill>
                            <a:srgbClr val="2E2B1F"/>
                          </a:solidFill>
                          <a:latin typeface="Arial MT"/>
                          <a:cs typeface="Arial MT"/>
                        </a:rPr>
                        <a:t>l</a:t>
                      </a:r>
                      <a:r>
                        <a:rPr sz="1100" spc="-30" dirty="0">
                          <a:solidFill>
                            <a:srgbClr val="2E2B1F"/>
                          </a:solidFill>
                          <a:latin typeface="Arial MT"/>
                          <a:cs typeface="Arial MT"/>
                        </a:rPr>
                        <a:t>u</a:t>
                      </a:r>
                      <a:r>
                        <a:rPr sz="1100" dirty="0">
                          <a:solidFill>
                            <a:srgbClr val="2E2B1F"/>
                          </a:solidFill>
                          <a:latin typeface="Arial MT"/>
                          <a:cs typeface="Arial MT"/>
                        </a:rPr>
                        <a:t>e</a:t>
                      </a:r>
                      <a:r>
                        <a:rPr sz="1100" spc="40" dirty="0">
                          <a:solidFill>
                            <a:srgbClr val="2E2B1F"/>
                          </a:solidFill>
                          <a:latin typeface="Arial MT"/>
                          <a:cs typeface="Arial MT"/>
                        </a:rPr>
                        <a:t> </a:t>
                      </a:r>
                      <a:r>
                        <a:rPr sz="1100" spc="-30" dirty="0">
                          <a:solidFill>
                            <a:srgbClr val="2E2B1F"/>
                          </a:solidFill>
                          <a:latin typeface="Arial MT"/>
                          <a:cs typeface="Arial MT"/>
                        </a:rPr>
                        <a:t>an</a:t>
                      </a:r>
                      <a:r>
                        <a:rPr sz="1100" dirty="0">
                          <a:solidFill>
                            <a:srgbClr val="2E2B1F"/>
                          </a:solidFill>
                          <a:latin typeface="Arial MT"/>
                          <a:cs typeface="Arial MT"/>
                        </a:rPr>
                        <a:t>d</a:t>
                      </a:r>
                      <a:r>
                        <a:rPr sz="1100" spc="40" dirty="0">
                          <a:solidFill>
                            <a:srgbClr val="2E2B1F"/>
                          </a:solidFill>
                          <a:latin typeface="Arial MT"/>
                          <a:cs typeface="Arial MT"/>
                        </a:rPr>
                        <a:t> </a:t>
                      </a:r>
                      <a:r>
                        <a:rPr sz="1100" spc="35" dirty="0">
                          <a:solidFill>
                            <a:srgbClr val="2E2B1F"/>
                          </a:solidFill>
                          <a:latin typeface="Arial MT"/>
                          <a:cs typeface="Arial MT"/>
                        </a:rPr>
                        <a:t>s</a:t>
                      </a:r>
                      <a:r>
                        <a:rPr sz="1100" spc="-30" dirty="0">
                          <a:solidFill>
                            <a:srgbClr val="2E2B1F"/>
                          </a:solidFill>
                          <a:latin typeface="Arial MT"/>
                          <a:cs typeface="Arial MT"/>
                        </a:rPr>
                        <a:t>a</a:t>
                      </a:r>
                      <a:r>
                        <a:rPr sz="1100" spc="-15" dirty="0">
                          <a:solidFill>
                            <a:srgbClr val="2E2B1F"/>
                          </a:solidFill>
                          <a:latin typeface="Arial MT"/>
                          <a:cs typeface="Arial MT"/>
                        </a:rPr>
                        <a:t>t</a:t>
                      </a:r>
                      <a:r>
                        <a:rPr sz="1100" spc="-25" dirty="0">
                          <a:solidFill>
                            <a:srgbClr val="2E2B1F"/>
                          </a:solidFill>
                          <a:latin typeface="Arial MT"/>
                          <a:cs typeface="Arial MT"/>
                        </a:rPr>
                        <a:t>i</a:t>
                      </a:r>
                      <a:r>
                        <a:rPr sz="1100" spc="35" dirty="0">
                          <a:solidFill>
                            <a:srgbClr val="2E2B1F"/>
                          </a:solidFill>
                          <a:latin typeface="Arial MT"/>
                          <a:cs typeface="Arial MT"/>
                        </a:rPr>
                        <a:t>s</a:t>
                      </a:r>
                      <a:r>
                        <a:rPr sz="1100" spc="-15" dirty="0">
                          <a:solidFill>
                            <a:srgbClr val="2E2B1F"/>
                          </a:solidFill>
                          <a:latin typeface="Arial MT"/>
                          <a:cs typeface="Arial MT"/>
                        </a:rPr>
                        <a:t>f</a:t>
                      </a:r>
                      <a:r>
                        <a:rPr sz="1100" spc="-30" dirty="0">
                          <a:solidFill>
                            <a:srgbClr val="2E2B1F"/>
                          </a:solidFill>
                          <a:latin typeface="Arial MT"/>
                          <a:cs typeface="Arial MT"/>
                        </a:rPr>
                        <a:t>a</a:t>
                      </a:r>
                      <a:r>
                        <a:rPr sz="1100" spc="35" dirty="0">
                          <a:solidFill>
                            <a:srgbClr val="2E2B1F"/>
                          </a:solidFill>
                          <a:latin typeface="Arial MT"/>
                          <a:cs typeface="Arial MT"/>
                        </a:rPr>
                        <a:t>c</a:t>
                      </a:r>
                      <a:r>
                        <a:rPr sz="1100" spc="-15" dirty="0">
                          <a:solidFill>
                            <a:srgbClr val="2E2B1F"/>
                          </a:solidFill>
                          <a:latin typeface="Arial MT"/>
                          <a:cs typeface="Arial MT"/>
                        </a:rPr>
                        <a:t>t</a:t>
                      </a:r>
                      <a:r>
                        <a:rPr sz="1100" spc="-25" dirty="0">
                          <a:solidFill>
                            <a:srgbClr val="2E2B1F"/>
                          </a:solidFill>
                          <a:latin typeface="Arial MT"/>
                          <a:cs typeface="Arial MT"/>
                        </a:rPr>
                        <a:t>i</a:t>
                      </a:r>
                      <a:r>
                        <a:rPr sz="1100" spc="-30" dirty="0">
                          <a:solidFill>
                            <a:srgbClr val="2E2B1F"/>
                          </a:solidFill>
                          <a:latin typeface="Arial MT"/>
                          <a:cs typeface="Arial MT"/>
                        </a:rPr>
                        <a:t>on</a:t>
                      </a:r>
                      <a:r>
                        <a:rPr sz="1100" dirty="0">
                          <a:solidFill>
                            <a:srgbClr val="2E2B1F"/>
                          </a:solidFill>
                          <a:latin typeface="Arial MT"/>
                          <a:cs typeface="Arial MT"/>
                        </a:rPr>
                        <a:t>,</a:t>
                      </a:r>
                      <a:r>
                        <a:rPr sz="1100" spc="-95" dirty="0">
                          <a:solidFill>
                            <a:srgbClr val="2E2B1F"/>
                          </a:solidFill>
                          <a:latin typeface="Arial MT"/>
                          <a:cs typeface="Arial MT"/>
                        </a:rPr>
                        <a:t> </a:t>
                      </a:r>
                      <a:r>
                        <a:rPr sz="1100" spc="-30" dirty="0">
                          <a:solidFill>
                            <a:srgbClr val="2E2B1F"/>
                          </a:solidFill>
                          <a:latin typeface="Arial MT"/>
                          <a:cs typeface="Arial MT"/>
                        </a:rPr>
                        <a:t>an</a:t>
                      </a:r>
                      <a:r>
                        <a:rPr sz="1100" dirty="0">
                          <a:solidFill>
                            <a:srgbClr val="2E2B1F"/>
                          </a:solidFill>
                          <a:latin typeface="Arial MT"/>
                          <a:cs typeface="Arial MT"/>
                        </a:rPr>
                        <a:t>d</a:t>
                      </a:r>
                      <a:r>
                        <a:rPr sz="1100" spc="-35" dirty="0">
                          <a:solidFill>
                            <a:srgbClr val="2E2B1F"/>
                          </a:solidFill>
                          <a:latin typeface="Arial MT"/>
                          <a:cs typeface="Arial MT"/>
                        </a:rPr>
                        <a:t> </a:t>
                      </a:r>
                      <a:r>
                        <a:rPr sz="1100" spc="-30" dirty="0">
                          <a:solidFill>
                            <a:srgbClr val="2E2B1F"/>
                          </a:solidFill>
                          <a:latin typeface="Arial MT"/>
                          <a:cs typeface="Arial MT"/>
                        </a:rPr>
                        <a:t>u</a:t>
                      </a:r>
                      <a:r>
                        <a:rPr sz="1100" spc="-25" dirty="0">
                          <a:solidFill>
                            <a:srgbClr val="2E2B1F"/>
                          </a:solidFill>
                          <a:latin typeface="Arial MT"/>
                          <a:cs typeface="Arial MT"/>
                        </a:rPr>
                        <a:t>l</a:t>
                      </a:r>
                      <a:r>
                        <a:rPr sz="1100" spc="-15" dirty="0">
                          <a:solidFill>
                            <a:srgbClr val="2E2B1F"/>
                          </a:solidFill>
                          <a:latin typeface="Arial MT"/>
                          <a:cs typeface="Arial MT"/>
                        </a:rPr>
                        <a:t>t</a:t>
                      </a:r>
                      <a:r>
                        <a:rPr sz="1100" spc="-25" dirty="0">
                          <a:solidFill>
                            <a:srgbClr val="2E2B1F"/>
                          </a:solidFill>
                          <a:latin typeface="Arial MT"/>
                          <a:cs typeface="Arial MT"/>
                        </a:rPr>
                        <a:t>i</a:t>
                      </a:r>
                      <a:r>
                        <a:rPr sz="1100" spc="35" dirty="0">
                          <a:solidFill>
                            <a:srgbClr val="2E2B1F"/>
                          </a:solidFill>
                          <a:latin typeface="Arial MT"/>
                          <a:cs typeface="Arial MT"/>
                        </a:rPr>
                        <a:t>m</a:t>
                      </a:r>
                      <a:r>
                        <a:rPr sz="1100" spc="-30" dirty="0">
                          <a:solidFill>
                            <a:srgbClr val="2E2B1F"/>
                          </a:solidFill>
                          <a:latin typeface="Arial MT"/>
                          <a:cs typeface="Arial MT"/>
                        </a:rPr>
                        <a:t>a</a:t>
                      </a:r>
                      <a:r>
                        <a:rPr sz="1100" spc="-15" dirty="0">
                          <a:solidFill>
                            <a:srgbClr val="2E2B1F"/>
                          </a:solidFill>
                          <a:latin typeface="Arial MT"/>
                          <a:cs typeface="Arial MT"/>
                        </a:rPr>
                        <a:t>t</a:t>
                      </a:r>
                      <a:r>
                        <a:rPr sz="1100" spc="-30" dirty="0">
                          <a:solidFill>
                            <a:srgbClr val="2E2B1F"/>
                          </a:solidFill>
                          <a:latin typeface="Arial MT"/>
                          <a:cs typeface="Arial MT"/>
                        </a:rPr>
                        <a:t>e</a:t>
                      </a:r>
                      <a:r>
                        <a:rPr sz="1100" spc="-25" dirty="0">
                          <a:solidFill>
                            <a:srgbClr val="2E2B1F"/>
                          </a:solidFill>
                          <a:latin typeface="Arial MT"/>
                          <a:cs typeface="Arial MT"/>
                        </a:rPr>
                        <a:t>l</a:t>
                      </a:r>
                      <a:r>
                        <a:rPr sz="1100" dirty="0">
                          <a:solidFill>
                            <a:srgbClr val="2E2B1F"/>
                          </a:solidFill>
                          <a:latin typeface="Arial MT"/>
                          <a:cs typeface="Arial MT"/>
                        </a:rPr>
                        <a:t>y</a:t>
                      </a:r>
                      <a:r>
                        <a:rPr sz="1100" dirty="0">
                          <a:solidFill>
                            <a:srgbClr val="2E2B1F"/>
                          </a:solidFill>
                          <a:latin typeface="Arial MT"/>
                          <a:cs typeface="Arial MT"/>
                        </a:rPr>
                        <a:t> </a:t>
                      </a:r>
                      <a:r>
                        <a:rPr sz="1100" spc="45" dirty="0">
                          <a:solidFill>
                            <a:srgbClr val="2E2B1F"/>
                          </a:solidFill>
                          <a:latin typeface="Arial MT"/>
                          <a:cs typeface="Arial MT"/>
                        </a:rPr>
                        <a:t> </a:t>
                      </a:r>
                      <a:r>
                        <a:rPr sz="1100" spc="-30" dirty="0">
                          <a:solidFill>
                            <a:srgbClr val="2E2B1F"/>
                          </a:solidFill>
                          <a:latin typeface="Arial MT"/>
                          <a:cs typeface="Arial MT"/>
                        </a:rPr>
                        <a:t>ad</a:t>
                      </a:r>
                      <a:r>
                        <a:rPr sz="1100" spc="-40" dirty="0">
                          <a:solidFill>
                            <a:srgbClr val="2E2B1F"/>
                          </a:solidFill>
                          <a:latin typeface="Arial MT"/>
                          <a:cs typeface="Arial MT"/>
                        </a:rPr>
                        <a:t>v</a:t>
                      </a:r>
                      <a:r>
                        <a:rPr sz="1100" spc="-30" dirty="0">
                          <a:solidFill>
                            <a:srgbClr val="2E2B1F"/>
                          </a:solidFill>
                          <a:latin typeface="Arial MT"/>
                          <a:cs typeface="Arial MT"/>
                        </a:rPr>
                        <a:t>an</a:t>
                      </a:r>
                      <a:r>
                        <a:rPr sz="1100" spc="-15" dirty="0">
                          <a:solidFill>
                            <a:srgbClr val="2E2B1F"/>
                          </a:solidFill>
                          <a:latin typeface="Arial MT"/>
                          <a:cs typeface="Arial MT"/>
                        </a:rPr>
                        <a:t>t</a:t>
                      </a:r>
                      <a:r>
                        <a:rPr sz="1100" spc="-30" dirty="0">
                          <a:solidFill>
                            <a:srgbClr val="2E2B1F"/>
                          </a:solidFill>
                          <a:latin typeface="Arial MT"/>
                          <a:cs typeface="Arial MT"/>
                        </a:rPr>
                        <a:t>ag</a:t>
                      </a:r>
                      <a:r>
                        <a:rPr sz="1100" dirty="0">
                          <a:solidFill>
                            <a:srgbClr val="2E2B1F"/>
                          </a:solidFill>
                          <a:latin typeface="Arial MT"/>
                          <a:cs typeface="Arial MT"/>
                        </a:rPr>
                        <a:t>e</a:t>
                      </a:r>
                      <a:endParaRPr sz="1100">
                        <a:latin typeface="Arial MT"/>
                        <a:cs typeface="Arial MT"/>
                      </a:endParaRPr>
                    </a:p>
                  </a:txBody>
                  <a:tcPr marL="0" marR="0" marT="87630" marB="0">
                    <a:lnB w="19050">
                      <a:solidFill>
                        <a:srgbClr val="FFFFFF"/>
                      </a:solidFill>
                      <a:prstDash val="solid"/>
                    </a:lnB>
                    <a:solidFill>
                      <a:srgbClr val="E4E7E7"/>
                    </a:solidFill>
                  </a:tcPr>
                </a:tc>
              </a:tr>
              <a:tr h="1053973">
                <a:tc>
                  <a:txBody>
                    <a:bodyPr/>
                    <a:lstStyle/>
                    <a:p>
                      <a:pPr marL="184150">
                        <a:lnSpc>
                          <a:spcPct val="100000"/>
                        </a:lnSpc>
                        <a:spcBef>
                          <a:spcPts val="785"/>
                        </a:spcBef>
                      </a:pPr>
                      <a:r>
                        <a:rPr sz="1200" spc="5" dirty="0">
                          <a:solidFill>
                            <a:srgbClr val="6E664B"/>
                          </a:solidFill>
                          <a:latin typeface="Arial MT"/>
                          <a:cs typeface="Arial MT"/>
                        </a:rPr>
                        <a:t>2018</a:t>
                      </a:r>
                      <a:endParaRPr sz="1200">
                        <a:latin typeface="Arial MT"/>
                        <a:cs typeface="Arial MT"/>
                      </a:endParaRPr>
                    </a:p>
                  </a:txBody>
                  <a:tcPr marL="0" marR="0" marT="99695" marB="0">
                    <a:lnT w="19050">
                      <a:solidFill>
                        <a:srgbClr val="FFFFFF"/>
                      </a:solidFill>
                      <a:prstDash val="solid"/>
                    </a:lnT>
                    <a:lnB w="19050">
                      <a:solidFill>
                        <a:srgbClr val="FFFFFF"/>
                      </a:solidFill>
                      <a:prstDash val="solid"/>
                    </a:lnB>
                    <a:solidFill>
                      <a:srgbClr val="E4E7E7"/>
                    </a:solidFill>
                  </a:tcPr>
                </a:tc>
                <a:tc>
                  <a:txBody>
                    <a:bodyPr/>
                    <a:lstStyle/>
                    <a:p>
                      <a:pPr marL="175895" marR="465455">
                        <a:lnSpc>
                          <a:spcPts val="1430"/>
                        </a:lnSpc>
                        <a:spcBef>
                          <a:spcPts val="840"/>
                        </a:spcBef>
                      </a:pPr>
                      <a:r>
                        <a:rPr sz="1200" spc="5" dirty="0">
                          <a:solidFill>
                            <a:srgbClr val="2E2B1F"/>
                          </a:solidFill>
                          <a:latin typeface="Arial MT"/>
                          <a:cs typeface="Arial MT"/>
                        </a:rPr>
                        <a:t>Beau</a:t>
                      </a:r>
                      <a:r>
                        <a:rPr sz="1200" spc="-50" dirty="0">
                          <a:solidFill>
                            <a:srgbClr val="2E2B1F"/>
                          </a:solidFill>
                          <a:latin typeface="Arial MT"/>
                          <a:cs typeface="Arial MT"/>
                        </a:rPr>
                        <a:t> </a:t>
                      </a:r>
                      <a:r>
                        <a:rPr sz="1200" spc="-5" dirty="0">
                          <a:solidFill>
                            <a:srgbClr val="2E2B1F"/>
                          </a:solidFill>
                          <a:latin typeface="Arial MT"/>
                          <a:cs typeface="Arial MT"/>
                        </a:rPr>
                        <a:t>Woods</a:t>
                      </a:r>
                      <a:r>
                        <a:rPr sz="1200" spc="-60" dirty="0">
                          <a:solidFill>
                            <a:srgbClr val="2E2B1F"/>
                          </a:solidFill>
                          <a:latin typeface="Arial MT"/>
                          <a:cs typeface="Arial MT"/>
                        </a:rPr>
                        <a:t> </a:t>
                      </a:r>
                      <a:r>
                        <a:rPr sz="1200" spc="-25" dirty="0">
                          <a:solidFill>
                            <a:srgbClr val="2E2B1F"/>
                          </a:solidFill>
                          <a:latin typeface="Arial MT"/>
                          <a:cs typeface="Arial MT"/>
                        </a:rPr>
                        <a:t>and</a:t>
                      </a:r>
                      <a:r>
                        <a:rPr sz="1200" spc="-35" dirty="0">
                          <a:solidFill>
                            <a:srgbClr val="2E2B1F"/>
                          </a:solidFill>
                          <a:latin typeface="Arial MT"/>
                          <a:cs typeface="Arial MT"/>
                        </a:rPr>
                        <a:t> </a:t>
                      </a:r>
                      <a:r>
                        <a:rPr sz="1200" spc="-10" dirty="0">
                          <a:solidFill>
                            <a:srgbClr val="2E2B1F"/>
                          </a:solidFill>
                          <a:latin typeface="Arial MT"/>
                          <a:cs typeface="Arial MT"/>
                        </a:rPr>
                        <a:t>Andy </a:t>
                      </a:r>
                      <a:r>
                        <a:rPr sz="1200" spc="-320" dirty="0">
                          <a:solidFill>
                            <a:srgbClr val="2E2B1F"/>
                          </a:solidFill>
                          <a:latin typeface="Arial MT"/>
                          <a:cs typeface="Arial MT"/>
                        </a:rPr>
                        <a:t> </a:t>
                      </a:r>
                      <a:r>
                        <a:rPr sz="1200" spc="-10" dirty="0">
                          <a:solidFill>
                            <a:srgbClr val="2E2B1F"/>
                          </a:solidFill>
                          <a:latin typeface="Arial MT"/>
                          <a:cs typeface="Arial MT"/>
                        </a:rPr>
                        <a:t>Bochman</a:t>
                      </a:r>
                      <a:endParaRPr sz="1200">
                        <a:latin typeface="Arial MT"/>
                        <a:cs typeface="Arial MT"/>
                      </a:endParaRPr>
                    </a:p>
                  </a:txBody>
                  <a:tcPr marL="0" marR="0" marT="106680" marB="0">
                    <a:lnT w="19050">
                      <a:solidFill>
                        <a:srgbClr val="FFFFFF"/>
                      </a:solidFill>
                      <a:prstDash val="solid"/>
                    </a:lnT>
                    <a:lnB w="19050">
                      <a:solidFill>
                        <a:srgbClr val="FFFFFF"/>
                      </a:solidFill>
                      <a:prstDash val="solid"/>
                    </a:lnB>
                    <a:solidFill>
                      <a:srgbClr val="E4E7E7"/>
                    </a:solidFill>
                  </a:tcPr>
                </a:tc>
                <a:tc>
                  <a:txBody>
                    <a:bodyPr/>
                    <a:lstStyle/>
                    <a:p>
                      <a:pPr marL="473075" marR="146050">
                        <a:lnSpc>
                          <a:spcPts val="1430"/>
                        </a:lnSpc>
                        <a:spcBef>
                          <a:spcPts val="840"/>
                        </a:spcBef>
                        <a:buSzPct val="92000"/>
                        <a:buChar char="•"/>
                        <a:tabLst>
                          <a:tab pos="530860" algn="l"/>
                        </a:tabLst>
                      </a:pPr>
                      <a:r>
                        <a:rPr sz="1200" spc="-15" dirty="0">
                          <a:solidFill>
                            <a:srgbClr val="2E2B1F"/>
                          </a:solidFill>
                          <a:latin typeface="Arial MT"/>
                          <a:cs typeface="Arial MT"/>
                        </a:rPr>
                        <a:t>COTS</a:t>
                      </a:r>
                      <a:r>
                        <a:rPr sz="1200" spc="60" dirty="0">
                          <a:solidFill>
                            <a:srgbClr val="2E2B1F"/>
                          </a:solidFill>
                          <a:latin typeface="Arial MT"/>
                          <a:cs typeface="Arial MT"/>
                        </a:rPr>
                        <a:t> </a:t>
                      </a:r>
                      <a:r>
                        <a:rPr sz="1200" spc="-20" dirty="0">
                          <a:solidFill>
                            <a:srgbClr val="2E2B1F"/>
                          </a:solidFill>
                          <a:latin typeface="Arial MT"/>
                          <a:cs typeface="Arial MT"/>
                        </a:rPr>
                        <a:t>hardware</a:t>
                      </a:r>
                      <a:r>
                        <a:rPr sz="1200" spc="100" dirty="0">
                          <a:solidFill>
                            <a:srgbClr val="2E2B1F"/>
                          </a:solidFill>
                          <a:latin typeface="Arial MT"/>
                          <a:cs typeface="Arial MT"/>
                        </a:rPr>
                        <a:t> </a:t>
                      </a:r>
                      <a:r>
                        <a:rPr sz="1200" spc="-25" dirty="0">
                          <a:solidFill>
                            <a:srgbClr val="2E2B1F"/>
                          </a:solidFill>
                          <a:latin typeface="Arial MT"/>
                          <a:cs typeface="Arial MT"/>
                        </a:rPr>
                        <a:t>and</a:t>
                      </a:r>
                      <a:r>
                        <a:rPr sz="1200" spc="40" dirty="0">
                          <a:solidFill>
                            <a:srgbClr val="2E2B1F"/>
                          </a:solidFill>
                          <a:latin typeface="Arial MT"/>
                          <a:cs typeface="Arial MT"/>
                        </a:rPr>
                        <a:t> </a:t>
                      </a:r>
                      <a:r>
                        <a:rPr sz="1200" spc="-15" dirty="0">
                          <a:solidFill>
                            <a:srgbClr val="2E2B1F"/>
                          </a:solidFill>
                          <a:latin typeface="Arial MT"/>
                          <a:cs typeface="Arial MT"/>
                        </a:rPr>
                        <a:t>software,</a:t>
                      </a:r>
                      <a:r>
                        <a:rPr sz="1200" spc="75" dirty="0">
                          <a:solidFill>
                            <a:srgbClr val="2E2B1F"/>
                          </a:solidFill>
                          <a:latin typeface="Arial MT"/>
                          <a:cs typeface="Arial MT"/>
                        </a:rPr>
                        <a:t> </a:t>
                      </a:r>
                      <a:r>
                        <a:rPr sz="1200" spc="-20" dirty="0">
                          <a:solidFill>
                            <a:srgbClr val="2E2B1F"/>
                          </a:solidFill>
                          <a:latin typeface="Arial MT"/>
                          <a:cs typeface="Arial MT"/>
                        </a:rPr>
                        <a:t>procured</a:t>
                      </a:r>
                      <a:r>
                        <a:rPr sz="1200" spc="45" dirty="0">
                          <a:solidFill>
                            <a:srgbClr val="2E2B1F"/>
                          </a:solidFill>
                          <a:latin typeface="Arial MT"/>
                          <a:cs typeface="Arial MT"/>
                        </a:rPr>
                        <a:t> </a:t>
                      </a:r>
                      <a:r>
                        <a:rPr sz="1200" spc="-5" dirty="0">
                          <a:solidFill>
                            <a:srgbClr val="2E2B1F"/>
                          </a:solidFill>
                          <a:latin typeface="Arial MT"/>
                          <a:cs typeface="Arial MT"/>
                        </a:rPr>
                        <a:t>against </a:t>
                      </a:r>
                      <a:r>
                        <a:rPr sz="1200" dirty="0">
                          <a:solidFill>
                            <a:srgbClr val="2E2B1F"/>
                          </a:solidFill>
                          <a:latin typeface="Arial MT"/>
                          <a:cs typeface="Arial MT"/>
                        </a:rPr>
                        <a:t>a </a:t>
                      </a:r>
                      <a:r>
                        <a:rPr sz="1200" spc="5" dirty="0">
                          <a:solidFill>
                            <a:srgbClr val="2E2B1F"/>
                          </a:solidFill>
                          <a:latin typeface="Arial MT"/>
                          <a:cs typeface="Arial MT"/>
                        </a:rPr>
                        <a:t> </a:t>
                      </a:r>
                      <a:r>
                        <a:rPr sz="1200" spc="-20" dirty="0">
                          <a:solidFill>
                            <a:srgbClr val="2E2B1F"/>
                          </a:solidFill>
                          <a:latin typeface="Arial MT"/>
                          <a:cs typeface="Arial MT"/>
                        </a:rPr>
                        <a:t>standard</a:t>
                      </a:r>
                      <a:r>
                        <a:rPr sz="1200" spc="45" dirty="0">
                          <a:solidFill>
                            <a:srgbClr val="2E2B1F"/>
                          </a:solidFill>
                          <a:latin typeface="Arial MT"/>
                          <a:cs typeface="Arial MT"/>
                        </a:rPr>
                        <a:t> </a:t>
                      </a:r>
                      <a:r>
                        <a:rPr sz="1200" dirty="0">
                          <a:solidFill>
                            <a:srgbClr val="2E2B1F"/>
                          </a:solidFill>
                          <a:latin typeface="Arial MT"/>
                          <a:cs typeface="Arial MT"/>
                        </a:rPr>
                        <a:t>set</a:t>
                      </a:r>
                      <a:r>
                        <a:rPr sz="1200" spc="10" dirty="0">
                          <a:solidFill>
                            <a:srgbClr val="2E2B1F"/>
                          </a:solidFill>
                          <a:latin typeface="Arial MT"/>
                          <a:cs typeface="Arial MT"/>
                        </a:rPr>
                        <a:t> </a:t>
                      </a:r>
                      <a:r>
                        <a:rPr sz="1200" dirty="0">
                          <a:solidFill>
                            <a:srgbClr val="2E2B1F"/>
                          </a:solidFill>
                          <a:latin typeface="Arial MT"/>
                          <a:cs typeface="Arial MT"/>
                        </a:rPr>
                        <a:t>of</a:t>
                      </a:r>
                      <a:r>
                        <a:rPr sz="1200" spc="5" dirty="0">
                          <a:solidFill>
                            <a:srgbClr val="2E2B1F"/>
                          </a:solidFill>
                          <a:latin typeface="Arial MT"/>
                          <a:cs typeface="Arial MT"/>
                        </a:rPr>
                        <a:t> </a:t>
                      </a:r>
                      <a:r>
                        <a:rPr sz="1200" spc="-20" dirty="0">
                          <a:solidFill>
                            <a:srgbClr val="2E2B1F"/>
                          </a:solidFill>
                          <a:latin typeface="Arial MT"/>
                          <a:cs typeface="Arial MT"/>
                        </a:rPr>
                        <a:t>requirements,</a:t>
                      </a:r>
                      <a:r>
                        <a:rPr sz="1200" spc="155" dirty="0">
                          <a:solidFill>
                            <a:srgbClr val="2E2B1F"/>
                          </a:solidFill>
                          <a:latin typeface="Arial MT"/>
                          <a:cs typeface="Arial MT"/>
                        </a:rPr>
                        <a:t> </a:t>
                      </a:r>
                      <a:r>
                        <a:rPr sz="1200" spc="-15" dirty="0">
                          <a:solidFill>
                            <a:srgbClr val="2E2B1F"/>
                          </a:solidFill>
                          <a:latin typeface="Arial MT"/>
                          <a:cs typeface="Arial MT"/>
                        </a:rPr>
                        <a:t>with</a:t>
                      </a:r>
                      <a:r>
                        <a:rPr sz="1200" spc="50" dirty="0">
                          <a:solidFill>
                            <a:srgbClr val="2E2B1F"/>
                          </a:solidFill>
                          <a:latin typeface="Arial MT"/>
                          <a:cs typeface="Arial MT"/>
                        </a:rPr>
                        <a:t> </a:t>
                      </a:r>
                      <a:r>
                        <a:rPr sz="1200" dirty="0">
                          <a:solidFill>
                            <a:srgbClr val="2E2B1F"/>
                          </a:solidFill>
                          <a:latin typeface="Arial MT"/>
                          <a:cs typeface="Arial MT"/>
                        </a:rPr>
                        <a:t>a</a:t>
                      </a:r>
                      <a:r>
                        <a:rPr sz="1200" spc="-25" dirty="0">
                          <a:solidFill>
                            <a:srgbClr val="2E2B1F"/>
                          </a:solidFill>
                          <a:latin typeface="Arial MT"/>
                          <a:cs typeface="Arial MT"/>
                        </a:rPr>
                        <a:t> </a:t>
                      </a:r>
                      <a:r>
                        <a:rPr sz="1200" spc="-20" dirty="0">
                          <a:solidFill>
                            <a:srgbClr val="2E2B1F"/>
                          </a:solidFill>
                          <a:latin typeface="Arial MT"/>
                          <a:cs typeface="Arial MT"/>
                        </a:rPr>
                        <a:t>standard</a:t>
                      </a:r>
                      <a:r>
                        <a:rPr sz="1200" spc="114" dirty="0">
                          <a:solidFill>
                            <a:srgbClr val="2E2B1F"/>
                          </a:solidFill>
                          <a:latin typeface="Arial MT"/>
                          <a:cs typeface="Arial MT"/>
                        </a:rPr>
                        <a:t> </a:t>
                      </a:r>
                      <a:r>
                        <a:rPr sz="1200" dirty="0">
                          <a:solidFill>
                            <a:srgbClr val="2E2B1F"/>
                          </a:solidFill>
                          <a:latin typeface="Arial MT"/>
                          <a:cs typeface="Arial MT"/>
                        </a:rPr>
                        <a:t>set</a:t>
                      </a:r>
                      <a:r>
                        <a:rPr sz="1200" spc="10" dirty="0">
                          <a:solidFill>
                            <a:srgbClr val="2E2B1F"/>
                          </a:solidFill>
                          <a:latin typeface="Arial MT"/>
                          <a:cs typeface="Arial MT"/>
                        </a:rPr>
                        <a:t> </a:t>
                      </a:r>
                      <a:r>
                        <a:rPr sz="1200" dirty="0">
                          <a:solidFill>
                            <a:srgbClr val="2E2B1F"/>
                          </a:solidFill>
                          <a:latin typeface="Arial MT"/>
                          <a:cs typeface="Arial MT"/>
                        </a:rPr>
                        <a:t>of </a:t>
                      </a:r>
                      <a:r>
                        <a:rPr sz="1200" spc="-320" dirty="0">
                          <a:solidFill>
                            <a:srgbClr val="2E2B1F"/>
                          </a:solidFill>
                          <a:latin typeface="Arial MT"/>
                          <a:cs typeface="Arial MT"/>
                        </a:rPr>
                        <a:t> </a:t>
                      </a:r>
                      <a:r>
                        <a:rPr sz="1200" spc="-20" dirty="0">
                          <a:solidFill>
                            <a:srgbClr val="2E2B1F"/>
                          </a:solidFill>
                          <a:latin typeface="Arial MT"/>
                          <a:cs typeface="Arial MT"/>
                        </a:rPr>
                        <a:t>components.</a:t>
                      </a:r>
                      <a:endParaRPr sz="1200">
                        <a:latin typeface="Arial MT"/>
                        <a:cs typeface="Arial MT"/>
                      </a:endParaRPr>
                    </a:p>
                  </a:txBody>
                  <a:tcPr marL="0" marR="0" marT="106680" marB="0">
                    <a:lnT w="19050">
                      <a:solidFill>
                        <a:srgbClr val="FFFFFF"/>
                      </a:solidFill>
                      <a:prstDash val="solid"/>
                    </a:lnT>
                    <a:lnB w="19050">
                      <a:solidFill>
                        <a:srgbClr val="FFFFFF"/>
                      </a:solidFill>
                      <a:prstDash val="solid"/>
                    </a:lnB>
                    <a:solidFill>
                      <a:srgbClr val="E4E7E7"/>
                    </a:solidFill>
                  </a:tcPr>
                </a:tc>
                <a:tc>
                  <a:txBody>
                    <a:bodyPr/>
                    <a:lstStyle/>
                    <a:p>
                      <a:pPr marL="439420" marR="119380" indent="-286385">
                        <a:lnSpc>
                          <a:spcPct val="101000"/>
                        </a:lnSpc>
                        <a:spcBef>
                          <a:spcPts val="725"/>
                        </a:spcBef>
                        <a:buChar char="•"/>
                        <a:tabLst>
                          <a:tab pos="439420" algn="l"/>
                          <a:tab pos="440055" algn="l"/>
                        </a:tabLst>
                      </a:pPr>
                      <a:r>
                        <a:rPr sz="1100" spc="-5" dirty="0">
                          <a:solidFill>
                            <a:srgbClr val="2E2B1F"/>
                          </a:solidFill>
                          <a:latin typeface="Arial MT"/>
                          <a:cs typeface="Arial MT"/>
                        </a:rPr>
                        <a:t>This </a:t>
                      </a:r>
                      <a:r>
                        <a:rPr sz="1100" spc="10" dirty="0">
                          <a:solidFill>
                            <a:srgbClr val="2E2B1F"/>
                          </a:solidFill>
                          <a:latin typeface="Arial MT"/>
                          <a:cs typeface="Arial MT"/>
                        </a:rPr>
                        <a:t>research </a:t>
                      </a:r>
                      <a:r>
                        <a:rPr sz="1100" spc="-15" dirty="0">
                          <a:solidFill>
                            <a:srgbClr val="2E2B1F"/>
                          </a:solidFill>
                          <a:latin typeface="Arial MT"/>
                          <a:cs typeface="Arial MT"/>
                        </a:rPr>
                        <a:t>outlines </a:t>
                      </a:r>
                      <a:r>
                        <a:rPr sz="1100" spc="15" dirty="0">
                          <a:solidFill>
                            <a:srgbClr val="2E2B1F"/>
                          </a:solidFill>
                          <a:latin typeface="Arial MT"/>
                          <a:cs typeface="Arial MT"/>
                        </a:rPr>
                        <a:t>a </a:t>
                      </a:r>
                      <a:r>
                        <a:rPr sz="1100" spc="-5" dirty="0">
                          <a:solidFill>
                            <a:srgbClr val="2E2B1F"/>
                          </a:solidFill>
                          <a:latin typeface="Arial MT"/>
                          <a:cs typeface="Arial MT"/>
                        </a:rPr>
                        <a:t>taxonomy for </a:t>
                      </a:r>
                      <a:r>
                        <a:rPr sz="1100" spc="-10" dirty="0">
                          <a:solidFill>
                            <a:srgbClr val="2E2B1F"/>
                          </a:solidFill>
                          <a:latin typeface="Arial MT"/>
                          <a:cs typeface="Arial MT"/>
                        </a:rPr>
                        <a:t>understanding </a:t>
                      </a:r>
                      <a:r>
                        <a:rPr sz="1100" spc="-295" dirty="0">
                          <a:solidFill>
                            <a:srgbClr val="2E2B1F"/>
                          </a:solidFill>
                          <a:latin typeface="Arial MT"/>
                          <a:cs typeface="Arial MT"/>
                        </a:rPr>
                        <a:t> </a:t>
                      </a:r>
                      <a:r>
                        <a:rPr sz="1100" dirty="0">
                          <a:solidFill>
                            <a:srgbClr val="2E2B1F"/>
                          </a:solidFill>
                          <a:latin typeface="Arial MT"/>
                          <a:cs typeface="Arial MT"/>
                        </a:rPr>
                        <a:t>certain</a:t>
                      </a:r>
                      <a:r>
                        <a:rPr sz="1100" spc="-35" dirty="0">
                          <a:solidFill>
                            <a:srgbClr val="2E2B1F"/>
                          </a:solidFill>
                          <a:latin typeface="Arial MT"/>
                          <a:cs typeface="Arial MT"/>
                        </a:rPr>
                        <a:t> </a:t>
                      </a:r>
                      <a:r>
                        <a:rPr sz="1100" spc="-10" dirty="0">
                          <a:solidFill>
                            <a:srgbClr val="2E2B1F"/>
                          </a:solidFill>
                          <a:latin typeface="Arial MT"/>
                          <a:cs typeface="Arial MT"/>
                        </a:rPr>
                        <a:t>energy</a:t>
                      </a:r>
                      <a:r>
                        <a:rPr sz="1100" spc="30" dirty="0">
                          <a:solidFill>
                            <a:srgbClr val="2E2B1F"/>
                          </a:solidFill>
                          <a:latin typeface="Arial MT"/>
                          <a:cs typeface="Arial MT"/>
                        </a:rPr>
                        <a:t> </a:t>
                      </a:r>
                      <a:r>
                        <a:rPr sz="1100" spc="10" dirty="0">
                          <a:solidFill>
                            <a:srgbClr val="2E2B1F"/>
                          </a:solidFill>
                          <a:latin typeface="Arial MT"/>
                          <a:cs typeface="Arial MT"/>
                        </a:rPr>
                        <a:t>sector</a:t>
                      </a:r>
                      <a:r>
                        <a:rPr sz="1100" spc="-85" dirty="0">
                          <a:solidFill>
                            <a:srgbClr val="2E2B1F"/>
                          </a:solidFill>
                          <a:latin typeface="Arial MT"/>
                          <a:cs typeface="Arial MT"/>
                        </a:rPr>
                        <a:t> </a:t>
                      </a:r>
                      <a:r>
                        <a:rPr sz="1100" spc="10" dirty="0">
                          <a:solidFill>
                            <a:srgbClr val="2E2B1F"/>
                          </a:solidFill>
                          <a:latin typeface="Arial MT"/>
                          <a:cs typeface="Arial MT"/>
                        </a:rPr>
                        <a:t>risks,</a:t>
                      </a:r>
                      <a:r>
                        <a:rPr sz="1100" spc="-95" dirty="0">
                          <a:solidFill>
                            <a:srgbClr val="2E2B1F"/>
                          </a:solidFill>
                          <a:latin typeface="Arial MT"/>
                          <a:cs typeface="Arial MT"/>
                        </a:rPr>
                        <a:t> </a:t>
                      </a:r>
                      <a:r>
                        <a:rPr sz="1100" spc="20" dirty="0">
                          <a:solidFill>
                            <a:srgbClr val="2E2B1F"/>
                          </a:solidFill>
                          <a:latin typeface="Arial MT"/>
                          <a:cs typeface="Arial MT"/>
                        </a:rPr>
                        <a:t>such</a:t>
                      </a:r>
                      <a:r>
                        <a:rPr sz="1100" spc="-110" dirty="0">
                          <a:solidFill>
                            <a:srgbClr val="2E2B1F"/>
                          </a:solidFill>
                          <a:latin typeface="Arial MT"/>
                          <a:cs typeface="Arial MT"/>
                        </a:rPr>
                        <a:t> </a:t>
                      </a:r>
                      <a:r>
                        <a:rPr sz="1100" spc="-5" dirty="0">
                          <a:solidFill>
                            <a:srgbClr val="2E2B1F"/>
                          </a:solidFill>
                          <a:latin typeface="Arial MT"/>
                          <a:cs typeface="Arial MT"/>
                        </a:rPr>
                        <a:t>as</a:t>
                      </a:r>
                      <a:r>
                        <a:rPr sz="1100" spc="-45" dirty="0">
                          <a:solidFill>
                            <a:srgbClr val="2E2B1F"/>
                          </a:solidFill>
                          <a:latin typeface="Arial MT"/>
                          <a:cs typeface="Arial MT"/>
                        </a:rPr>
                        <a:t> </a:t>
                      </a:r>
                      <a:r>
                        <a:rPr sz="1100" spc="-15" dirty="0">
                          <a:solidFill>
                            <a:srgbClr val="2E2B1F"/>
                          </a:solidFill>
                          <a:latin typeface="Arial MT"/>
                          <a:cs typeface="Arial MT"/>
                        </a:rPr>
                        <a:t>unintended</a:t>
                      </a:r>
                      <a:r>
                        <a:rPr sz="1100" spc="120" dirty="0">
                          <a:solidFill>
                            <a:srgbClr val="2E2B1F"/>
                          </a:solidFill>
                          <a:latin typeface="Arial MT"/>
                          <a:cs typeface="Arial MT"/>
                        </a:rPr>
                        <a:t> </a:t>
                      </a:r>
                      <a:r>
                        <a:rPr sz="1100" spc="-15" dirty="0">
                          <a:solidFill>
                            <a:srgbClr val="2E2B1F"/>
                          </a:solidFill>
                          <a:latin typeface="Arial MT"/>
                          <a:cs typeface="Arial MT"/>
                        </a:rPr>
                        <a:t>taint, </a:t>
                      </a:r>
                      <a:r>
                        <a:rPr sz="1100" spc="-290" dirty="0">
                          <a:solidFill>
                            <a:srgbClr val="2E2B1F"/>
                          </a:solidFill>
                          <a:latin typeface="Arial MT"/>
                          <a:cs typeface="Arial MT"/>
                        </a:rPr>
                        <a:t> </a:t>
                      </a:r>
                      <a:r>
                        <a:rPr sz="1100" spc="-30" dirty="0">
                          <a:solidFill>
                            <a:srgbClr val="2E2B1F"/>
                          </a:solidFill>
                          <a:latin typeface="Arial MT"/>
                          <a:cs typeface="Arial MT"/>
                        </a:rPr>
                        <a:t>an</a:t>
                      </a:r>
                      <a:r>
                        <a:rPr sz="1100" dirty="0">
                          <a:solidFill>
                            <a:srgbClr val="2E2B1F"/>
                          </a:solidFill>
                          <a:latin typeface="Arial MT"/>
                          <a:cs typeface="Arial MT"/>
                        </a:rPr>
                        <a:t>d</a:t>
                      </a:r>
                      <a:r>
                        <a:rPr sz="1100" spc="-35" dirty="0">
                          <a:solidFill>
                            <a:srgbClr val="2E2B1F"/>
                          </a:solidFill>
                          <a:latin typeface="Arial MT"/>
                          <a:cs typeface="Arial MT"/>
                        </a:rPr>
                        <a:t> </a:t>
                      </a:r>
                      <a:r>
                        <a:rPr sz="1100" spc="-30" dirty="0">
                          <a:solidFill>
                            <a:srgbClr val="2E2B1F"/>
                          </a:solidFill>
                          <a:latin typeface="Arial MT"/>
                          <a:cs typeface="Arial MT"/>
                        </a:rPr>
                        <a:t>de</a:t>
                      </a:r>
                      <a:r>
                        <a:rPr sz="1100" spc="-15" dirty="0">
                          <a:solidFill>
                            <a:srgbClr val="2E2B1F"/>
                          </a:solidFill>
                          <a:latin typeface="Arial MT"/>
                          <a:cs typeface="Arial MT"/>
                        </a:rPr>
                        <a:t>f</a:t>
                      </a:r>
                      <a:r>
                        <a:rPr sz="1100" spc="-25" dirty="0">
                          <a:solidFill>
                            <a:srgbClr val="2E2B1F"/>
                          </a:solidFill>
                          <a:latin typeface="Arial MT"/>
                          <a:cs typeface="Arial MT"/>
                        </a:rPr>
                        <a:t>i</a:t>
                      </a:r>
                      <a:r>
                        <a:rPr sz="1100" spc="-30" dirty="0">
                          <a:solidFill>
                            <a:srgbClr val="2E2B1F"/>
                          </a:solidFill>
                          <a:latin typeface="Arial MT"/>
                          <a:cs typeface="Arial MT"/>
                        </a:rPr>
                        <a:t>ne</a:t>
                      </a:r>
                      <a:r>
                        <a:rPr sz="1100" dirty="0">
                          <a:solidFill>
                            <a:srgbClr val="2E2B1F"/>
                          </a:solidFill>
                          <a:latin typeface="Arial MT"/>
                          <a:cs typeface="Arial MT"/>
                        </a:rPr>
                        <a:t>s</a:t>
                      </a:r>
                      <a:r>
                        <a:rPr sz="1100" spc="100" dirty="0">
                          <a:solidFill>
                            <a:srgbClr val="2E2B1F"/>
                          </a:solidFill>
                          <a:latin typeface="Arial MT"/>
                          <a:cs typeface="Arial MT"/>
                        </a:rPr>
                        <a:t> </a:t>
                      </a:r>
                      <a:r>
                        <a:rPr sz="1100" spc="35" dirty="0">
                          <a:solidFill>
                            <a:srgbClr val="2E2B1F"/>
                          </a:solidFill>
                          <a:latin typeface="Arial MT"/>
                          <a:cs typeface="Arial MT"/>
                        </a:rPr>
                        <a:t>c</a:t>
                      </a:r>
                      <a:r>
                        <a:rPr sz="1100" spc="-30" dirty="0">
                          <a:solidFill>
                            <a:srgbClr val="2E2B1F"/>
                          </a:solidFill>
                          <a:latin typeface="Arial MT"/>
                          <a:cs typeface="Arial MT"/>
                        </a:rPr>
                        <a:t>on</a:t>
                      </a:r>
                      <a:r>
                        <a:rPr sz="1100" spc="35" dirty="0">
                          <a:solidFill>
                            <a:srgbClr val="2E2B1F"/>
                          </a:solidFill>
                          <a:latin typeface="Arial MT"/>
                          <a:cs typeface="Arial MT"/>
                        </a:rPr>
                        <a:t>c</a:t>
                      </a:r>
                      <a:r>
                        <a:rPr sz="1100" dirty="0">
                          <a:solidFill>
                            <a:srgbClr val="2E2B1F"/>
                          </a:solidFill>
                          <a:latin typeface="Arial MT"/>
                          <a:cs typeface="Arial MT"/>
                        </a:rPr>
                        <a:t>r</a:t>
                      </a:r>
                      <a:r>
                        <a:rPr sz="1100" spc="-25" dirty="0">
                          <a:solidFill>
                            <a:srgbClr val="2E2B1F"/>
                          </a:solidFill>
                          <a:latin typeface="Arial MT"/>
                          <a:cs typeface="Arial MT"/>
                        </a:rPr>
                        <a:t>e</a:t>
                      </a:r>
                      <a:r>
                        <a:rPr sz="1100" spc="-15" dirty="0">
                          <a:solidFill>
                            <a:srgbClr val="2E2B1F"/>
                          </a:solidFill>
                          <a:latin typeface="Arial MT"/>
                          <a:cs typeface="Arial MT"/>
                        </a:rPr>
                        <a:t>t</a:t>
                      </a:r>
                      <a:r>
                        <a:rPr sz="1100" dirty="0">
                          <a:solidFill>
                            <a:srgbClr val="2E2B1F"/>
                          </a:solidFill>
                          <a:latin typeface="Arial MT"/>
                          <a:cs typeface="Arial MT"/>
                        </a:rPr>
                        <a:t>e</a:t>
                      </a:r>
                      <a:r>
                        <a:rPr sz="1100" spc="-110" dirty="0">
                          <a:solidFill>
                            <a:srgbClr val="2E2B1F"/>
                          </a:solidFill>
                          <a:latin typeface="Arial MT"/>
                          <a:cs typeface="Arial MT"/>
                        </a:rPr>
                        <a:t> </a:t>
                      </a:r>
                      <a:r>
                        <a:rPr sz="1100" spc="-30" dirty="0">
                          <a:solidFill>
                            <a:srgbClr val="2E2B1F"/>
                          </a:solidFill>
                          <a:latin typeface="Arial MT"/>
                          <a:cs typeface="Arial MT"/>
                        </a:rPr>
                        <a:t>an</a:t>
                      </a:r>
                      <a:r>
                        <a:rPr sz="1100" dirty="0">
                          <a:solidFill>
                            <a:srgbClr val="2E2B1F"/>
                          </a:solidFill>
                          <a:latin typeface="Arial MT"/>
                          <a:cs typeface="Arial MT"/>
                        </a:rPr>
                        <a:t>d</a:t>
                      </a:r>
                      <a:r>
                        <a:rPr sz="1100" spc="-35" dirty="0">
                          <a:solidFill>
                            <a:srgbClr val="2E2B1F"/>
                          </a:solidFill>
                          <a:latin typeface="Arial MT"/>
                          <a:cs typeface="Arial MT"/>
                        </a:rPr>
                        <a:t> </a:t>
                      </a:r>
                      <a:r>
                        <a:rPr sz="1100" spc="-30" dirty="0">
                          <a:solidFill>
                            <a:srgbClr val="2E2B1F"/>
                          </a:solidFill>
                          <a:latin typeface="Arial MT"/>
                          <a:cs typeface="Arial MT"/>
                        </a:rPr>
                        <a:t>e</a:t>
                      </a:r>
                      <a:r>
                        <a:rPr sz="1100" spc="-40" dirty="0">
                          <a:solidFill>
                            <a:srgbClr val="2E2B1F"/>
                          </a:solidFill>
                          <a:latin typeface="Arial MT"/>
                          <a:cs typeface="Arial MT"/>
                        </a:rPr>
                        <a:t>x</a:t>
                      </a:r>
                      <a:r>
                        <a:rPr sz="1100" spc="-30" dirty="0">
                          <a:solidFill>
                            <a:srgbClr val="2E2B1F"/>
                          </a:solidFill>
                          <a:latin typeface="Arial MT"/>
                          <a:cs typeface="Arial MT"/>
                        </a:rPr>
                        <a:t>p</a:t>
                      </a:r>
                      <a:r>
                        <a:rPr sz="1100" spc="-25" dirty="0">
                          <a:solidFill>
                            <a:srgbClr val="2E2B1F"/>
                          </a:solidFill>
                          <a:latin typeface="Arial MT"/>
                          <a:cs typeface="Arial MT"/>
                        </a:rPr>
                        <a:t>l</a:t>
                      </a:r>
                      <a:r>
                        <a:rPr sz="1100" spc="-30" dirty="0">
                          <a:solidFill>
                            <a:srgbClr val="2E2B1F"/>
                          </a:solidFill>
                          <a:latin typeface="Arial MT"/>
                          <a:cs typeface="Arial MT"/>
                        </a:rPr>
                        <a:t>o</a:t>
                      </a:r>
                      <a:r>
                        <a:rPr sz="1100" dirty="0">
                          <a:solidFill>
                            <a:srgbClr val="2E2B1F"/>
                          </a:solidFill>
                          <a:latin typeface="Arial MT"/>
                          <a:cs typeface="Arial MT"/>
                        </a:rPr>
                        <a:t>r</a:t>
                      </a:r>
                      <a:r>
                        <a:rPr sz="1100" spc="-25" dirty="0">
                          <a:solidFill>
                            <a:srgbClr val="2E2B1F"/>
                          </a:solidFill>
                          <a:latin typeface="Arial MT"/>
                          <a:cs typeface="Arial MT"/>
                        </a:rPr>
                        <a:t>a</a:t>
                      </a:r>
                      <a:r>
                        <a:rPr sz="1100" spc="-15" dirty="0">
                          <a:solidFill>
                            <a:srgbClr val="2E2B1F"/>
                          </a:solidFill>
                          <a:latin typeface="Arial MT"/>
                          <a:cs typeface="Arial MT"/>
                        </a:rPr>
                        <a:t>t</a:t>
                      </a:r>
                      <a:r>
                        <a:rPr sz="1100" spc="-30" dirty="0">
                          <a:solidFill>
                            <a:srgbClr val="2E2B1F"/>
                          </a:solidFill>
                          <a:latin typeface="Arial MT"/>
                          <a:cs typeface="Arial MT"/>
                        </a:rPr>
                        <a:t>o</a:t>
                      </a:r>
                      <a:r>
                        <a:rPr sz="1100" dirty="0">
                          <a:solidFill>
                            <a:srgbClr val="2E2B1F"/>
                          </a:solidFill>
                          <a:latin typeface="Arial MT"/>
                          <a:cs typeface="Arial MT"/>
                        </a:rPr>
                        <a:t>ry  </a:t>
                      </a:r>
                      <a:r>
                        <a:rPr sz="1100" dirty="0">
                          <a:solidFill>
                            <a:srgbClr val="2E2B1F"/>
                          </a:solidFill>
                          <a:latin typeface="Arial MT"/>
                          <a:cs typeface="Arial MT"/>
                        </a:rPr>
                        <a:t>recommendations </a:t>
                      </a:r>
                      <a:r>
                        <a:rPr sz="1100" spc="-5" dirty="0">
                          <a:solidFill>
                            <a:srgbClr val="2E2B1F"/>
                          </a:solidFill>
                          <a:latin typeface="Arial MT"/>
                          <a:cs typeface="Arial MT"/>
                        </a:rPr>
                        <a:t>for </a:t>
                      </a:r>
                      <a:r>
                        <a:rPr sz="1100" spc="-15" dirty="0">
                          <a:solidFill>
                            <a:srgbClr val="2E2B1F"/>
                          </a:solidFill>
                          <a:latin typeface="Arial MT"/>
                          <a:cs typeface="Arial MT"/>
                        </a:rPr>
                        <a:t>equipping </a:t>
                      </a:r>
                      <a:r>
                        <a:rPr sz="1100" spc="-5" dirty="0">
                          <a:solidFill>
                            <a:srgbClr val="2E2B1F"/>
                          </a:solidFill>
                          <a:latin typeface="Arial MT"/>
                          <a:cs typeface="Arial MT"/>
                        </a:rPr>
                        <a:t>policy </a:t>
                      </a:r>
                      <a:r>
                        <a:rPr sz="1100" dirty="0">
                          <a:solidFill>
                            <a:srgbClr val="2E2B1F"/>
                          </a:solidFill>
                          <a:latin typeface="Arial MT"/>
                          <a:cs typeface="Arial MT"/>
                        </a:rPr>
                        <a:t>makers </a:t>
                      </a:r>
                      <a:r>
                        <a:rPr sz="1100" spc="-5" dirty="0">
                          <a:solidFill>
                            <a:srgbClr val="2E2B1F"/>
                          </a:solidFill>
                          <a:latin typeface="Arial MT"/>
                          <a:cs typeface="Arial MT"/>
                        </a:rPr>
                        <a:t>and </a:t>
                      </a:r>
                      <a:r>
                        <a:rPr sz="1100" dirty="0">
                          <a:solidFill>
                            <a:srgbClr val="2E2B1F"/>
                          </a:solidFill>
                          <a:latin typeface="Arial MT"/>
                          <a:cs typeface="Arial MT"/>
                        </a:rPr>
                        <a:t> </a:t>
                      </a:r>
                      <a:r>
                        <a:rPr sz="1100" spc="-5" dirty="0">
                          <a:solidFill>
                            <a:srgbClr val="2E2B1F"/>
                          </a:solidFill>
                          <a:latin typeface="Arial MT"/>
                          <a:cs typeface="Arial MT"/>
                        </a:rPr>
                        <a:t>the</a:t>
                      </a:r>
                      <a:r>
                        <a:rPr sz="1100" spc="-40" dirty="0">
                          <a:solidFill>
                            <a:srgbClr val="2E2B1F"/>
                          </a:solidFill>
                          <a:latin typeface="Arial MT"/>
                          <a:cs typeface="Arial MT"/>
                        </a:rPr>
                        <a:t> </a:t>
                      </a:r>
                      <a:r>
                        <a:rPr sz="1100" spc="-10" dirty="0">
                          <a:solidFill>
                            <a:srgbClr val="2E2B1F"/>
                          </a:solidFill>
                          <a:latin typeface="Arial MT"/>
                          <a:cs typeface="Arial MT"/>
                        </a:rPr>
                        <a:t>private</a:t>
                      </a:r>
                      <a:r>
                        <a:rPr sz="1100" spc="40" dirty="0">
                          <a:solidFill>
                            <a:srgbClr val="2E2B1F"/>
                          </a:solidFill>
                          <a:latin typeface="Arial MT"/>
                          <a:cs typeface="Arial MT"/>
                        </a:rPr>
                        <a:t> </a:t>
                      </a:r>
                      <a:r>
                        <a:rPr sz="1100" spc="10" dirty="0">
                          <a:solidFill>
                            <a:srgbClr val="2E2B1F"/>
                          </a:solidFill>
                          <a:latin typeface="Arial MT"/>
                          <a:cs typeface="Arial MT"/>
                        </a:rPr>
                        <a:t>sector</a:t>
                      </a:r>
                      <a:endParaRPr sz="1100">
                        <a:latin typeface="Arial MT"/>
                        <a:cs typeface="Arial MT"/>
                      </a:endParaRPr>
                    </a:p>
                  </a:txBody>
                  <a:tcPr marL="0" marR="0" marT="92075" marB="0">
                    <a:lnT w="19050">
                      <a:solidFill>
                        <a:srgbClr val="FFFFFF"/>
                      </a:solidFill>
                      <a:prstDash val="solid"/>
                    </a:lnT>
                    <a:lnB w="19050">
                      <a:solidFill>
                        <a:srgbClr val="FFFFFF"/>
                      </a:solidFill>
                      <a:prstDash val="solid"/>
                    </a:lnB>
                    <a:solidFill>
                      <a:srgbClr val="E4E7E7"/>
                    </a:solidFill>
                  </a:tcPr>
                </a:tc>
              </a:tr>
              <a:tr h="291636">
                <a:tc>
                  <a:txBody>
                    <a:bodyPr/>
                    <a:lstStyle/>
                    <a:p>
                      <a:pPr marL="184150">
                        <a:lnSpc>
                          <a:spcPts val="1395"/>
                        </a:lnSpc>
                        <a:spcBef>
                          <a:spcPts val="800"/>
                        </a:spcBef>
                      </a:pPr>
                      <a:r>
                        <a:rPr sz="1200" dirty="0">
                          <a:solidFill>
                            <a:srgbClr val="6E664B"/>
                          </a:solidFill>
                          <a:latin typeface="Arial MT"/>
                          <a:cs typeface="Arial MT"/>
                        </a:rPr>
                        <a:t>1995</a:t>
                      </a:r>
                      <a:endParaRPr sz="1200">
                        <a:latin typeface="Arial MT"/>
                        <a:cs typeface="Arial MT"/>
                      </a:endParaRPr>
                    </a:p>
                  </a:txBody>
                  <a:tcPr marL="0" marR="0" marT="101600" marB="0">
                    <a:lnT w="19050">
                      <a:solidFill>
                        <a:srgbClr val="FFFFFF"/>
                      </a:solidFill>
                      <a:prstDash val="solid"/>
                    </a:lnT>
                    <a:solidFill>
                      <a:srgbClr val="E4E7E7"/>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T w="19050">
                      <a:solidFill>
                        <a:srgbClr val="FFFFFF"/>
                      </a:solidFill>
                      <a:prstDash val="solid"/>
                    </a:lnT>
                    <a:solidFill>
                      <a:srgbClr val="E4E7E7"/>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lnT w="19050">
                      <a:solidFill>
                        <a:srgbClr val="FFFFFF"/>
                      </a:solidFill>
                      <a:prstDash val="solid"/>
                    </a:lnT>
                    <a:solidFill>
                      <a:srgbClr val="E4E7E7"/>
                    </a:solidFill>
                  </a:tcPr>
                </a:tc>
                <a:tc rowSpan="2">
                  <a:txBody>
                    <a:bodyPr/>
                    <a:lstStyle/>
                    <a:p>
                      <a:pPr marL="439420" indent="-286385">
                        <a:lnSpc>
                          <a:spcPct val="100000"/>
                        </a:lnSpc>
                        <a:spcBef>
                          <a:spcPts val="750"/>
                        </a:spcBef>
                        <a:buChar char="•"/>
                        <a:tabLst>
                          <a:tab pos="439420" algn="l"/>
                          <a:tab pos="440055" algn="l"/>
                        </a:tabLst>
                      </a:pPr>
                      <a:r>
                        <a:rPr sz="1100" spc="-5" dirty="0">
                          <a:solidFill>
                            <a:srgbClr val="2E2B1F"/>
                          </a:solidFill>
                          <a:latin typeface="Arial MT"/>
                          <a:cs typeface="Arial MT"/>
                        </a:rPr>
                        <a:t>Using</a:t>
                      </a:r>
                      <a:r>
                        <a:rPr sz="1100" spc="40" dirty="0">
                          <a:solidFill>
                            <a:srgbClr val="2E2B1F"/>
                          </a:solidFill>
                          <a:latin typeface="Arial MT"/>
                          <a:cs typeface="Arial MT"/>
                        </a:rPr>
                        <a:t> </a:t>
                      </a:r>
                      <a:r>
                        <a:rPr sz="1100" spc="20" dirty="0">
                          <a:solidFill>
                            <a:srgbClr val="2E2B1F"/>
                          </a:solidFill>
                          <a:latin typeface="Arial MT"/>
                          <a:cs typeface="Arial MT"/>
                        </a:rPr>
                        <a:t>SCM</a:t>
                      </a:r>
                      <a:r>
                        <a:rPr sz="1100" spc="-110" dirty="0">
                          <a:solidFill>
                            <a:srgbClr val="2E2B1F"/>
                          </a:solidFill>
                          <a:latin typeface="Arial MT"/>
                          <a:cs typeface="Arial MT"/>
                        </a:rPr>
                        <a:t> </a:t>
                      </a:r>
                      <a:r>
                        <a:rPr sz="1100" spc="-5" dirty="0">
                          <a:solidFill>
                            <a:srgbClr val="2E2B1F"/>
                          </a:solidFill>
                          <a:latin typeface="Arial MT"/>
                          <a:cs typeface="Arial MT"/>
                        </a:rPr>
                        <a:t>as</a:t>
                      </a:r>
                      <a:r>
                        <a:rPr sz="1100" spc="35" dirty="0">
                          <a:solidFill>
                            <a:srgbClr val="2E2B1F"/>
                          </a:solidFill>
                          <a:latin typeface="Arial MT"/>
                          <a:cs typeface="Arial MT"/>
                        </a:rPr>
                        <a:t> </a:t>
                      </a:r>
                      <a:r>
                        <a:rPr sz="1100" spc="-5" dirty="0">
                          <a:solidFill>
                            <a:srgbClr val="2E2B1F"/>
                          </a:solidFill>
                          <a:latin typeface="Arial MT"/>
                          <a:cs typeface="Arial MT"/>
                        </a:rPr>
                        <a:t>an</a:t>
                      </a:r>
                      <a:r>
                        <a:rPr sz="1100" spc="-30" dirty="0">
                          <a:solidFill>
                            <a:srgbClr val="2E2B1F"/>
                          </a:solidFill>
                          <a:latin typeface="Arial MT"/>
                          <a:cs typeface="Arial MT"/>
                        </a:rPr>
                        <a:t> </a:t>
                      </a:r>
                      <a:r>
                        <a:rPr sz="1100" spc="-20" dirty="0">
                          <a:solidFill>
                            <a:srgbClr val="2E2B1F"/>
                          </a:solidFill>
                          <a:latin typeface="Arial MT"/>
                          <a:cs typeface="Arial MT"/>
                        </a:rPr>
                        <a:t>organiZational</a:t>
                      </a:r>
                      <a:r>
                        <a:rPr sz="1100" spc="204" dirty="0">
                          <a:solidFill>
                            <a:srgbClr val="2E2B1F"/>
                          </a:solidFill>
                          <a:latin typeface="Arial MT"/>
                          <a:cs typeface="Arial MT"/>
                        </a:rPr>
                        <a:t> </a:t>
                      </a:r>
                      <a:r>
                        <a:rPr sz="1100" spc="10" dirty="0">
                          <a:solidFill>
                            <a:srgbClr val="2E2B1F"/>
                          </a:solidFill>
                          <a:latin typeface="Arial MT"/>
                          <a:cs typeface="Arial MT"/>
                        </a:rPr>
                        <a:t>core</a:t>
                      </a:r>
                      <a:r>
                        <a:rPr sz="1100" spc="-25" dirty="0">
                          <a:solidFill>
                            <a:srgbClr val="2E2B1F"/>
                          </a:solidFill>
                          <a:latin typeface="Arial MT"/>
                          <a:cs typeface="Arial MT"/>
                        </a:rPr>
                        <a:t> </a:t>
                      </a:r>
                      <a:r>
                        <a:rPr sz="1100" spc="-5" dirty="0">
                          <a:solidFill>
                            <a:srgbClr val="2E2B1F"/>
                          </a:solidFill>
                          <a:latin typeface="Arial MT"/>
                          <a:cs typeface="Arial MT"/>
                        </a:rPr>
                        <a:t>strategic</a:t>
                      </a:r>
                      <a:r>
                        <a:rPr sz="1100" spc="-45" dirty="0">
                          <a:solidFill>
                            <a:srgbClr val="2E2B1F"/>
                          </a:solidFill>
                          <a:latin typeface="Arial MT"/>
                          <a:cs typeface="Arial MT"/>
                        </a:rPr>
                        <a:t> </a:t>
                      </a:r>
                      <a:r>
                        <a:rPr sz="1100" spc="-10" dirty="0">
                          <a:solidFill>
                            <a:srgbClr val="2E2B1F"/>
                          </a:solidFill>
                          <a:latin typeface="Arial MT"/>
                          <a:cs typeface="Arial MT"/>
                        </a:rPr>
                        <a:t>tool</a:t>
                      </a:r>
                      <a:endParaRPr sz="1100">
                        <a:latin typeface="Arial MT"/>
                        <a:cs typeface="Arial MT"/>
                      </a:endParaRPr>
                    </a:p>
                    <a:p>
                      <a:pPr marL="153670" marR="154305" indent="285750">
                        <a:lnSpc>
                          <a:spcPts val="1280"/>
                        </a:lnSpc>
                        <a:spcBef>
                          <a:spcPts val="105"/>
                        </a:spcBef>
                      </a:pPr>
                      <a:r>
                        <a:rPr sz="1100" spc="-5" dirty="0">
                          <a:solidFill>
                            <a:srgbClr val="2E2B1F"/>
                          </a:solidFill>
                          <a:latin typeface="Arial MT"/>
                          <a:cs typeface="Arial MT"/>
                        </a:rPr>
                        <a:t>will</a:t>
                      </a:r>
                      <a:r>
                        <a:rPr sz="1100" spc="45" dirty="0">
                          <a:solidFill>
                            <a:srgbClr val="2E2B1F"/>
                          </a:solidFill>
                          <a:latin typeface="Arial MT"/>
                          <a:cs typeface="Arial MT"/>
                        </a:rPr>
                        <a:t> </a:t>
                      </a:r>
                      <a:r>
                        <a:rPr sz="1100" spc="-10" dirty="0">
                          <a:solidFill>
                            <a:srgbClr val="2E2B1F"/>
                          </a:solidFill>
                          <a:latin typeface="Arial MT"/>
                          <a:cs typeface="Arial MT"/>
                        </a:rPr>
                        <a:t>help</a:t>
                      </a:r>
                      <a:r>
                        <a:rPr sz="1100" spc="-30" dirty="0">
                          <a:solidFill>
                            <a:srgbClr val="2E2B1F"/>
                          </a:solidFill>
                          <a:latin typeface="Arial MT"/>
                          <a:cs typeface="Arial MT"/>
                        </a:rPr>
                        <a:t> </a:t>
                      </a:r>
                      <a:r>
                        <a:rPr sz="1100" dirty="0">
                          <a:solidFill>
                            <a:srgbClr val="2E2B1F"/>
                          </a:solidFill>
                          <a:latin typeface="Arial MT"/>
                          <a:cs typeface="Arial MT"/>
                        </a:rPr>
                        <a:t>boost</a:t>
                      </a:r>
                      <a:r>
                        <a:rPr sz="1100" spc="-15" dirty="0">
                          <a:solidFill>
                            <a:srgbClr val="2E2B1F"/>
                          </a:solidFill>
                          <a:latin typeface="Arial MT"/>
                          <a:cs typeface="Arial MT"/>
                        </a:rPr>
                        <a:t> </a:t>
                      </a:r>
                      <a:r>
                        <a:rPr sz="1100" spc="-5" dirty="0">
                          <a:solidFill>
                            <a:srgbClr val="2E2B1F"/>
                          </a:solidFill>
                          <a:latin typeface="Arial MT"/>
                          <a:cs typeface="Arial MT"/>
                        </a:rPr>
                        <a:t>agribusiness</a:t>
                      </a:r>
                      <a:r>
                        <a:rPr sz="1100" spc="30" dirty="0">
                          <a:solidFill>
                            <a:srgbClr val="2E2B1F"/>
                          </a:solidFill>
                          <a:latin typeface="Arial MT"/>
                          <a:cs typeface="Arial MT"/>
                        </a:rPr>
                        <a:t> </a:t>
                      </a:r>
                      <a:r>
                        <a:rPr sz="1100" dirty="0">
                          <a:solidFill>
                            <a:srgbClr val="2E2B1F"/>
                          </a:solidFill>
                          <a:latin typeface="Arial MT"/>
                          <a:cs typeface="Arial MT"/>
                        </a:rPr>
                        <a:t>performances</a:t>
                      </a:r>
                      <a:r>
                        <a:rPr sz="1100" spc="-45" dirty="0">
                          <a:solidFill>
                            <a:srgbClr val="2E2B1F"/>
                          </a:solidFill>
                          <a:latin typeface="Arial MT"/>
                          <a:cs typeface="Arial MT"/>
                        </a:rPr>
                        <a:t> </a:t>
                      </a:r>
                      <a:r>
                        <a:rPr sz="1100" dirty="0">
                          <a:solidFill>
                            <a:srgbClr val="2E2B1F"/>
                          </a:solidFill>
                          <a:latin typeface="Arial MT"/>
                          <a:cs typeface="Arial MT"/>
                        </a:rPr>
                        <a:t>to</a:t>
                      </a:r>
                      <a:r>
                        <a:rPr sz="1100" spc="-105" dirty="0">
                          <a:solidFill>
                            <a:srgbClr val="2E2B1F"/>
                          </a:solidFill>
                          <a:latin typeface="Arial MT"/>
                          <a:cs typeface="Arial MT"/>
                        </a:rPr>
                        <a:t> </a:t>
                      </a:r>
                      <a:r>
                        <a:rPr sz="1100" spc="5" dirty="0">
                          <a:solidFill>
                            <a:srgbClr val="2E2B1F"/>
                          </a:solidFill>
                          <a:latin typeface="Arial MT"/>
                          <a:cs typeface="Arial MT"/>
                        </a:rPr>
                        <a:t>remain </a:t>
                      </a:r>
                      <a:r>
                        <a:rPr sz="1100" spc="-295" dirty="0">
                          <a:solidFill>
                            <a:srgbClr val="2E2B1F"/>
                          </a:solidFill>
                          <a:latin typeface="Arial MT"/>
                          <a:cs typeface="Arial MT"/>
                        </a:rPr>
                        <a:t> </a:t>
                      </a:r>
                      <a:r>
                        <a:rPr sz="1100" spc="-5" dirty="0">
                          <a:solidFill>
                            <a:srgbClr val="2E2B1F"/>
                          </a:solidFill>
                          <a:latin typeface="Arial MT"/>
                          <a:cs typeface="Arial MT"/>
                        </a:rPr>
                        <a:t>and</a:t>
                      </a:r>
                      <a:r>
                        <a:rPr sz="1100" spc="-35" dirty="0">
                          <a:solidFill>
                            <a:srgbClr val="2E2B1F"/>
                          </a:solidFill>
                          <a:latin typeface="Arial MT"/>
                          <a:cs typeface="Arial MT"/>
                        </a:rPr>
                        <a:t> </a:t>
                      </a:r>
                      <a:r>
                        <a:rPr sz="1100" spc="5" dirty="0">
                          <a:solidFill>
                            <a:srgbClr val="2E2B1F"/>
                          </a:solidFill>
                          <a:latin typeface="Arial MT"/>
                          <a:cs typeface="Arial MT"/>
                        </a:rPr>
                        <a:t>sustain</a:t>
                      </a:r>
                      <a:r>
                        <a:rPr sz="1100" spc="-35" dirty="0">
                          <a:solidFill>
                            <a:srgbClr val="2E2B1F"/>
                          </a:solidFill>
                          <a:latin typeface="Arial MT"/>
                          <a:cs typeface="Arial MT"/>
                        </a:rPr>
                        <a:t> </a:t>
                      </a:r>
                      <a:r>
                        <a:rPr sz="1100" spc="-5" dirty="0">
                          <a:solidFill>
                            <a:srgbClr val="2E2B1F"/>
                          </a:solidFill>
                          <a:latin typeface="Arial MT"/>
                          <a:cs typeface="Arial MT"/>
                        </a:rPr>
                        <a:t>competitive</a:t>
                      </a:r>
                      <a:r>
                        <a:rPr sz="1100" spc="-35" dirty="0">
                          <a:solidFill>
                            <a:srgbClr val="2E2B1F"/>
                          </a:solidFill>
                          <a:latin typeface="Arial MT"/>
                          <a:cs typeface="Arial MT"/>
                        </a:rPr>
                        <a:t> </a:t>
                      </a:r>
                      <a:r>
                        <a:rPr sz="1100" spc="-10" dirty="0">
                          <a:solidFill>
                            <a:srgbClr val="2E2B1F"/>
                          </a:solidFill>
                          <a:latin typeface="Arial MT"/>
                          <a:cs typeface="Arial MT"/>
                        </a:rPr>
                        <a:t>edge</a:t>
                      </a:r>
                      <a:r>
                        <a:rPr sz="1100" spc="40" dirty="0">
                          <a:solidFill>
                            <a:srgbClr val="2E2B1F"/>
                          </a:solidFill>
                          <a:latin typeface="Arial MT"/>
                          <a:cs typeface="Arial MT"/>
                        </a:rPr>
                        <a:t> </a:t>
                      </a:r>
                      <a:r>
                        <a:rPr sz="1100" spc="-15" dirty="0">
                          <a:solidFill>
                            <a:srgbClr val="2E2B1F"/>
                          </a:solidFill>
                          <a:latin typeface="Arial MT"/>
                          <a:cs typeface="Arial MT"/>
                        </a:rPr>
                        <a:t>over</a:t>
                      </a:r>
                      <a:r>
                        <a:rPr sz="1100" spc="-10" dirty="0">
                          <a:solidFill>
                            <a:srgbClr val="2E2B1F"/>
                          </a:solidFill>
                          <a:latin typeface="Arial MT"/>
                          <a:cs typeface="Arial MT"/>
                        </a:rPr>
                        <a:t> </a:t>
                      </a:r>
                      <a:r>
                        <a:rPr sz="1100" spc="-15" dirty="0">
                          <a:solidFill>
                            <a:srgbClr val="2E2B1F"/>
                          </a:solidFill>
                          <a:latin typeface="Arial MT"/>
                          <a:cs typeface="Arial MT"/>
                        </a:rPr>
                        <a:t>rivals</a:t>
                      </a:r>
                      <a:endParaRPr sz="1100">
                        <a:latin typeface="Arial MT"/>
                        <a:cs typeface="Arial MT"/>
                      </a:endParaRPr>
                    </a:p>
                  </a:txBody>
                  <a:tcPr marL="0" marR="0" marT="95250" marB="0">
                    <a:lnT w="19050">
                      <a:solidFill>
                        <a:srgbClr val="FFFFFF"/>
                      </a:solidFill>
                      <a:prstDash val="solid"/>
                    </a:lnT>
                    <a:solidFill>
                      <a:srgbClr val="E4E7E7"/>
                    </a:solidFill>
                  </a:tcPr>
                </a:tc>
              </a:tr>
              <a:tr h="1207191">
                <a:tc>
                  <a:txBody>
                    <a:bodyPr/>
                    <a:lstStyle/>
                    <a:p>
                      <a:pPr>
                        <a:lnSpc>
                          <a:spcPct val="100000"/>
                        </a:lnSpc>
                      </a:pPr>
                      <a:endParaRPr sz="1100">
                        <a:latin typeface="Times New Roman" panose="02020603050405020304"/>
                        <a:cs typeface="Times New Roman" panose="02020603050405020304"/>
                      </a:endParaRPr>
                    </a:p>
                  </a:txBody>
                  <a:tcPr marL="0" marR="0" marT="0" marB="0">
                    <a:solidFill>
                      <a:srgbClr val="E4E7E7"/>
                    </a:solidFill>
                  </a:tcPr>
                </a:tc>
                <a:tc>
                  <a:txBody>
                    <a:bodyPr/>
                    <a:lstStyle/>
                    <a:p>
                      <a:pPr marL="175895">
                        <a:lnSpc>
                          <a:spcPts val="1370"/>
                        </a:lnSpc>
                      </a:pPr>
                      <a:r>
                        <a:rPr sz="1200" spc="-10" dirty="0">
                          <a:solidFill>
                            <a:srgbClr val="2E2B1F"/>
                          </a:solidFill>
                          <a:latin typeface="Arial MT"/>
                          <a:cs typeface="Arial MT"/>
                        </a:rPr>
                        <a:t>Michael</a:t>
                      </a:r>
                      <a:r>
                        <a:rPr sz="1200" spc="-30" dirty="0">
                          <a:solidFill>
                            <a:srgbClr val="2E2B1F"/>
                          </a:solidFill>
                          <a:latin typeface="Arial MT"/>
                          <a:cs typeface="Arial MT"/>
                        </a:rPr>
                        <a:t> </a:t>
                      </a:r>
                      <a:r>
                        <a:rPr sz="1200" spc="-10" dirty="0">
                          <a:solidFill>
                            <a:srgbClr val="2E2B1F"/>
                          </a:solidFill>
                          <a:latin typeface="Arial MT"/>
                          <a:cs typeface="Arial MT"/>
                        </a:rPr>
                        <a:t>Kwamega</a:t>
                      </a:r>
                      <a:endParaRPr sz="1200">
                        <a:latin typeface="Arial MT"/>
                        <a:cs typeface="Arial MT"/>
                      </a:endParaRPr>
                    </a:p>
                  </a:txBody>
                  <a:tcPr marL="0" marR="0" marT="0" marB="0">
                    <a:solidFill>
                      <a:srgbClr val="E4E7E7"/>
                    </a:solidFill>
                  </a:tcPr>
                </a:tc>
                <a:tc>
                  <a:txBody>
                    <a:bodyPr/>
                    <a:lstStyle/>
                    <a:p>
                      <a:pPr marL="530225" indent="-57785">
                        <a:lnSpc>
                          <a:spcPts val="1365"/>
                        </a:lnSpc>
                        <a:buSzPct val="92000"/>
                        <a:buChar char="•"/>
                        <a:tabLst>
                          <a:tab pos="530860" algn="l"/>
                        </a:tabLst>
                      </a:pPr>
                      <a:r>
                        <a:rPr sz="1200" dirty="0">
                          <a:solidFill>
                            <a:srgbClr val="2E2B1F"/>
                          </a:solidFill>
                          <a:latin typeface="Arial MT"/>
                          <a:cs typeface="Arial MT"/>
                        </a:rPr>
                        <a:t>Data</a:t>
                      </a:r>
                      <a:r>
                        <a:rPr sz="1200" spc="-30" dirty="0">
                          <a:solidFill>
                            <a:srgbClr val="2E2B1F"/>
                          </a:solidFill>
                          <a:latin typeface="Arial MT"/>
                          <a:cs typeface="Arial MT"/>
                        </a:rPr>
                        <a:t> </a:t>
                      </a:r>
                      <a:r>
                        <a:rPr sz="1200" dirty="0">
                          <a:solidFill>
                            <a:srgbClr val="2E2B1F"/>
                          </a:solidFill>
                          <a:latin typeface="Arial MT"/>
                          <a:cs typeface="Arial MT"/>
                        </a:rPr>
                        <a:t>amassed</a:t>
                      </a:r>
                      <a:r>
                        <a:rPr sz="1200" spc="-30" dirty="0">
                          <a:solidFill>
                            <a:srgbClr val="2E2B1F"/>
                          </a:solidFill>
                          <a:latin typeface="Arial MT"/>
                          <a:cs typeface="Arial MT"/>
                        </a:rPr>
                        <a:t> </a:t>
                      </a:r>
                      <a:r>
                        <a:rPr sz="1200" spc="-15" dirty="0">
                          <a:solidFill>
                            <a:srgbClr val="2E2B1F"/>
                          </a:solidFill>
                          <a:latin typeface="Arial MT"/>
                          <a:cs typeface="Arial MT"/>
                        </a:rPr>
                        <a:t>from</a:t>
                      </a:r>
                      <a:r>
                        <a:rPr sz="1200" spc="90" dirty="0">
                          <a:solidFill>
                            <a:srgbClr val="2E2B1F"/>
                          </a:solidFill>
                          <a:latin typeface="Arial MT"/>
                          <a:cs typeface="Arial MT"/>
                        </a:rPr>
                        <a:t> </a:t>
                      </a:r>
                      <a:r>
                        <a:rPr sz="1200" spc="-10" dirty="0">
                          <a:solidFill>
                            <a:srgbClr val="2E2B1F"/>
                          </a:solidFill>
                          <a:latin typeface="Arial MT"/>
                          <a:cs typeface="Arial MT"/>
                        </a:rPr>
                        <a:t>selected</a:t>
                      </a:r>
                      <a:r>
                        <a:rPr sz="1200" spc="50" dirty="0">
                          <a:solidFill>
                            <a:srgbClr val="2E2B1F"/>
                          </a:solidFill>
                          <a:latin typeface="Arial MT"/>
                          <a:cs typeface="Arial MT"/>
                        </a:rPr>
                        <a:t> </a:t>
                      </a:r>
                      <a:r>
                        <a:rPr sz="1200" spc="-10" dirty="0">
                          <a:solidFill>
                            <a:srgbClr val="2E2B1F"/>
                          </a:solidFill>
                          <a:latin typeface="Arial MT"/>
                          <a:cs typeface="Arial MT"/>
                        </a:rPr>
                        <a:t>agribusiness</a:t>
                      </a:r>
                      <a:r>
                        <a:rPr sz="1200" spc="-35" dirty="0">
                          <a:solidFill>
                            <a:srgbClr val="2E2B1F"/>
                          </a:solidFill>
                          <a:latin typeface="Arial MT"/>
                          <a:cs typeface="Arial MT"/>
                        </a:rPr>
                        <a:t> </a:t>
                      </a:r>
                      <a:r>
                        <a:rPr sz="1200" spc="-15" dirty="0">
                          <a:solidFill>
                            <a:srgbClr val="2E2B1F"/>
                          </a:solidFill>
                          <a:latin typeface="Arial MT"/>
                          <a:cs typeface="Arial MT"/>
                        </a:rPr>
                        <a:t>ﬁrms</a:t>
                      </a:r>
                      <a:endParaRPr sz="1200">
                        <a:latin typeface="Arial MT"/>
                        <a:cs typeface="Arial MT"/>
                      </a:endParaRPr>
                    </a:p>
                    <a:p>
                      <a:pPr marL="473075">
                        <a:lnSpc>
                          <a:spcPts val="1430"/>
                        </a:lnSpc>
                      </a:pPr>
                      <a:r>
                        <a:rPr sz="1200" spc="-15" dirty="0">
                          <a:solidFill>
                            <a:srgbClr val="2E2B1F"/>
                          </a:solidFill>
                          <a:latin typeface="Arial MT"/>
                          <a:cs typeface="Arial MT"/>
                        </a:rPr>
                        <a:t>from</a:t>
                      </a:r>
                      <a:r>
                        <a:rPr sz="1200" spc="15" dirty="0">
                          <a:solidFill>
                            <a:srgbClr val="2E2B1F"/>
                          </a:solidFill>
                          <a:latin typeface="Arial MT"/>
                          <a:cs typeface="Arial MT"/>
                        </a:rPr>
                        <a:t> </a:t>
                      </a:r>
                      <a:r>
                        <a:rPr sz="1200" spc="-35" dirty="0">
                          <a:solidFill>
                            <a:srgbClr val="2E2B1F"/>
                          </a:solidFill>
                          <a:latin typeface="Arial MT"/>
                          <a:cs typeface="Arial MT"/>
                        </a:rPr>
                        <a:t>the</a:t>
                      </a:r>
                      <a:r>
                        <a:rPr sz="1200" spc="114" dirty="0">
                          <a:solidFill>
                            <a:srgbClr val="2E2B1F"/>
                          </a:solidFill>
                          <a:latin typeface="Arial MT"/>
                          <a:cs typeface="Arial MT"/>
                        </a:rPr>
                        <a:t> </a:t>
                      </a:r>
                      <a:r>
                        <a:rPr sz="1200" spc="-30" dirty="0">
                          <a:solidFill>
                            <a:srgbClr val="2E2B1F"/>
                          </a:solidFill>
                          <a:latin typeface="Arial MT"/>
                          <a:cs typeface="Arial MT"/>
                        </a:rPr>
                        <a:t>Northern</a:t>
                      </a:r>
                      <a:r>
                        <a:rPr sz="1200" spc="200" dirty="0">
                          <a:solidFill>
                            <a:srgbClr val="2E2B1F"/>
                          </a:solidFill>
                          <a:latin typeface="Arial MT"/>
                          <a:cs typeface="Arial MT"/>
                        </a:rPr>
                        <a:t> </a:t>
                      </a:r>
                      <a:r>
                        <a:rPr sz="1200" spc="-5" dirty="0">
                          <a:solidFill>
                            <a:srgbClr val="2E2B1F"/>
                          </a:solidFill>
                          <a:latin typeface="Arial MT"/>
                          <a:cs typeface="Arial MT"/>
                        </a:rPr>
                        <a:t>Region</a:t>
                      </a:r>
                      <a:r>
                        <a:rPr sz="1200" spc="-105" dirty="0">
                          <a:solidFill>
                            <a:srgbClr val="2E2B1F"/>
                          </a:solidFill>
                          <a:latin typeface="Arial MT"/>
                          <a:cs typeface="Arial MT"/>
                        </a:rPr>
                        <a:t> </a:t>
                      </a:r>
                      <a:r>
                        <a:rPr sz="1200" dirty="0">
                          <a:solidFill>
                            <a:srgbClr val="2E2B1F"/>
                          </a:solidFill>
                          <a:latin typeface="Arial MT"/>
                          <a:cs typeface="Arial MT"/>
                        </a:rPr>
                        <a:t>of</a:t>
                      </a:r>
                      <a:r>
                        <a:rPr sz="1200" spc="5" dirty="0">
                          <a:solidFill>
                            <a:srgbClr val="2E2B1F"/>
                          </a:solidFill>
                          <a:latin typeface="Arial MT"/>
                          <a:cs typeface="Arial MT"/>
                        </a:rPr>
                        <a:t> </a:t>
                      </a:r>
                      <a:r>
                        <a:rPr sz="1200" spc="-30" dirty="0">
                          <a:solidFill>
                            <a:srgbClr val="2E2B1F"/>
                          </a:solidFill>
                          <a:latin typeface="Arial MT"/>
                          <a:cs typeface="Arial MT"/>
                        </a:rPr>
                        <a:t>Ghana.</a:t>
                      </a:r>
                      <a:r>
                        <a:rPr sz="1200" spc="160" dirty="0">
                          <a:solidFill>
                            <a:srgbClr val="2E2B1F"/>
                          </a:solidFill>
                          <a:latin typeface="Arial MT"/>
                          <a:cs typeface="Arial MT"/>
                        </a:rPr>
                        <a:t> </a:t>
                      </a:r>
                      <a:r>
                        <a:rPr sz="1200" spc="-5" dirty="0">
                          <a:solidFill>
                            <a:srgbClr val="2E2B1F"/>
                          </a:solidFill>
                          <a:latin typeface="Arial MT"/>
                          <a:cs typeface="Arial MT"/>
                        </a:rPr>
                        <a:t>Statistical</a:t>
                      </a:r>
                      <a:endParaRPr sz="1200">
                        <a:latin typeface="Arial MT"/>
                        <a:cs typeface="Arial MT"/>
                      </a:endParaRPr>
                    </a:p>
                    <a:p>
                      <a:pPr marL="530225" indent="-57785">
                        <a:lnSpc>
                          <a:spcPts val="1430"/>
                        </a:lnSpc>
                        <a:buSzPct val="92000"/>
                        <a:buChar char="•"/>
                        <a:tabLst>
                          <a:tab pos="530860" algn="l"/>
                        </a:tabLst>
                      </a:pPr>
                      <a:r>
                        <a:rPr sz="1200" spc="5" dirty="0">
                          <a:solidFill>
                            <a:srgbClr val="2E2B1F"/>
                          </a:solidFill>
                          <a:latin typeface="Arial MT"/>
                          <a:cs typeface="Arial MT"/>
                        </a:rPr>
                        <a:t>Package</a:t>
                      </a:r>
                      <a:r>
                        <a:rPr sz="1200" spc="-105" dirty="0">
                          <a:solidFill>
                            <a:srgbClr val="2E2B1F"/>
                          </a:solidFill>
                          <a:latin typeface="Arial MT"/>
                          <a:cs typeface="Arial MT"/>
                        </a:rPr>
                        <a:t> </a:t>
                      </a:r>
                      <a:r>
                        <a:rPr sz="1200" spc="-10" dirty="0">
                          <a:solidFill>
                            <a:srgbClr val="2E2B1F"/>
                          </a:solidFill>
                          <a:latin typeface="Arial MT"/>
                          <a:cs typeface="Arial MT"/>
                        </a:rPr>
                        <a:t>for</a:t>
                      </a:r>
                      <a:r>
                        <a:rPr sz="1200" spc="90" dirty="0">
                          <a:solidFill>
                            <a:srgbClr val="2E2B1F"/>
                          </a:solidFill>
                          <a:latin typeface="Arial MT"/>
                          <a:cs typeface="Arial MT"/>
                        </a:rPr>
                        <a:t> </a:t>
                      </a:r>
                      <a:r>
                        <a:rPr sz="1200" spc="10" dirty="0">
                          <a:solidFill>
                            <a:srgbClr val="2E2B1F"/>
                          </a:solidFill>
                          <a:latin typeface="Arial MT"/>
                          <a:cs typeface="Arial MT"/>
                        </a:rPr>
                        <a:t>Social</a:t>
                      </a:r>
                      <a:r>
                        <a:rPr sz="1200" spc="-155" dirty="0">
                          <a:solidFill>
                            <a:srgbClr val="2E2B1F"/>
                          </a:solidFill>
                          <a:latin typeface="Arial MT"/>
                          <a:cs typeface="Arial MT"/>
                        </a:rPr>
                        <a:t> </a:t>
                      </a:r>
                      <a:r>
                        <a:rPr sz="1200" spc="-5" dirty="0">
                          <a:solidFill>
                            <a:srgbClr val="2E2B1F"/>
                          </a:solidFill>
                          <a:latin typeface="Arial MT"/>
                          <a:cs typeface="Arial MT"/>
                        </a:rPr>
                        <a:t>Sciences</a:t>
                      </a:r>
                      <a:r>
                        <a:rPr sz="1200" spc="40" dirty="0">
                          <a:solidFill>
                            <a:srgbClr val="2E2B1F"/>
                          </a:solidFill>
                          <a:latin typeface="Arial MT"/>
                          <a:cs typeface="Arial MT"/>
                        </a:rPr>
                        <a:t> </a:t>
                      </a:r>
                      <a:r>
                        <a:rPr sz="1200" spc="-10" dirty="0">
                          <a:solidFill>
                            <a:srgbClr val="2E2B1F"/>
                          </a:solidFill>
                          <a:latin typeface="Arial MT"/>
                          <a:cs typeface="Arial MT"/>
                        </a:rPr>
                        <a:t>22.0</a:t>
                      </a:r>
                      <a:r>
                        <a:rPr sz="1200" spc="-25" dirty="0">
                          <a:solidFill>
                            <a:srgbClr val="2E2B1F"/>
                          </a:solidFill>
                          <a:latin typeface="Arial MT"/>
                          <a:cs typeface="Arial MT"/>
                        </a:rPr>
                        <a:t> </a:t>
                      </a:r>
                      <a:r>
                        <a:rPr sz="1200" spc="-10" dirty="0">
                          <a:solidFill>
                            <a:srgbClr val="2E2B1F"/>
                          </a:solidFill>
                          <a:latin typeface="Arial MT"/>
                          <a:cs typeface="Arial MT"/>
                        </a:rPr>
                        <a:t>version</a:t>
                      </a:r>
                      <a:r>
                        <a:rPr sz="1200" spc="50" dirty="0">
                          <a:solidFill>
                            <a:srgbClr val="2E2B1F"/>
                          </a:solidFill>
                          <a:latin typeface="Arial MT"/>
                          <a:cs typeface="Arial MT"/>
                        </a:rPr>
                        <a:t> </a:t>
                      </a:r>
                      <a:r>
                        <a:rPr sz="1200" spc="-25" dirty="0">
                          <a:solidFill>
                            <a:srgbClr val="2E2B1F"/>
                          </a:solidFill>
                          <a:latin typeface="Arial MT"/>
                          <a:cs typeface="Arial MT"/>
                        </a:rPr>
                        <a:t>and</a:t>
                      </a:r>
                      <a:endParaRPr sz="1200">
                        <a:latin typeface="Arial MT"/>
                        <a:cs typeface="Arial MT"/>
                      </a:endParaRPr>
                    </a:p>
                    <a:p>
                      <a:pPr marL="473075">
                        <a:lnSpc>
                          <a:spcPts val="1435"/>
                        </a:lnSpc>
                      </a:pPr>
                      <a:r>
                        <a:rPr sz="1200" spc="-20" dirty="0">
                          <a:solidFill>
                            <a:srgbClr val="2E2B1F"/>
                          </a:solidFill>
                          <a:latin typeface="Arial MT"/>
                          <a:cs typeface="Arial MT"/>
                        </a:rPr>
                        <a:t>LISREL</a:t>
                      </a:r>
                      <a:r>
                        <a:rPr sz="1200" spc="45" dirty="0">
                          <a:solidFill>
                            <a:srgbClr val="2E2B1F"/>
                          </a:solidFill>
                          <a:latin typeface="Arial MT"/>
                          <a:cs typeface="Arial MT"/>
                        </a:rPr>
                        <a:t> </a:t>
                      </a:r>
                      <a:r>
                        <a:rPr sz="1200" spc="-15" dirty="0">
                          <a:solidFill>
                            <a:srgbClr val="2E2B1F"/>
                          </a:solidFill>
                          <a:latin typeface="Arial MT"/>
                          <a:cs typeface="Arial MT"/>
                        </a:rPr>
                        <a:t>8.0</a:t>
                      </a:r>
                      <a:r>
                        <a:rPr sz="1200" spc="45" dirty="0">
                          <a:solidFill>
                            <a:srgbClr val="2E2B1F"/>
                          </a:solidFill>
                          <a:latin typeface="Arial MT"/>
                          <a:cs typeface="Arial MT"/>
                        </a:rPr>
                        <a:t> </a:t>
                      </a:r>
                      <a:r>
                        <a:rPr sz="1200" spc="-20" dirty="0">
                          <a:solidFill>
                            <a:srgbClr val="2E2B1F"/>
                          </a:solidFill>
                          <a:latin typeface="Arial MT"/>
                          <a:cs typeface="Arial MT"/>
                        </a:rPr>
                        <a:t>were</a:t>
                      </a:r>
                      <a:r>
                        <a:rPr sz="1200" spc="45" dirty="0">
                          <a:solidFill>
                            <a:srgbClr val="2E2B1F"/>
                          </a:solidFill>
                          <a:latin typeface="Arial MT"/>
                          <a:cs typeface="Arial MT"/>
                        </a:rPr>
                        <a:t> </a:t>
                      </a:r>
                      <a:r>
                        <a:rPr sz="1200" spc="-20" dirty="0">
                          <a:solidFill>
                            <a:srgbClr val="2E2B1F"/>
                          </a:solidFill>
                          <a:latin typeface="Arial MT"/>
                          <a:cs typeface="Arial MT"/>
                        </a:rPr>
                        <a:t>used</a:t>
                      </a:r>
                      <a:r>
                        <a:rPr sz="1200" spc="45" dirty="0">
                          <a:solidFill>
                            <a:srgbClr val="2E2B1F"/>
                          </a:solidFill>
                          <a:latin typeface="Arial MT"/>
                          <a:cs typeface="Arial MT"/>
                        </a:rPr>
                        <a:t> </a:t>
                      </a:r>
                      <a:r>
                        <a:rPr sz="1200" spc="-20" dirty="0">
                          <a:solidFill>
                            <a:srgbClr val="2E2B1F"/>
                          </a:solidFill>
                          <a:latin typeface="Arial MT"/>
                          <a:cs typeface="Arial MT"/>
                        </a:rPr>
                        <a:t>to</a:t>
                      </a:r>
                      <a:r>
                        <a:rPr sz="1200" spc="-30" dirty="0">
                          <a:solidFill>
                            <a:srgbClr val="2E2B1F"/>
                          </a:solidFill>
                          <a:latin typeface="Arial MT"/>
                          <a:cs typeface="Arial MT"/>
                        </a:rPr>
                        <a:t> </a:t>
                      </a:r>
                      <a:r>
                        <a:rPr sz="1200" spc="-10" dirty="0">
                          <a:solidFill>
                            <a:srgbClr val="2E2B1F"/>
                          </a:solidFill>
                          <a:latin typeface="Arial MT"/>
                          <a:cs typeface="Arial MT"/>
                        </a:rPr>
                        <a:t>test</a:t>
                      </a:r>
                      <a:r>
                        <a:rPr sz="1200" spc="80" dirty="0">
                          <a:solidFill>
                            <a:srgbClr val="2E2B1F"/>
                          </a:solidFill>
                          <a:latin typeface="Arial MT"/>
                          <a:cs typeface="Arial MT"/>
                        </a:rPr>
                        <a:t> </a:t>
                      </a:r>
                      <a:r>
                        <a:rPr sz="1200" spc="-25" dirty="0">
                          <a:solidFill>
                            <a:srgbClr val="2E2B1F"/>
                          </a:solidFill>
                          <a:latin typeface="Arial MT"/>
                          <a:cs typeface="Arial MT"/>
                        </a:rPr>
                        <a:t>hypotheses</a:t>
                      </a:r>
                      <a:r>
                        <a:rPr sz="1200" spc="190" dirty="0">
                          <a:solidFill>
                            <a:srgbClr val="2E2B1F"/>
                          </a:solidFill>
                          <a:latin typeface="Arial MT"/>
                          <a:cs typeface="Arial MT"/>
                        </a:rPr>
                        <a:t> </a:t>
                      </a:r>
                      <a:r>
                        <a:rPr sz="1200" dirty="0">
                          <a:solidFill>
                            <a:srgbClr val="2E2B1F"/>
                          </a:solidFill>
                          <a:latin typeface="Arial MT"/>
                          <a:cs typeface="Arial MT"/>
                        </a:rPr>
                        <a:t>on</a:t>
                      </a:r>
                      <a:endParaRPr sz="1200">
                        <a:latin typeface="Arial MT"/>
                        <a:cs typeface="Arial MT"/>
                      </a:endParaRPr>
                    </a:p>
                    <a:p>
                      <a:pPr marL="473075">
                        <a:lnSpc>
                          <a:spcPts val="1435"/>
                        </a:lnSpc>
                        <a:spcBef>
                          <a:spcPts val="60"/>
                        </a:spcBef>
                      </a:pPr>
                      <a:r>
                        <a:rPr sz="1200" spc="-40" dirty="0">
                          <a:solidFill>
                            <a:srgbClr val="2E2B1F"/>
                          </a:solidFill>
                          <a:latin typeface="Arial MT"/>
                          <a:cs typeface="Arial MT"/>
                        </a:rPr>
                        <a:t>the</a:t>
                      </a:r>
                      <a:r>
                        <a:rPr sz="1200" spc="90" dirty="0">
                          <a:solidFill>
                            <a:srgbClr val="2E2B1F"/>
                          </a:solidFill>
                          <a:latin typeface="Arial MT"/>
                          <a:cs typeface="Arial MT"/>
                        </a:rPr>
                        <a:t> </a:t>
                      </a:r>
                      <a:r>
                        <a:rPr sz="1200" spc="-40" dirty="0">
                          <a:solidFill>
                            <a:srgbClr val="2E2B1F"/>
                          </a:solidFill>
                          <a:latin typeface="Arial MT"/>
                          <a:cs typeface="Arial MT"/>
                        </a:rPr>
                        <a:t>nexus.</a:t>
                      </a:r>
                      <a:endParaRPr sz="1200">
                        <a:latin typeface="Arial MT"/>
                        <a:cs typeface="Arial MT"/>
                      </a:endParaRPr>
                    </a:p>
                    <a:p>
                      <a:pPr marL="473075">
                        <a:lnSpc>
                          <a:spcPts val="1435"/>
                        </a:lnSpc>
                      </a:pPr>
                      <a:r>
                        <a:rPr sz="1200" dirty="0">
                          <a:solidFill>
                            <a:srgbClr val="6E664B"/>
                          </a:solidFill>
                          <a:latin typeface="Arial MT"/>
                          <a:cs typeface="Arial MT"/>
                        </a:rPr>
                        <a:t>.</a:t>
                      </a:r>
                      <a:endParaRPr sz="1200">
                        <a:latin typeface="Arial MT"/>
                        <a:cs typeface="Arial MT"/>
                      </a:endParaRPr>
                    </a:p>
                  </a:txBody>
                  <a:tcPr marL="0" marR="0" marT="0" marB="0">
                    <a:solidFill>
                      <a:srgbClr val="E4E7E7"/>
                    </a:solidFill>
                  </a:tcPr>
                </a:tc>
                <a:tc vMerge="1">
                  <a:tcPr marL="0" marR="0" marT="95250" marB="0">
                    <a:lnT w="19050">
                      <a:solidFill>
                        <a:srgbClr val="FFFFFF"/>
                      </a:solidFill>
                      <a:prstDash val="solid"/>
                    </a:lnT>
                    <a:solidFill>
                      <a:srgbClr val="E4E7E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43375" y="628650"/>
            <a:ext cx="762000" cy="5981700"/>
            <a:chOff x="4143375" y="628650"/>
            <a:chExt cx="762000" cy="5981700"/>
          </a:xfrm>
        </p:grpSpPr>
        <p:sp>
          <p:nvSpPr>
            <p:cNvPr id="3" name="object 3"/>
            <p:cNvSpPr/>
            <p:nvPr/>
          </p:nvSpPr>
          <p:spPr>
            <a:xfrm>
              <a:off x="4143375" y="904875"/>
              <a:ext cx="762000" cy="5705475"/>
            </a:xfrm>
            <a:custGeom>
              <a:avLst/>
              <a:gdLst/>
              <a:ahLst/>
              <a:cxnLst/>
              <a:rect l="l" t="t" r="r" b="b"/>
              <a:pathLst>
                <a:path w="762000" h="5705475">
                  <a:moveTo>
                    <a:pt x="0" y="0"/>
                  </a:moveTo>
                  <a:lnTo>
                    <a:pt x="0" y="5239156"/>
                  </a:lnTo>
                  <a:lnTo>
                    <a:pt x="762000" y="5705475"/>
                  </a:lnTo>
                  <a:lnTo>
                    <a:pt x="762000" y="466344"/>
                  </a:lnTo>
                  <a:lnTo>
                    <a:pt x="0" y="0"/>
                  </a:lnTo>
                  <a:close/>
                </a:path>
              </a:pathLst>
            </a:custGeom>
            <a:solidFill>
              <a:srgbClr val="858156"/>
            </a:solidFill>
          </p:spPr>
          <p:txBody>
            <a:bodyPr wrap="square" lIns="0" tIns="0" rIns="0" bIns="0" rtlCol="0"/>
            <a:lstStyle/>
            <a:p/>
          </p:txBody>
        </p:sp>
        <p:sp>
          <p:nvSpPr>
            <p:cNvPr id="4" name="object 4"/>
            <p:cNvSpPr/>
            <p:nvPr/>
          </p:nvSpPr>
          <p:spPr>
            <a:xfrm>
              <a:off x="4143375" y="628650"/>
              <a:ext cx="485775" cy="5524500"/>
            </a:xfrm>
            <a:custGeom>
              <a:avLst/>
              <a:gdLst/>
              <a:ahLst/>
              <a:cxnLst/>
              <a:rect l="l" t="t" r="r" b="b"/>
              <a:pathLst>
                <a:path w="485775" h="5524500">
                  <a:moveTo>
                    <a:pt x="485775" y="0"/>
                  </a:moveTo>
                  <a:lnTo>
                    <a:pt x="0" y="260096"/>
                  </a:lnTo>
                  <a:lnTo>
                    <a:pt x="0" y="5524500"/>
                  </a:lnTo>
                  <a:lnTo>
                    <a:pt x="485775" y="5262092"/>
                  </a:lnTo>
                  <a:lnTo>
                    <a:pt x="485775" y="0"/>
                  </a:lnTo>
                  <a:close/>
                </a:path>
              </a:pathLst>
            </a:custGeom>
            <a:solidFill>
              <a:srgbClr val="575539"/>
            </a:solidFill>
          </p:spPr>
          <p:txBody>
            <a:bodyPr wrap="square" lIns="0" tIns="0" rIns="0" bIns="0" rtlCol="0"/>
            <a:lstStyle/>
            <a:p/>
          </p:txBody>
        </p:sp>
      </p:grpSp>
      <p:sp>
        <p:nvSpPr>
          <p:cNvPr id="5" name="object 5"/>
          <p:cNvSpPr txBox="1"/>
          <p:nvPr/>
        </p:nvSpPr>
        <p:spPr>
          <a:xfrm>
            <a:off x="638175" y="638175"/>
            <a:ext cx="4000500" cy="5257800"/>
          </a:xfrm>
          <a:prstGeom prst="rect">
            <a:avLst/>
          </a:prstGeom>
          <a:solidFill>
            <a:srgbClr val="575539"/>
          </a:solidFill>
        </p:spPr>
        <p:txBody>
          <a:bodyPr vert="horz" wrap="square" lIns="0" tIns="0" rIns="0" bIns="0" rtlCol="0">
            <a:spAutoFit/>
          </a:bodyPr>
          <a:lstStyle/>
          <a:p>
            <a:pPr>
              <a:lnSpc>
                <a:spcPct val="100000"/>
              </a:lnSpc>
            </a:pPr>
            <a:endParaRPr sz="4400">
              <a:latin typeface="Times New Roman" panose="02020603050405020304"/>
              <a:cs typeface="Times New Roman" panose="02020603050405020304"/>
            </a:endParaRPr>
          </a:p>
          <a:p>
            <a:pPr>
              <a:lnSpc>
                <a:spcPct val="100000"/>
              </a:lnSpc>
            </a:pPr>
            <a:endParaRPr sz="4400">
              <a:latin typeface="Times New Roman" panose="02020603050405020304"/>
              <a:cs typeface="Times New Roman" panose="02020603050405020304"/>
            </a:endParaRPr>
          </a:p>
          <a:p>
            <a:pPr>
              <a:lnSpc>
                <a:spcPct val="100000"/>
              </a:lnSpc>
            </a:pPr>
            <a:endParaRPr sz="4400">
              <a:latin typeface="Times New Roman" panose="02020603050405020304"/>
              <a:cs typeface="Times New Roman" panose="02020603050405020304"/>
            </a:endParaRPr>
          </a:p>
          <a:p>
            <a:pPr marL="388620">
              <a:lnSpc>
                <a:spcPct val="100000"/>
              </a:lnSpc>
              <a:spcBef>
                <a:spcPts val="3070"/>
              </a:spcBef>
            </a:pPr>
            <a:r>
              <a:rPr sz="3950" b="1" i="1" spc="5" dirty="0">
                <a:solidFill>
                  <a:srgbClr val="FFFFFF"/>
                </a:solidFill>
                <a:latin typeface="Times New Roman" panose="02020603050405020304"/>
                <a:cs typeface="Times New Roman" panose="02020603050405020304"/>
              </a:rPr>
              <a:t>Analysis</a:t>
            </a:r>
            <a:endParaRPr sz="3950">
              <a:latin typeface="Times New Roman" panose="02020603050405020304"/>
              <a:cs typeface="Times New Roman" panose="02020603050405020304"/>
            </a:endParaRPr>
          </a:p>
        </p:txBody>
      </p:sp>
      <p:sp>
        <p:nvSpPr>
          <p:cNvPr id="6" name="object 6"/>
          <p:cNvSpPr/>
          <p:nvPr/>
        </p:nvSpPr>
        <p:spPr>
          <a:xfrm>
            <a:off x="4905375" y="1352550"/>
            <a:ext cx="6648450" cy="5248275"/>
          </a:xfrm>
          <a:custGeom>
            <a:avLst/>
            <a:gdLst/>
            <a:ahLst/>
            <a:cxnLst/>
            <a:rect l="l" t="t" r="r" b="b"/>
            <a:pathLst>
              <a:path w="6648450" h="5248275">
                <a:moveTo>
                  <a:pt x="6648450" y="0"/>
                </a:moveTo>
                <a:lnTo>
                  <a:pt x="0" y="0"/>
                </a:lnTo>
                <a:lnTo>
                  <a:pt x="0" y="5248275"/>
                </a:lnTo>
                <a:lnTo>
                  <a:pt x="6648450" y="5248275"/>
                </a:lnTo>
                <a:lnTo>
                  <a:pt x="6648450" y="0"/>
                </a:lnTo>
                <a:close/>
              </a:path>
            </a:pathLst>
          </a:custGeom>
          <a:solidFill>
            <a:srgbClr val="A9A47B"/>
          </a:solidFill>
        </p:spPr>
        <p:txBody>
          <a:bodyPr wrap="square" lIns="0" tIns="0" rIns="0" bIns="0" rtlCol="0"/>
          <a:lstStyle/>
          <a:p/>
        </p:txBody>
      </p:sp>
      <p:sp>
        <p:nvSpPr>
          <p:cNvPr id="7" name="object 7"/>
          <p:cNvSpPr txBox="1"/>
          <p:nvPr/>
        </p:nvSpPr>
        <p:spPr>
          <a:xfrm>
            <a:off x="5304790" y="2165032"/>
            <a:ext cx="5725160" cy="3848735"/>
          </a:xfrm>
          <a:prstGeom prst="rect">
            <a:avLst/>
          </a:prstGeom>
        </p:spPr>
        <p:txBody>
          <a:bodyPr vert="horz" wrap="square" lIns="0" tIns="9525" rIns="0" bIns="0" rtlCol="0">
            <a:spAutoFit/>
          </a:bodyPr>
          <a:lstStyle/>
          <a:p>
            <a:pPr marL="355600" marR="5080" indent="-343535">
              <a:lnSpc>
                <a:spcPct val="102000"/>
              </a:lnSpc>
              <a:spcBef>
                <a:spcPts val="75"/>
              </a:spcBef>
              <a:buFont typeface="Wingdings" panose="05000000000000000000"/>
              <a:buChar char=""/>
              <a:tabLst>
                <a:tab pos="356235" algn="l"/>
              </a:tabLst>
            </a:pPr>
            <a:r>
              <a:rPr sz="2150" spc="15" dirty="0">
                <a:solidFill>
                  <a:srgbClr val="FDFFFF"/>
                </a:solidFill>
                <a:latin typeface="Times New Roman" panose="02020603050405020304"/>
                <a:cs typeface="Times New Roman" panose="02020603050405020304"/>
              </a:rPr>
              <a:t>A</a:t>
            </a:r>
            <a:r>
              <a:rPr sz="2150" spc="-95" dirty="0">
                <a:solidFill>
                  <a:srgbClr val="FDFFFF"/>
                </a:solidFill>
                <a:latin typeface="Times New Roman" panose="02020603050405020304"/>
                <a:cs typeface="Times New Roman" panose="02020603050405020304"/>
              </a:rPr>
              <a:t> </a:t>
            </a:r>
            <a:r>
              <a:rPr sz="2150" spc="-20" dirty="0">
                <a:solidFill>
                  <a:srgbClr val="FDFFFF"/>
                </a:solidFill>
                <a:latin typeface="Times New Roman" panose="02020603050405020304"/>
                <a:cs typeface="Times New Roman" panose="02020603050405020304"/>
              </a:rPr>
              <a:t>systems</a:t>
            </a:r>
            <a:r>
              <a:rPr sz="2150" spc="260" dirty="0">
                <a:solidFill>
                  <a:srgbClr val="FDFFFF"/>
                </a:solidFill>
                <a:latin typeface="Times New Roman" panose="02020603050405020304"/>
                <a:cs typeface="Times New Roman" panose="02020603050405020304"/>
              </a:rPr>
              <a:t> </a:t>
            </a:r>
            <a:r>
              <a:rPr sz="2150" spc="-30" dirty="0">
                <a:solidFill>
                  <a:srgbClr val="FDFFFF"/>
                </a:solidFill>
                <a:latin typeface="Times New Roman" panose="02020603050405020304"/>
                <a:cs typeface="Times New Roman" panose="02020603050405020304"/>
              </a:rPr>
              <a:t>approach</a:t>
            </a:r>
            <a:r>
              <a:rPr sz="2150" spc="385"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to</a:t>
            </a:r>
            <a:r>
              <a:rPr sz="2150" spc="15"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viewing</a:t>
            </a:r>
            <a:r>
              <a:rPr sz="2150" spc="240" dirty="0">
                <a:solidFill>
                  <a:srgbClr val="FDFFFF"/>
                </a:solidFill>
                <a:latin typeface="Times New Roman" panose="02020603050405020304"/>
                <a:cs typeface="Times New Roman" panose="02020603050405020304"/>
              </a:rPr>
              <a:t> </a:t>
            </a:r>
            <a:r>
              <a:rPr sz="2150" spc="-5" dirty="0">
                <a:solidFill>
                  <a:srgbClr val="FDFFFF"/>
                </a:solidFill>
                <a:latin typeface="Times New Roman" panose="02020603050405020304"/>
                <a:cs typeface="Times New Roman" panose="02020603050405020304"/>
              </a:rPr>
              <a:t>the</a:t>
            </a:r>
            <a:r>
              <a:rPr sz="2150" spc="65"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supply</a:t>
            </a:r>
            <a:r>
              <a:rPr sz="2150" spc="160"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chain </a:t>
            </a:r>
            <a:r>
              <a:rPr sz="2150" spc="-520"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as </a:t>
            </a:r>
            <a:r>
              <a:rPr sz="2150" spc="10" dirty="0">
                <a:solidFill>
                  <a:srgbClr val="FDFFFF"/>
                </a:solidFill>
                <a:latin typeface="Times New Roman" panose="02020603050405020304"/>
                <a:cs typeface="Times New Roman" panose="02020603050405020304"/>
              </a:rPr>
              <a:t>a </a:t>
            </a:r>
            <a:r>
              <a:rPr sz="2150" spc="-15" dirty="0">
                <a:solidFill>
                  <a:srgbClr val="FDFFFF"/>
                </a:solidFill>
                <a:latin typeface="Times New Roman" panose="02020603050405020304"/>
                <a:cs typeface="Times New Roman" panose="02020603050405020304"/>
              </a:rPr>
              <a:t>whole,</a:t>
            </a:r>
            <a:r>
              <a:rPr sz="2150" spc="-10"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and</a:t>
            </a:r>
            <a:r>
              <a:rPr sz="2150" spc="-20"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to </a:t>
            </a:r>
            <a:r>
              <a:rPr sz="2150" spc="-20" dirty="0">
                <a:solidFill>
                  <a:srgbClr val="FDFFFF"/>
                </a:solidFill>
                <a:latin typeface="Times New Roman" panose="02020603050405020304"/>
                <a:cs typeface="Times New Roman" panose="02020603050405020304"/>
              </a:rPr>
              <a:t>managing</a:t>
            </a:r>
            <a:r>
              <a:rPr sz="2150" spc="-15" dirty="0">
                <a:solidFill>
                  <a:srgbClr val="FDFFFF"/>
                </a:solidFill>
                <a:latin typeface="Times New Roman" panose="02020603050405020304"/>
                <a:cs typeface="Times New Roman" panose="02020603050405020304"/>
              </a:rPr>
              <a:t> </a:t>
            </a:r>
            <a:r>
              <a:rPr sz="2150" spc="-5" dirty="0">
                <a:solidFill>
                  <a:srgbClr val="FDFFFF"/>
                </a:solidFill>
                <a:latin typeface="Times New Roman" panose="02020603050405020304"/>
                <a:cs typeface="Times New Roman" panose="02020603050405020304"/>
              </a:rPr>
              <a:t>the </a:t>
            </a:r>
            <a:r>
              <a:rPr sz="2150" spc="-15" dirty="0">
                <a:solidFill>
                  <a:srgbClr val="FDFFFF"/>
                </a:solidFill>
                <a:latin typeface="Times New Roman" panose="02020603050405020304"/>
                <a:cs typeface="Times New Roman" panose="02020603050405020304"/>
              </a:rPr>
              <a:t>total</a:t>
            </a:r>
            <a:r>
              <a:rPr sz="2150" spc="-10"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flow </a:t>
            </a:r>
            <a:r>
              <a:rPr sz="2150" spc="-10" dirty="0">
                <a:solidFill>
                  <a:srgbClr val="FDFFFF"/>
                </a:solidFill>
                <a:latin typeface="Times New Roman" panose="02020603050405020304"/>
                <a:cs typeface="Times New Roman" panose="02020603050405020304"/>
              </a:rPr>
              <a:t>of </a:t>
            </a:r>
            <a:r>
              <a:rPr sz="2150" spc="-5" dirty="0">
                <a:solidFill>
                  <a:srgbClr val="FDFFFF"/>
                </a:solidFill>
                <a:latin typeface="Times New Roman" panose="02020603050405020304"/>
                <a:cs typeface="Times New Roman" panose="02020603050405020304"/>
              </a:rPr>
              <a:t> </a:t>
            </a:r>
            <a:r>
              <a:rPr sz="2150" spc="-35" dirty="0">
                <a:solidFill>
                  <a:srgbClr val="FDFFFF"/>
                </a:solidFill>
                <a:latin typeface="Times New Roman" panose="02020603050405020304"/>
                <a:cs typeface="Times New Roman" panose="02020603050405020304"/>
              </a:rPr>
              <a:t>goods</a:t>
            </a:r>
            <a:r>
              <a:rPr sz="2150" spc="-30" dirty="0">
                <a:solidFill>
                  <a:srgbClr val="FDFFFF"/>
                </a:solidFill>
                <a:latin typeface="Times New Roman" panose="02020603050405020304"/>
                <a:cs typeface="Times New Roman" panose="02020603050405020304"/>
              </a:rPr>
              <a:t> </a:t>
            </a:r>
            <a:r>
              <a:rPr sz="2150" spc="-5" dirty="0">
                <a:solidFill>
                  <a:srgbClr val="FDFFFF"/>
                </a:solidFill>
                <a:latin typeface="Times New Roman" panose="02020603050405020304"/>
                <a:cs typeface="Times New Roman" panose="02020603050405020304"/>
              </a:rPr>
              <a:t>inventory</a:t>
            </a:r>
            <a:r>
              <a:rPr sz="2150" spc="525"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from</a:t>
            </a:r>
            <a:r>
              <a:rPr sz="2150" spc="490" dirty="0">
                <a:solidFill>
                  <a:srgbClr val="FDFFFF"/>
                </a:solidFill>
                <a:latin typeface="Times New Roman" panose="02020603050405020304"/>
                <a:cs typeface="Times New Roman" panose="02020603050405020304"/>
              </a:rPr>
              <a:t> </a:t>
            </a:r>
            <a:r>
              <a:rPr sz="2150" spc="-5" dirty="0">
                <a:solidFill>
                  <a:srgbClr val="FDFFFF"/>
                </a:solidFill>
                <a:latin typeface="Times New Roman" panose="02020603050405020304"/>
                <a:cs typeface="Times New Roman" panose="02020603050405020304"/>
              </a:rPr>
              <a:t>the </a:t>
            </a:r>
            <a:r>
              <a:rPr sz="2150" spc="-10" dirty="0">
                <a:solidFill>
                  <a:srgbClr val="FDFFFF"/>
                </a:solidFill>
                <a:latin typeface="Times New Roman" panose="02020603050405020304"/>
                <a:cs typeface="Times New Roman" panose="02020603050405020304"/>
              </a:rPr>
              <a:t>supplier</a:t>
            </a:r>
            <a:r>
              <a:rPr sz="2150" spc="515"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to </a:t>
            </a:r>
            <a:r>
              <a:rPr sz="2150" spc="-5" dirty="0">
                <a:solidFill>
                  <a:srgbClr val="FDFFFF"/>
                </a:solidFill>
                <a:latin typeface="Times New Roman" panose="02020603050405020304"/>
                <a:cs typeface="Times New Roman" panose="02020603050405020304"/>
              </a:rPr>
              <a:t>the </a:t>
            </a:r>
            <a:r>
              <a:rPr sz="2150"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ultimate</a:t>
            </a:r>
            <a:r>
              <a:rPr sz="2150" spc="204" dirty="0">
                <a:solidFill>
                  <a:srgbClr val="FDFFFF"/>
                </a:solidFill>
                <a:latin typeface="Times New Roman" panose="02020603050405020304"/>
                <a:cs typeface="Times New Roman" panose="02020603050405020304"/>
              </a:rPr>
              <a:t> </a:t>
            </a:r>
            <a:r>
              <a:rPr sz="2150" spc="-20" dirty="0">
                <a:solidFill>
                  <a:srgbClr val="FDFFFF"/>
                </a:solidFill>
                <a:latin typeface="Times New Roman" panose="02020603050405020304"/>
                <a:cs typeface="Times New Roman" panose="02020603050405020304"/>
              </a:rPr>
              <a:t>customer;</a:t>
            </a:r>
            <a:endParaRPr sz="2150">
              <a:latin typeface="Times New Roman" panose="02020603050405020304"/>
              <a:cs typeface="Times New Roman" panose="02020603050405020304"/>
            </a:endParaRPr>
          </a:p>
          <a:p>
            <a:pPr marL="355600" marR="347980" indent="-343535">
              <a:lnSpc>
                <a:spcPct val="103000"/>
              </a:lnSpc>
              <a:spcBef>
                <a:spcPts val="500"/>
              </a:spcBef>
              <a:buClr>
                <a:srgbClr val="FDFFFF"/>
              </a:buClr>
              <a:buFont typeface="Wingdings" panose="05000000000000000000"/>
              <a:buChar char=""/>
              <a:tabLst>
                <a:tab pos="412750" algn="l"/>
                <a:tab pos="412750" algn="l"/>
              </a:tabLst>
            </a:pPr>
            <a:r>
              <a:rPr dirty="0"/>
              <a:t>	</a:t>
            </a:r>
            <a:r>
              <a:rPr sz="2150" spc="-20" dirty="0">
                <a:solidFill>
                  <a:srgbClr val="FDFFFF"/>
                </a:solidFill>
                <a:latin typeface="Times New Roman" panose="02020603050405020304"/>
                <a:cs typeface="Times New Roman" panose="02020603050405020304"/>
              </a:rPr>
              <a:t>Astrategic</a:t>
            </a:r>
            <a:r>
              <a:rPr sz="2150" spc="-15" dirty="0">
                <a:solidFill>
                  <a:srgbClr val="FDFFFF"/>
                </a:solidFill>
                <a:latin typeface="Times New Roman" panose="02020603050405020304"/>
                <a:cs typeface="Times New Roman" panose="02020603050405020304"/>
              </a:rPr>
              <a:t> orientation</a:t>
            </a:r>
            <a:r>
              <a:rPr sz="2150" spc="-10" dirty="0">
                <a:solidFill>
                  <a:srgbClr val="FDFFFF"/>
                </a:solidFill>
                <a:latin typeface="Times New Roman" panose="02020603050405020304"/>
                <a:cs typeface="Times New Roman" panose="02020603050405020304"/>
              </a:rPr>
              <a:t> </a:t>
            </a:r>
            <a:r>
              <a:rPr sz="2150" spc="-30" dirty="0">
                <a:solidFill>
                  <a:srgbClr val="FDFFFF"/>
                </a:solidFill>
                <a:latin typeface="Times New Roman" panose="02020603050405020304"/>
                <a:cs typeface="Times New Roman" panose="02020603050405020304"/>
              </a:rPr>
              <a:t>toward</a:t>
            </a:r>
            <a:r>
              <a:rPr sz="2150" spc="-25"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cooperative </a:t>
            </a:r>
            <a:r>
              <a:rPr sz="2150" spc="-10" dirty="0">
                <a:solidFill>
                  <a:srgbClr val="FDFFFF"/>
                </a:solidFill>
                <a:latin typeface="Times New Roman" panose="02020603050405020304"/>
                <a:cs typeface="Times New Roman" panose="02020603050405020304"/>
              </a:rPr>
              <a:t> </a:t>
            </a:r>
            <a:r>
              <a:rPr sz="2150" spc="-30" dirty="0">
                <a:solidFill>
                  <a:srgbClr val="FDFFFF"/>
                </a:solidFill>
                <a:latin typeface="Times New Roman" panose="02020603050405020304"/>
                <a:cs typeface="Times New Roman" panose="02020603050405020304"/>
              </a:rPr>
              <a:t>efforts</a:t>
            </a:r>
            <a:r>
              <a:rPr sz="2150" spc="-25"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to </a:t>
            </a:r>
            <a:r>
              <a:rPr sz="2150" spc="-25" dirty="0">
                <a:solidFill>
                  <a:srgbClr val="FDFFFF"/>
                </a:solidFill>
                <a:latin typeface="Times New Roman" panose="02020603050405020304"/>
                <a:cs typeface="Times New Roman" panose="02020603050405020304"/>
              </a:rPr>
              <a:t>synchronize</a:t>
            </a:r>
            <a:r>
              <a:rPr sz="2150" spc="-20"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and </a:t>
            </a:r>
            <a:r>
              <a:rPr sz="2150" spc="-35" dirty="0">
                <a:solidFill>
                  <a:srgbClr val="FDFFFF"/>
                </a:solidFill>
                <a:latin typeface="Times New Roman" panose="02020603050405020304"/>
                <a:cs typeface="Times New Roman" panose="02020603050405020304"/>
              </a:rPr>
              <a:t>converge</a:t>
            </a:r>
            <a:r>
              <a:rPr sz="2150" spc="-30"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intrafirm </a:t>
            </a:r>
            <a:r>
              <a:rPr sz="2150" spc="-525"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and </a:t>
            </a:r>
            <a:r>
              <a:rPr sz="2150" spc="-15" dirty="0">
                <a:solidFill>
                  <a:srgbClr val="FDFFFF"/>
                </a:solidFill>
                <a:latin typeface="Times New Roman" panose="02020603050405020304"/>
                <a:cs typeface="Times New Roman" panose="02020603050405020304"/>
              </a:rPr>
              <a:t>interfirm</a:t>
            </a:r>
            <a:r>
              <a:rPr sz="2150" spc="-10" dirty="0">
                <a:solidFill>
                  <a:srgbClr val="FDFFFF"/>
                </a:solidFill>
                <a:latin typeface="Times New Roman" panose="02020603050405020304"/>
                <a:cs typeface="Times New Roman" panose="02020603050405020304"/>
              </a:rPr>
              <a:t> </a:t>
            </a:r>
            <a:r>
              <a:rPr sz="2150" spc="-20" dirty="0">
                <a:solidFill>
                  <a:srgbClr val="FDFFFF"/>
                </a:solidFill>
                <a:latin typeface="Times New Roman" panose="02020603050405020304"/>
                <a:cs typeface="Times New Roman" panose="02020603050405020304"/>
              </a:rPr>
              <a:t>operational</a:t>
            </a:r>
            <a:r>
              <a:rPr sz="2150" spc="-15"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and </a:t>
            </a:r>
            <a:r>
              <a:rPr sz="2150" spc="-15" dirty="0">
                <a:solidFill>
                  <a:srgbClr val="FDFFFF"/>
                </a:solidFill>
                <a:latin typeface="Times New Roman" panose="02020603050405020304"/>
                <a:cs typeface="Times New Roman" panose="02020603050405020304"/>
              </a:rPr>
              <a:t>strategic </a:t>
            </a:r>
            <a:r>
              <a:rPr sz="2150" spc="-10" dirty="0">
                <a:solidFill>
                  <a:srgbClr val="FDFFFF"/>
                </a:solidFill>
                <a:latin typeface="Times New Roman" panose="02020603050405020304"/>
                <a:cs typeface="Times New Roman" panose="02020603050405020304"/>
              </a:rPr>
              <a:t> </a:t>
            </a:r>
            <a:r>
              <a:rPr sz="2150" spc="-20" dirty="0">
                <a:solidFill>
                  <a:srgbClr val="FDFFFF"/>
                </a:solidFill>
                <a:latin typeface="Times New Roman" panose="02020603050405020304"/>
                <a:cs typeface="Times New Roman" panose="02020603050405020304"/>
              </a:rPr>
              <a:t>capabilities</a:t>
            </a:r>
            <a:r>
              <a:rPr sz="2150" spc="409" dirty="0">
                <a:solidFill>
                  <a:srgbClr val="FDFFFF"/>
                </a:solidFill>
                <a:latin typeface="Times New Roman" panose="02020603050405020304"/>
                <a:cs typeface="Times New Roman" panose="02020603050405020304"/>
              </a:rPr>
              <a:t> </a:t>
            </a:r>
            <a:r>
              <a:rPr sz="2150" spc="-5" dirty="0">
                <a:solidFill>
                  <a:srgbClr val="FDFFFF"/>
                </a:solidFill>
                <a:latin typeface="Times New Roman" panose="02020603050405020304"/>
                <a:cs typeface="Times New Roman" panose="02020603050405020304"/>
              </a:rPr>
              <a:t>into</a:t>
            </a:r>
            <a:r>
              <a:rPr sz="2150" spc="90"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a</a:t>
            </a:r>
            <a:r>
              <a:rPr sz="2150" spc="-10" dirty="0">
                <a:solidFill>
                  <a:srgbClr val="FDFFFF"/>
                </a:solidFill>
                <a:latin typeface="Times New Roman" panose="02020603050405020304"/>
                <a:cs typeface="Times New Roman" panose="02020603050405020304"/>
              </a:rPr>
              <a:t> unified</a:t>
            </a:r>
            <a:r>
              <a:rPr sz="2150" spc="250"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whole;</a:t>
            </a:r>
            <a:r>
              <a:rPr sz="2150" spc="200"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and</a:t>
            </a:r>
            <a:endParaRPr sz="2150">
              <a:latin typeface="Times New Roman" panose="02020603050405020304"/>
              <a:cs typeface="Times New Roman" panose="02020603050405020304"/>
            </a:endParaRPr>
          </a:p>
          <a:p>
            <a:pPr marL="355600" marR="741680" indent="-343535">
              <a:lnSpc>
                <a:spcPct val="103000"/>
              </a:lnSpc>
              <a:spcBef>
                <a:spcPts val="485"/>
              </a:spcBef>
              <a:buClr>
                <a:srgbClr val="FDFFFF"/>
              </a:buClr>
              <a:buFont typeface="Wingdings" panose="05000000000000000000"/>
              <a:buChar char=""/>
              <a:tabLst>
                <a:tab pos="412750" algn="l"/>
                <a:tab pos="412750" algn="l"/>
              </a:tabLst>
            </a:pPr>
            <a:r>
              <a:rPr dirty="0"/>
              <a:t>	</a:t>
            </a:r>
            <a:r>
              <a:rPr sz="2150" spc="-20" dirty="0">
                <a:solidFill>
                  <a:srgbClr val="FDFFFF"/>
                </a:solidFill>
                <a:latin typeface="Times New Roman" panose="02020603050405020304"/>
                <a:cs typeface="Times New Roman" panose="02020603050405020304"/>
              </a:rPr>
              <a:t>Acustomer</a:t>
            </a:r>
            <a:r>
              <a:rPr sz="2150" spc="-15" dirty="0">
                <a:solidFill>
                  <a:srgbClr val="FDFFFF"/>
                </a:solidFill>
                <a:latin typeface="Times New Roman" panose="02020603050405020304"/>
                <a:cs typeface="Times New Roman" panose="02020603050405020304"/>
              </a:rPr>
              <a:t> </a:t>
            </a:r>
            <a:r>
              <a:rPr sz="2150" spc="-30" dirty="0">
                <a:solidFill>
                  <a:srgbClr val="FDFFFF"/>
                </a:solidFill>
                <a:latin typeface="Times New Roman" panose="02020603050405020304"/>
                <a:cs typeface="Times New Roman" panose="02020603050405020304"/>
              </a:rPr>
              <a:t>focus</a:t>
            </a:r>
            <a:r>
              <a:rPr sz="2150" spc="-25"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to </a:t>
            </a:r>
            <a:r>
              <a:rPr sz="2150" spc="-25" dirty="0">
                <a:solidFill>
                  <a:srgbClr val="FDFFFF"/>
                </a:solidFill>
                <a:latin typeface="Times New Roman" panose="02020603050405020304"/>
                <a:cs typeface="Times New Roman" panose="02020603050405020304"/>
              </a:rPr>
              <a:t>create</a:t>
            </a:r>
            <a:r>
              <a:rPr sz="2150" spc="-20"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unique </a:t>
            </a:r>
            <a:r>
              <a:rPr sz="2150" spc="-25" dirty="0">
                <a:solidFill>
                  <a:srgbClr val="FDFFFF"/>
                </a:solidFill>
                <a:latin typeface="Times New Roman" panose="02020603050405020304"/>
                <a:cs typeface="Times New Roman" panose="02020603050405020304"/>
              </a:rPr>
              <a:t>and </a:t>
            </a:r>
            <a:r>
              <a:rPr sz="2150" spc="-20" dirty="0">
                <a:solidFill>
                  <a:srgbClr val="FDFFFF"/>
                </a:solidFill>
                <a:latin typeface="Times New Roman" panose="02020603050405020304"/>
                <a:cs typeface="Times New Roman" panose="02020603050405020304"/>
              </a:rPr>
              <a:t> </a:t>
            </a:r>
            <a:r>
              <a:rPr sz="2150" spc="-5" dirty="0">
                <a:solidFill>
                  <a:srgbClr val="FDFFFF"/>
                </a:solidFill>
                <a:latin typeface="Times New Roman" panose="02020603050405020304"/>
                <a:cs typeface="Times New Roman" panose="02020603050405020304"/>
              </a:rPr>
              <a:t>individualized</a:t>
            </a:r>
            <a:r>
              <a:rPr sz="2150" spc="305" dirty="0">
                <a:solidFill>
                  <a:srgbClr val="FDFFFF"/>
                </a:solidFill>
                <a:latin typeface="Times New Roman" panose="02020603050405020304"/>
                <a:cs typeface="Times New Roman" panose="02020603050405020304"/>
              </a:rPr>
              <a:t> </a:t>
            </a:r>
            <a:r>
              <a:rPr sz="2150" spc="-25" dirty="0">
                <a:solidFill>
                  <a:srgbClr val="FDFFFF"/>
                </a:solidFill>
                <a:latin typeface="Times New Roman" panose="02020603050405020304"/>
                <a:cs typeface="Times New Roman" panose="02020603050405020304"/>
              </a:rPr>
              <a:t>sources</a:t>
            </a:r>
            <a:r>
              <a:rPr sz="2150" spc="245"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of</a:t>
            </a:r>
            <a:r>
              <a:rPr sz="2150" spc="75"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customer</a:t>
            </a:r>
            <a:r>
              <a:rPr sz="2150" spc="300"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value, </a:t>
            </a:r>
            <a:r>
              <a:rPr sz="2150" spc="-525"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leading</a:t>
            </a:r>
            <a:r>
              <a:rPr sz="2150" spc="240" dirty="0">
                <a:solidFill>
                  <a:srgbClr val="FDFFFF"/>
                </a:solidFill>
                <a:latin typeface="Times New Roman" panose="02020603050405020304"/>
                <a:cs typeface="Times New Roman" panose="02020603050405020304"/>
              </a:rPr>
              <a:t> </a:t>
            </a:r>
            <a:r>
              <a:rPr sz="2150" spc="10" dirty="0">
                <a:solidFill>
                  <a:srgbClr val="FDFFFF"/>
                </a:solidFill>
                <a:latin typeface="Times New Roman" panose="02020603050405020304"/>
                <a:cs typeface="Times New Roman" panose="02020603050405020304"/>
              </a:rPr>
              <a:t>to </a:t>
            </a:r>
            <a:r>
              <a:rPr sz="2150" spc="-20" dirty="0">
                <a:solidFill>
                  <a:srgbClr val="FDFFFF"/>
                </a:solidFill>
                <a:latin typeface="Times New Roman" panose="02020603050405020304"/>
                <a:cs typeface="Times New Roman" panose="02020603050405020304"/>
              </a:rPr>
              <a:t>customer</a:t>
            </a:r>
            <a:r>
              <a:rPr sz="2150" spc="305" dirty="0">
                <a:solidFill>
                  <a:srgbClr val="FDFFFF"/>
                </a:solidFill>
                <a:latin typeface="Times New Roman" panose="02020603050405020304"/>
                <a:cs typeface="Times New Roman" panose="02020603050405020304"/>
              </a:rPr>
              <a:t> </a:t>
            </a:r>
            <a:r>
              <a:rPr sz="2150" spc="-15" dirty="0">
                <a:solidFill>
                  <a:srgbClr val="FDFFFF"/>
                </a:solidFill>
                <a:latin typeface="Times New Roman" panose="02020603050405020304"/>
                <a:cs typeface="Times New Roman" panose="02020603050405020304"/>
              </a:rPr>
              <a:t>satisfaction</a:t>
            </a:r>
            <a:endParaRPr sz="215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887C5D"/>
          </a:solidFill>
        </p:spPr>
        <p:txBody>
          <a:bodyPr wrap="square" lIns="0" tIns="0" rIns="0" bIns="0" rtlCol="0"/>
          <a:lstStyle/>
          <a:p/>
        </p:txBody>
      </p:sp>
      <p:grpSp>
        <p:nvGrpSpPr>
          <p:cNvPr id="3" name="object 3"/>
          <p:cNvGrpSpPr/>
          <p:nvPr/>
        </p:nvGrpSpPr>
        <p:grpSpPr>
          <a:xfrm>
            <a:off x="476250" y="476250"/>
            <a:ext cx="11239500" cy="5905500"/>
            <a:chOff x="476250" y="476250"/>
            <a:chExt cx="11239500" cy="5905500"/>
          </a:xfrm>
        </p:grpSpPr>
        <p:sp>
          <p:nvSpPr>
            <p:cNvPr id="4" name="object 4"/>
            <p:cNvSpPr/>
            <p:nvPr/>
          </p:nvSpPr>
          <p:spPr>
            <a:xfrm>
              <a:off x="476250" y="476250"/>
              <a:ext cx="11239500" cy="5905500"/>
            </a:xfrm>
            <a:custGeom>
              <a:avLst/>
              <a:gdLst/>
              <a:ahLst/>
              <a:cxnLst/>
              <a:rect l="l" t="t" r="r" b="b"/>
              <a:pathLst>
                <a:path w="11239500" h="5905500">
                  <a:moveTo>
                    <a:pt x="11239500" y="0"/>
                  </a:moveTo>
                  <a:lnTo>
                    <a:pt x="0" y="0"/>
                  </a:lnTo>
                  <a:lnTo>
                    <a:pt x="0" y="5905500"/>
                  </a:lnTo>
                  <a:lnTo>
                    <a:pt x="11239500" y="5905500"/>
                  </a:lnTo>
                  <a:lnTo>
                    <a:pt x="11239500" y="0"/>
                  </a:lnTo>
                  <a:close/>
                </a:path>
              </a:pathLst>
            </a:custGeom>
            <a:solidFill>
              <a:srgbClr val="FFFFFF"/>
            </a:solidFill>
          </p:spPr>
          <p:txBody>
            <a:bodyPr wrap="square" lIns="0" tIns="0" rIns="0" bIns="0" rtlCol="0"/>
            <a:lstStyle/>
            <a:p/>
          </p:txBody>
        </p:sp>
        <p:pic>
          <p:nvPicPr>
            <p:cNvPr id="5" name="object 5"/>
            <p:cNvPicPr/>
            <p:nvPr/>
          </p:nvPicPr>
          <p:blipFill>
            <a:blip r:embed="rId1" cstate="print"/>
            <a:stretch>
              <a:fillRect/>
            </a:stretch>
          </p:blipFill>
          <p:spPr>
            <a:xfrm>
              <a:off x="685800" y="647700"/>
              <a:ext cx="10820400" cy="55626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A9A47B">
              <a:alpha val="30195"/>
            </a:srgbClr>
          </a:solidFill>
        </p:spPr>
        <p:txBody>
          <a:bodyPr wrap="square" lIns="0" tIns="0" rIns="0" bIns="0" rtlCol="0"/>
          <a:lstStyle/>
          <a:p/>
        </p:txBody>
      </p:sp>
      <p:sp>
        <p:nvSpPr>
          <p:cNvPr id="3" name="object 3"/>
          <p:cNvSpPr/>
          <p:nvPr/>
        </p:nvSpPr>
        <p:spPr>
          <a:xfrm>
            <a:off x="9353550" y="0"/>
            <a:ext cx="2838450" cy="1485265"/>
          </a:xfrm>
          <a:custGeom>
            <a:avLst/>
            <a:gdLst/>
            <a:ahLst/>
            <a:cxnLst/>
            <a:rect l="l" t="t" r="r" b="b"/>
            <a:pathLst>
              <a:path w="2838450" h="1485265">
                <a:moveTo>
                  <a:pt x="2838450" y="0"/>
                </a:moveTo>
                <a:lnTo>
                  <a:pt x="0" y="0"/>
                </a:lnTo>
                <a:lnTo>
                  <a:pt x="793089" y="753262"/>
                </a:lnTo>
                <a:lnTo>
                  <a:pt x="547497" y="998855"/>
                </a:lnTo>
                <a:lnTo>
                  <a:pt x="1033653" y="1485011"/>
                </a:lnTo>
                <a:lnTo>
                  <a:pt x="1291780" y="1226883"/>
                </a:lnTo>
                <a:lnTo>
                  <a:pt x="1554480" y="1476375"/>
                </a:lnTo>
                <a:lnTo>
                  <a:pt x="2838450" y="256794"/>
                </a:lnTo>
                <a:lnTo>
                  <a:pt x="2838450" y="0"/>
                </a:lnTo>
                <a:close/>
              </a:path>
            </a:pathLst>
          </a:custGeom>
          <a:solidFill>
            <a:srgbClr val="94A29D">
              <a:alpha val="30195"/>
            </a:srgbClr>
          </a:solidFill>
        </p:spPr>
        <p:txBody>
          <a:bodyPr wrap="square" lIns="0" tIns="0" rIns="0" bIns="0" rtlCol="0"/>
          <a:lstStyle/>
          <a:p/>
        </p:txBody>
      </p:sp>
      <p:sp>
        <p:nvSpPr>
          <p:cNvPr id="4" name="object 4"/>
          <p:cNvSpPr/>
          <p:nvPr/>
        </p:nvSpPr>
        <p:spPr>
          <a:xfrm>
            <a:off x="7600950" y="6115050"/>
            <a:ext cx="1866900" cy="742950"/>
          </a:xfrm>
          <a:custGeom>
            <a:avLst/>
            <a:gdLst/>
            <a:ahLst/>
            <a:cxnLst/>
            <a:rect l="l" t="t" r="r" b="b"/>
            <a:pathLst>
              <a:path w="1866900" h="742950">
                <a:moveTo>
                  <a:pt x="1866900" y="742950"/>
                </a:moveTo>
                <a:lnTo>
                  <a:pt x="1119251" y="0"/>
                </a:lnTo>
                <a:lnTo>
                  <a:pt x="596036" y="519849"/>
                </a:lnTo>
                <a:lnTo>
                  <a:pt x="409575" y="333375"/>
                </a:lnTo>
                <a:lnTo>
                  <a:pt x="0" y="742950"/>
                </a:lnTo>
                <a:lnTo>
                  <a:pt x="371475" y="742950"/>
                </a:lnTo>
                <a:lnTo>
                  <a:pt x="819150" y="742950"/>
                </a:lnTo>
                <a:lnTo>
                  <a:pt x="1866900" y="742950"/>
                </a:lnTo>
                <a:close/>
              </a:path>
            </a:pathLst>
          </a:custGeom>
          <a:solidFill>
            <a:srgbClr val="A9A47B">
              <a:alpha val="30195"/>
            </a:srgbClr>
          </a:solidFill>
        </p:spPr>
        <p:txBody>
          <a:bodyPr wrap="square" lIns="0" tIns="0" rIns="0" bIns="0" rtlCol="0"/>
          <a:lstStyle/>
          <a:p/>
        </p:txBody>
      </p:sp>
      <p:sp>
        <p:nvSpPr>
          <p:cNvPr id="5" name="object 5"/>
          <p:cNvSpPr txBox="1">
            <a:spLocks noGrp="1"/>
          </p:cNvSpPr>
          <p:nvPr>
            <p:ph type="title"/>
          </p:nvPr>
        </p:nvSpPr>
        <p:spPr>
          <a:xfrm>
            <a:off x="688975" y="185419"/>
            <a:ext cx="2288540" cy="575310"/>
          </a:xfrm>
          <a:prstGeom prst="rect">
            <a:avLst/>
          </a:prstGeom>
        </p:spPr>
        <p:txBody>
          <a:bodyPr vert="horz" wrap="square" lIns="0" tIns="13335" rIns="0" bIns="0" rtlCol="0">
            <a:spAutoFit/>
          </a:bodyPr>
          <a:lstStyle/>
          <a:p>
            <a:pPr marL="12700">
              <a:lnSpc>
                <a:spcPct val="100000"/>
              </a:lnSpc>
              <a:spcBef>
                <a:spcPts val="105"/>
              </a:spcBef>
            </a:pPr>
            <a:r>
              <a:rPr sz="3600" spc="-5" dirty="0">
                <a:solidFill>
                  <a:srgbClr val="2E2B1F"/>
                </a:solidFill>
              </a:rPr>
              <a:t>Conclusion</a:t>
            </a:r>
            <a:endParaRPr sz="3600"/>
          </a:p>
        </p:txBody>
      </p:sp>
      <p:grpSp>
        <p:nvGrpSpPr>
          <p:cNvPr id="6" name="object 6"/>
          <p:cNvGrpSpPr/>
          <p:nvPr/>
        </p:nvGrpSpPr>
        <p:grpSpPr>
          <a:xfrm>
            <a:off x="608012" y="1265300"/>
            <a:ext cx="10986135" cy="2368550"/>
            <a:chOff x="608012" y="1265300"/>
            <a:chExt cx="10986135" cy="2368550"/>
          </a:xfrm>
        </p:grpSpPr>
        <p:sp>
          <p:nvSpPr>
            <p:cNvPr id="7" name="object 7"/>
            <p:cNvSpPr/>
            <p:nvPr/>
          </p:nvSpPr>
          <p:spPr>
            <a:xfrm>
              <a:off x="614362" y="1271650"/>
              <a:ext cx="10973435" cy="1162050"/>
            </a:xfrm>
            <a:custGeom>
              <a:avLst/>
              <a:gdLst/>
              <a:ahLst/>
              <a:cxnLst/>
              <a:rect l="l" t="t" r="r" b="b"/>
              <a:pathLst>
                <a:path w="10973435" h="1162050">
                  <a:moveTo>
                    <a:pt x="10779061" y="0"/>
                  </a:moveTo>
                  <a:lnTo>
                    <a:pt x="193675" y="0"/>
                  </a:lnTo>
                  <a:lnTo>
                    <a:pt x="149268" y="5109"/>
                  </a:lnTo>
                  <a:lnTo>
                    <a:pt x="108503" y="19668"/>
                  </a:lnTo>
                  <a:lnTo>
                    <a:pt x="72542" y="42517"/>
                  </a:lnTo>
                  <a:lnTo>
                    <a:pt x="42549" y="72500"/>
                  </a:lnTo>
                  <a:lnTo>
                    <a:pt x="19686" y="108459"/>
                  </a:lnTo>
                  <a:lnTo>
                    <a:pt x="5115" y="149236"/>
                  </a:lnTo>
                  <a:lnTo>
                    <a:pt x="0" y="193675"/>
                  </a:lnTo>
                  <a:lnTo>
                    <a:pt x="0" y="968248"/>
                  </a:lnTo>
                  <a:lnTo>
                    <a:pt x="5115" y="1012693"/>
                  </a:lnTo>
                  <a:lnTo>
                    <a:pt x="19686" y="1053489"/>
                  </a:lnTo>
                  <a:lnTo>
                    <a:pt x="42549" y="1089472"/>
                  </a:lnTo>
                  <a:lnTo>
                    <a:pt x="72542" y="1119482"/>
                  </a:lnTo>
                  <a:lnTo>
                    <a:pt x="108503" y="1142356"/>
                  </a:lnTo>
                  <a:lnTo>
                    <a:pt x="149268" y="1156932"/>
                  </a:lnTo>
                  <a:lnTo>
                    <a:pt x="193675" y="1162050"/>
                  </a:lnTo>
                  <a:lnTo>
                    <a:pt x="10779061" y="1162050"/>
                  </a:lnTo>
                  <a:lnTo>
                    <a:pt x="10823507" y="1156932"/>
                  </a:lnTo>
                  <a:lnTo>
                    <a:pt x="10864302" y="1142356"/>
                  </a:lnTo>
                  <a:lnTo>
                    <a:pt x="10900286" y="1119482"/>
                  </a:lnTo>
                  <a:lnTo>
                    <a:pt x="10930295" y="1089472"/>
                  </a:lnTo>
                  <a:lnTo>
                    <a:pt x="10953169" y="1053489"/>
                  </a:lnTo>
                  <a:lnTo>
                    <a:pt x="10967746" y="1012693"/>
                  </a:lnTo>
                  <a:lnTo>
                    <a:pt x="10972863" y="968248"/>
                  </a:lnTo>
                  <a:lnTo>
                    <a:pt x="10972863" y="193675"/>
                  </a:lnTo>
                  <a:lnTo>
                    <a:pt x="10967746" y="149236"/>
                  </a:lnTo>
                  <a:lnTo>
                    <a:pt x="10953169" y="108459"/>
                  </a:lnTo>
                  <a:lnTo>
                    <a:pt x="10930295" y="72500"/>
                  </a:lnTo>
                  <a:lnTo>
                    <a:pt x="10900286" y="42517"/>
                  </a:lnTo>
                  <a:lnTo>
                    <a:pt x="10864302" y="19668"/>
                  </a:lnTo>
                  <a:lnTo>
                    <a:pt x="10823507" y="5109"/>
                  </a:lnTo>
                  <a:lnTo>
                    <a:pt x="10779061" y="0"/>
                  </a:lnTo>
                  <a:close/>
                </a:path>
              </a:pathLst>
            </a:custGeom>
            <a:solidFill>
              <a:srgbClr val="A9A47B"/>
            </a:solidFill>
          </p:spPr>
          <p:txBody>
            <a:bodyPr wrap="square" lIns="0" tIns="0" rIns="0" bIns="0" rtlCol="0"/>
            <a:lstStyle/>
            <a:p/>
          </p:txBody>
        </p:sp>
        <p:sp>
          <p:nvSpPr>
            <p:cNvPr id="8" name="object 8"/>
            <p:cNvSpPr/>
            <p:nvPr/>
          </p:nvSpPr>
          <p:spPr>
            <a:xfrm>
              <a:off x="614362" y="1271650"/>
              <a:ext cx="10973435" cy="1162050"/>
            </a:xfrm>
            <a:custGeom>
              <a:avLst/>
              <a:gdLst/>
              <a:ahLst/>
              <a:cxnLst/>
              <a:rect l="l" t="t" r="r" b="b"/>
              <a:pathLst>
                <a:path w="10973435" h="1162050">
                  <a:moveTo>
                    <a:pt x="0" y="193675"/>
                  </a:moveTo>
                  <a:lnTo>
                    <a:pt x="5115" y="149236"/>
                  </a:lnTo>
                  <a:lnTo>
                    <a:pt x="19686" y="108459"/>
                  </a:lnTo>
                  <a:lnTo>
                    <a:pt x="42549" y="72500"/>
                  </a:lnTo>
                  <a:lnTo>
                    <a:pt x="72542" y="42517"/>
                  </a:lnTo>
                  <a:lnTo>
                    <a:pt x="108503" y="19668"/>
                  </a:lnTo>
                  <a:lnTo>
                    <a:pt x="149268" y="5109"/>
                  </a:lnTo>
                  <a:lnTo>
                    <a:pt x="193675" y="0"/>
                  </a:lnTo>
                  <a:lnTo>
                    <a:pt x="10779061" y="0"/>
                  </a:lnTo>
                  <a:lnTo>
                    <a:pt x="10823507" y="5109"/>
                  </a:lnTo>
                  <a:lnTo>
                    <a:pt x="10864302" y="19668"/>
                  </a:lnTo>
                  <a:lnTo>
                    <a:pt x="10900286" y="42517"/>
                  </a:lnTo>
                  <a:lnTo>
                    <a:pt x="10930295" y="72500"/>
                  </a:lnTo>
                  <a:lnTo>
                    <a:pt x="10953169" y="108459"/>
                  </a:lnTo>
                  <a:lnTo>
                    <a:pt x="10967746" y="149236"/>
                  </a:lnTo>
                  <a:lnTo>
                    <a:pt x="10972863" y="193675"/>
                  </a:lnTo>
                  <a:lnTo>
                    <a:pt x="10972863" y="968248"/>
                  </a:lnTo>
                  <a:lnTo>
                    <a:pt x="10967746" y="1012693"/>
                  </a:lnTo>
                  <a:lnTo>
                    <a:pt x="10953169" y="1053489"/>
                  </a:lnTo>
                  <a:lnTo>
                    <a:pt x="10930295" y="1089472"/>
                  </a:lnTo>
                  <a:lnTo>
                    <a:pt x="10900286" y="1119482"/>
                  </a:lnTo>
                  <a:lnTo>
                    <a:pt x="10864302" y="1142356"/>
                  </a:lnTo>
                  <a:lnTo>
                    <a:pt x="10823507" y="1156932"/>
                  </a:lnTo>
                  <a:lnTo>
                    <a:pt x="10779061" y="1162050"/>
                  </a:lnTo>
                  <a:lnTo>
                    <a:pt x="193675" y="1162050"/>
                  </a:lnTo>
                  <a:lnTo>
                    <a:pt x="149268" y="1156932"/>
                  </a:lnTo>
                  <a:lnTo>
                    <a:pt x="108503" y="1142356"/>
                  </a:lnTo>
                  <a:lnTo>
                    <a:pt x="72542" y="1119482"/>
                  </a:lnTo>
                  <a:lnTo>
                    <a:pt x="42549" y="1089472"/>
                  </a:lnTo>
                  <a:lnTo>
                    <a:pt x="19686" y="1053489"/>
                  </a:lnTo>
                  <a:lnTo>
                    <a:pt x="5115" y="1012693"/>
                  </a:lnTo>
                  <a:lnTo>
                    <a:pt x="0" y="968248"/>
                  </a:lnTo>
                  <a:lnTo>
                    <a:pt x="0" y="193675"/>
                  </a:lnTo>
                  <a:close/>
                </a:path>
              </a:pathLst>
            </a:custGeom>
            <a:ln w="12700">
              <a:solidFill>
                <a:srgbClr val="FFFFFF"/>
              </a:solidFill>
            </a:ln>
          </p:spPr>
          <p:txBody>
            <a:bodyPr wrap="square" lIns="0" tIns="0" rIns="0" bIns="0" rtlCol="0"/>
            <a:lstStyle/>
            <a:p/>
          </p:txBody>
        </p:sp>
        <p:sp>
          <p:nvSpPr>
            <p:cNvPr id="9" name="object 9"/>
            <p:cNvSpPr/>
            <p:nvPr/>
          </p:nvSpPr>
          <p:spPr>
            <a:xfrm>
              <a:off x="614362" y="2481325"/>
              <a:ext cx="10973435" cy="1152525"/>
            </a:xfrm>
            <a:custGeom>
              <a:avLst/>
              <a:gdLst/>
              <a:ahLst/>
              <a:cxnLst/>
              <a:rect l="l" t="t" r="r" b="b"/>
              <a:pathLst>
                <a:path w="10973435" h="1152525">
                  <a:moveTo>
                    <a:pt x="10780712" y="0"/>
                  </a:moveTo>
                  <a:lnTo>
                    <a:pt x="192087" y="0"/>
                  </a:lnTo>
                  <a:lnTo>
                    <a:pt x="148044" y="5071"/>
                  </a:lnTo>
                  <a:lnTo>
                    <a:pt x="107613" y="19518"/>
                  </a:lnTo>
                  <a:lnTo>
                    <a:pt x="71948" y="42187"/>
                  </a:lnTo>
                  <a:lnTo>
                    <a:pt x="42200" y="71925"/>
                  </a:lnTo>
                  <a:lnTo>
                    <a:pt x="19524" y="107579"/>
                  </a:lnTo>
                  <a:lnTo>
                    <a:pt x="5073" y="147996"/>
                  </a:lnTo>
                  <a:lnTo>
                    <a:pt x="0" y="192024"/>
                  </a:lnTo>
                  <a:lnTo>
                    <a:pt x="0" y="960374"/>
                  </a:lnTo>
                  <a:lnTo>
                    <a:pt x="5073" y="1004408"/>
                  </a:lnTo>
                  <a:lnTo>
                    <a:pt x="19524" y="1044843"/>
                  </a:lnTo>
                  <a:lnTo>
                    <a:pt x="42200" y="1080522"/>
                  </a:lnTo>
                  <a:lnTo>
                    <a:pt x="71948" y="1110287"/>
                  </a:lnTo>
                  <a:lnTo>
                    <a:pt x="107613" y="1132981"/>
                  </a:lnTo>
                  <a:lnTo>
                    <a:pt x="148044" y="1147446"/>
                  </a:lnTo>
                  <a:lnTo>
                    <a:pt x="192087" y="1152525"/>
                  </a:lnTo>
                  <a:lnTo>
                    <a:pt x="10780712" y="1152525"/>
                  </a:lnTo>
                  <a:lnTo>
                    <a:pt x="10824746" y="1147446"/>
                  </a:lnTo>
                  <a:lnTo>
                    <a:pt x="10865181" y="1132981"/>
                  </a:lnTo>
                  <a:lnTo>
                    <a:pt x="10900860" y="1110287"/>
                  </a:lnTo>
                  <a:lnTo>
                    <a:pt x="10930625" y="1080522"/>
                  </a:lnTo>
                  <a:lnTo>
                    <a:pt x="10953319" y="1044843"/>
                  </a:lnTo>
                  <a:lnTo>
                    <a:pt x="10967784" y="1004408"/>
                  </a:lnTo>
                  <a:lnTo>
                    <a:pt x="10972863" y="960374"/>
                  </a:lnTo>
                  <a:lnTo>
                    <a:pt x="10972863" y="192024"/>
                  </a:lnTo>
                  <a:lnTo>
                    <a:pt x="10967784" y="147996"/>
                  </a:lnTo>
                  <a:lnTo>
                    <a:pt x="10953319" y="107579"/>
                  </a:lnTo>
                  <a:lnTo>
                    <a:pt x="10930625" y="71925"/>
                  </a:lnTo>
                  <a:lnTo>
                    <a:pt x="10900860" y="42187"/>
                  </a:lnTo>
                  <a:lnTo>
                    <a:pt x="10865181" y="19518"/>
                  </a:lnTo>
                  <a:lnTo>
                    <a:pt x="10824746" y="5071"/>
                  </a:lnTo>
                  <a:lnTo>
                    <a:pt x="10780712" y="0"/>
                  </a:lnTo>
                  <a:close/>
                </a:path>
              </a:pathLst>
            </a:custGeom>
            <a:solidFill>
              <a:srgbClr val="A9A47B"/>
            </a:solidFill>
          </p:spPr>
          <p:txBody>
            <a:bodyPr wrap="square" lIns="0" tIns="0" rIns="0" bIns="0" rtlCol="0"/>
            <a:lstStyle/>
            <a:p/>
          </p:txBody>
        </p:sp>
      </p:grpSp>
      <p:sp>
        <p:nvSpPr>
          <p:cNvPr id="10" name="object 10"/>
          <p:cNvSpPr txBox="1"/>
          <p:nvPr/>
        </p:nvSpPr>
        <p:spPr>
          <a:xfrm>
            <a:off x="718502" y="1351597"/>
            <a:ext cx="10448290" cy="1828800"/>
          </a:xfrm>
          <a:prstGeom prst="rect">
            <a:avLst/>
          </a:prstGeom>
        </p:spPr>
        <p:txBody>
          <a:bodyPr vert="horz" wrap="square" lIns="0" tIns="52705" rIns="0" bIns="0" rtlCol="0">
            <a:spAutoFit/>
          </a:bodyPr>
          <a:lstStyle/>
          <a:p>
            <a:pPr marL="12700" marR="5080">
              <a:lnSpc>
                <a:spcPct val="86000"/>
              </a:lnSpc>
              <a:spcBef>
                <a:spcPts val="415"/>
              </a:spcBef>
            </a:pPr>
            <a:r>
              <a:rPr sz="1700" spc="-40" dirty="0">
                <a:solidFill>
                  <a:srgbClr val="FFFFFF"/>
                </a:solidFill>
                <a:latin typeface="Arial MT"/>
                <a:cs typeface="Arial MT"/>
              </a:rPr>
              <a:t>Supply</a:t>
            </a:r>
            <a:r>
              <a:rPr sz="1700" spc="-35" dirty="0">
                <a:solidFill>
                  <a:srgbClr val="FFFFFF"/>
                </a:solidFill>
                <a:latin typeface="Arial MT"/>
                <a:cs typeface="Arial MT"/>
              </a:rPr>
              <a:t> </a:t>
            </a:r>
            <a:r>
              <a:rPr sz="1700" spc="5" dirty="0">
                <a:solidFill>
                  <a:srgbClr val="FFFFFF"/>
                </a:solidFill>
                <a:latin typeface="Arial MT"/>
                <a:cs typeface="Arial MT"/>
              </a:rPr>
              <a:t>Chain </a:t>
            </a:r>
            <a:r>
              <a:rPr sz="1700" spc="-15" dirty="0">
                <a:solidFill>
                  <a:srgbClr val="FFFFFF"/>
                </a:solidFill>
                <a:latin typeface="Arial MT"/>
                <a:cs typeface="Arial MT"/>
              </a:rPr>
              <a:t>Management </a:t>
            </a:r>
            <a:r>
              <a:rPr sz="1700" spc="-10" dirty="0">
                <a:solidFill>
                  <a:srgbClr val="FFFFFF"/>
                </a:solidFill>
                <a:latin typeface="Arial MT"/>
                <a:cs typeface="Arial MT"/>
              </a:rPr>
              <a:t>streamlines </a:t>
            </a:r>
            <a:r>
              <a:rPr sz="1700" spc="-25" dirty="0">
                <a:solidFill>
                  <a:srgbClr val="FFFFFF"/>
                </a:solidFill>
                <a:latin typeface="Arial MT"/>
                <a:cs typeface="Arial MT"/>
              </a:rPr>
              <a:t>the </a:t>
            </a:r>
            <a:r>
              <a:rPr sz="1700" dirty="0">
                <a:solidFill>
                  <a:srgbClr val="FFFFFF"/>
                </a:solidFill>
                <a:latin typeface="Arial MT"/>
                <a:cs typeface="Arial MT"/>
              </a:rPr>
              <a:t>flow </a:t>
            </a:r>
            <a:r>
              <a:rPr sz="1700" spc="15" dirty="0">
                <a:solidFill>
                  <a:srgbClr val="FFFFFF"/>
                </a:solidFill>
                <a:latin typeface="Arial MT"/>
                <a:cs typeface="Arial MT"/>
              </a:rPr>
              <a:t>of </a:t>
            </a:r>
            <a:r>
              <a:rPr sz="1700" spc="-10" dirty="0">
                <a:solidFill>
                  <a:srgbClr val="FFFFFF"/>
                </a:solidFill>
                <a:latin typeface="Arial MT"/>
                <a:cs typeface="Arial MT"/>
              </a:rPr>
              <a:t>everything </a:t>
            </a:r>
            <a:r>
              <a:rPr sz="1700" spc="30" dirty="0">
                <a:solidFill>
                  <a:srgbClr val="FFFFFF"/>
                </a:solidFill>
                <a:latin typeface="Arial MT"/>
                <a:cs typeface="Arial MT"/>
              </a:rPr>
              <a:t>from </a:t>
            </a:r>
            <a:r>
              <a:rPr sz="1700" spc="-10" dirty="0">
                <a:solidFill>
                  <a:srgbClr val="FFFFFF"/>
                </a:solidFill>
                <a:latin typeface="Arial MT"/>
                <a:cs typeface="Arial MT"/>
              </a:rPr>
              <a:t>goods to </a:t>
            </a:r>
            <a:r>
              <a:rPr sz="1700" spc="-5" dirty="0">
                <a:solidFill>
                  <a:srgbClr val="FFFFFF"/>
                </a:solidFill>
                <a:latin typeface="Arial MT"/>
                <a:cs typeface="Arial MT"/>
              </a:rPr>
              <a:t>any </a:t>
            </a:r>
            <a:r>
              <a:rPr sz="1700" spc="-10" dirty="0">
                <a:solidFill>
                  <a:srgbClr val="FFFFFF"/>
                </a:solidFill>
                <a:latin typeface="Arial MT"/>
                <a:cs typeface="Arial MT"/>
              </a:rPr>
              <a:t>unexpected natural </a:t>
            </a:r>
            <a:r>
              <a:rPr sz="1700" dirty="0">
                <a:solidFill>
                  <a:srgbClr val="FFFFFF"/>
                </a:solidFill>
                <a:latin typeface="Arial MT"/>
                <a:cs typeface="Arial MT"/>
              </a:rPr>
              <a:t>disaster. </a:t>
            </a:r>
            <a:r>
              <a:rPr sz="1700" spc="-459" dirty="0">
                <a:solidFill>
                  <a:srgbClr val="FFFFFF"/>
                </a:solidFill>
                <a:latin typeface="Arial MT"/>
                <a:cs typeface="Arial MT"/>
              </a:rPr>
              <a:t> </a:t>
            </a:r>
            <a:r>
              <a:rPr sz="1700" spc="-45" dirty="0">
                <a:solidFill>
                  <a:srgbClr val="FFFFFF"/>
                </a:solidFill>
                <a:latin typeface="Arial MT"/>
                <a:cs typeface="Arial MT"/>
              </a:rPr>
              <a:t>Globally,</a:t>
            </a:r>
            <a:r>
              <a:rPr sz="1700" spc="-40" dirty="0">
                <a:solidFill>
                  <a:srgbClr val="FFFFFF"/>
                </a:solidFill>
                <a:latin typeface="Arial MT"/>
                <a:cs typeface="Arial MT"/>
              </a:rPr>
              <a:t> </a:t>
            </a:r>
            <a:r>
              <a:rPr sz="1700" spc="10" dirty="0">
                <a:solidFill>
                  <a:srgbClr val="FFFFFF"/>
                </a:solidFill>
                <a:latin typeface="Arial MT"/>
                <a:cs typeface="Arial MT"/>
              </a:rPr>
              <a:t>every </a:t>
            </a:r>
            <a:r>
              <a:rPr sz="1700" spc="-5" dirty="0">
                <a:solidFill>
                  <a:srgbClr val="FFFFFF"/>
                </a:solidFill>
                <a:latin typeface="Arial MT"/>
                <a:cs typeface="Arial MT"/>
              </a:rPr>
              <a:t>organization’s logistics </a:t>
            </a:r>
            <a:r>
              <a:rPr sz="1700" spc="20" dirty="0">
                <a:solidFill>
                  <a:srgbClr val="FFFFFF"/>
                </a:solidFill>
                <a:latin typeface="Arial MT"/>
                <a:cs typeface="Arial MT"/>
              </a:rPr>
              <a:t>are </a:t>
            </a:r>
            <a:r>
              <a:rPr sz="1700" spc="-15" dirty="0">
                <a:solidFill>
                  <a:srgbClr val="FFFFFF"/>
                </a:solidFill>
                <a:latin typeface="Arial MT"/>
                <a:cs typeface="Arial MT"/>
              </a:rPr>
              <a:t>managed </a:t>
            </a:r>
            <a:r>
              <a:rPr sz="1700" spc="-20" dirty="0">
                <a:solidFill>
                  <a:srgbClr val="FFFFFF"/>
                </a:solidFill>
                <a:latin typeface="Arial MT"/>
                <a:cs typeface="Arial MT"/>
              </a:rPr>
              <a:t>by </a:t>
            </a:r>
            <a:r>
              <a:rPr sz="1700" spc="-30" dirty="0">
                <a:solidFill>
                  <a:srgbClr val="FFFFFF"/>
                </a:solidFill>
                <a:latin typeface="Arial MT"/>
                <a:cs typeface="Arial MT"/>
              </a:rPr>
              <a:t>supply </a:t>
            </a:r>
            <a:r>
              <a:rPr sz="1700" spc="5" dirty="0">
                <a:solidFill>
                  <a:srgbClr val="FFFFFF"/>
                </a:solidFill>
                <a:latin typeface="Arial MT"/>
                <a:cs typeface="Arial MT"/>
              </a:rPr>
              <a:t>chain </a:t>
            </a:r>
            <a:r>
              <a:rPr sz="1700" spc="-5" dirty="0">
                <a:solidFill>
                  <a:srgbClr val="FFFFFF"/>
                </a:solidFill>
                <a:latin typeface="Arial MT"/>
                <a:cs typeface="Arial MT"/>
              </a:rPr>
              <a:t>managers. </a:t>
            </a:r>
            <a:r>
              <a:rPr sz="1700" spc="25" dirty="0">
                <a:solidFill>
                  <a:srgbClr val="FFFFFF"/>
                </a:solidFill>
                <a:latin typeface="Arial MT"/>
                <a:cs typeface="Arial MT"/>
              </a:rPr>
              <a:t>With </a:t>
            </a:r>
            <a:r>
              <a:rPr sz="1700" spc="5" dirty="0">
                <a:solidFill>
                  <a:srgbClr val="FFFFFF"/>
                </a:solidFill>
                <a:latin typeface="Arial MT"/>
                <a:cs typeface="Arial MT"/>
              </a:rPr>
              <a:t>effective </a:t>
            </a:r>
            <a:r>
              <a:rPr sz="1700" spc="-30" dirty="0">
                <a:solidFill>
                  <a:srgbClr val="FFFFFF"/>
                </a:solidFill>
                <a:latin typeface="Arial MT"/>
                <a:cs typeface="Arial MT"/>
              </a:rPr>
              <a:t>supply </a:t>
            </a:r>
            <a:r>
              <a:rPr sz="1700" spc="5" dirty="0">
                <a:solidFill>
                  <a:srgbClr val="FFFFFF"/>
                </a:solidFill>
                <a:latin typeface="Arial MT"/>
                <a:cs typeface="Arial MT"/>
              </a:rPr>
              <a:t>chain </a:t>
            </a:r>
            <a:r>
              <a:rPr sz="1700" spc="10" dirty="0">
                <a:solidFill>
                  <a:srgbClr val="FFFFFF"/>
                </a:solidFill>
                <a:latin typeface="Arial MT"/>
                <a:cs typeface="Arial MT"/>
              </a:rPr>
              <a:t> </a:t>
            </a:r>
            <a:r>
              <a:rPr sz="1700" spc="-20" dirty="0">
                <a:solidFill>
                  <a:srgbClr val="FFFFFF"/>
                </a:solidFill>
                <a:latin typeface="Arial MT"/>
                <a:cs typeface="Arial MT"/>
              </a:rPr>
              <a:t>management,</a:t>
            </a:r>
            <a:r>
              <a:rPr sz="1700" spc="-15" dirty="0">
                <a:solidFill>
                  <a:srgbClr val="FFFFFF"/>
                </a:solidFill>
                <a:latin typeface="Arial MT"/>
                <a:cs typeface="Arial MT"/>
              </a:rPr>
              <a:t> </a:t>
            </a:r>
            <a:r>
              <a:rPr sz="1700" spc="-30" dirty="0">
                <a:solidFill>
                  <a:srgbClr val="FFFFFF"/>
                </a:solidFill>
                <a:latin typeface="Arial MT"/>
                <a:cs typeface="Arial MT"/>
              </a:rPr>
              <a:t>supply</a:t>
            </a:r>
            <a:r>
              <a:rPr sz="1700" spc="-25" dirty="0">
                <a:solidFill>
                  <a:srgbClr val="FFFFFF"/>
                </a:solidFill>
                <a:latin typeface="Arial MT"/>
                <a:cs typeface="Arial MT"/>
              </a:rPr>
              <a:t> </a:t>
            </a:r>
            <a:r>
              <a:rPr sz="1700" spc="5" dirty="0">
                <a:solidFill>
                  <a:srgbClr val="FFFFFF"/>
                </a:solidFill>
                <a:latin typeface="Arial MT"/>
                <a:cs typeface="Arial MT"/>
              </a:rPr>
              <a:t>chain </a:t>
            </a:r>
            <a:r>
              <a:rPr sz="1700" spc="-10" dirty="0">
                <a:solidFill>
                  <a:srgbClr val="FFFFFF"/>
                </a:solidFill>
                <a:latin typeface="Arial MT"/>
                <a:cs typeface="Arial MT"/>
              </a:rPr>
              <a:t>managers </a:t>
            </a:r>
            <a:r>
              <a:rPr sz="1700" spc="25" dirty="0">
                <a:solidFill>
                  <a:srgbClr val="FFFFFF"/>
                </a:solidFill>
                <a:latin typeface="Arial MT"/>
                <a:cs typeface="Arial MT"/>
              </a:rPr>
              <a:t>can </a:t>
            </a:r>
            <a:r>
              <a:rPr sz="1700" dirty="0">
                <a:solidFill>
                  <a:srgbClr val="FFFFFF"/>
                </a:solidFill>
                <a:latin typeface="Arial MT"/>
                <a:cs typeface="Arial MT"/>
              </a:rPr>
              <a:t>easily </a:t>
            </a:r>
            <a:r>
              <a:rPr sz="1700" spc="-10" dirty="0">
                <a:solidFill>
                  <a:srgbClr val="FFFFFF"/>
                </a:solidFill>
                <a:latin typeface="Arial MT"/>
                <a:cs typeface="Arial MT"/>
              </a:rPr>
              <a:t>diagnose </a:t>
            </a:r>
            <a:r>
              <a:rPr sz="1700" spc="-15" dirty="0">
                <a:solidFill>
                  <a:srgbClr val="FFFFFF"/>
                </a:solidFill>
                <a:latin typeface="Arial MT"/>
                <a:cs typeface="Arial MT"/>
              </a:rPr>
              <a:t>problems/disruptions </a:t>
            </a:r>
            <a:r>
              <a:rPr sz="1700" spc="25" dirty="0">
                <a:solidFill>
                  <a:srgbClr val="FFFFFF"/>
                </a:solidFill>
                <a:latin typeface="Arial MT"/>
                <a:cs typeface="Arial MT"/>
              </a:rPr>
              <a:t>for </a:t>
            </a:r>
            <a:r>
              <a:rPr sz="1700" dirty="0">
                <a:solidFill>
                  <a:srgbClr val="FFFFFF"/>
                </a:solidFill>
                <a:latin typeface="Arial MT"/>
                <a:cs typeface="Arial MT"/>
              </a:rPr>
              <a:t>seamless </a:t>
            </a:r>
            <a:r>
              <a:rPr sz="1700" spc="-20" dirty="0">
                <a:solidFill>
                  <a:srgbClr val="FFFFFF"/>
                </a:solidFill>
                <a:latin typeface="Arial MT"/>
                <a:cs typeface="Arial MT"/>
              </a:rPr>
              <a:t>movement </a:t>
            </a:r>
            <a:r>
              <a:rPr sz="1700" spc="15" dirty="0">
                <a:solidFill>
                  <a:srgbClr val="FFFFFF"/>
                </a:solidFill>
                <a:latin typeface="Arial MT"/>
                <a:cs typeface="Arial MT"/>
              </a:rPr>
              <a:t>of </a:t>
            </a:r>
            <a:r>
              <a:rPr sz="1700" spc="20" dirty="0">
                <a:solidFill>
                  <a:srgbClr val="FFFFFF"/>
                </a:solidFill>
                <a:latin typeface="Arial MT"/>
                <a:cs typeface="Arial MT"/>
              </a:rPr>
              <a:t> </a:t>
            </a:r>
            <a:r>
              <a:rPr sz="1700" dirty="0">
                <a:solidFill>
                  <a:srgbClr val="FFFFFF"/>
                </a:solidFill>
                <a:latin typeface="Arial MT"/>
                <a:cs typeface="Arial MT"/>
              </a:rPr>
              <a:t>goods.</a:t>
            </a:r>
            <a:endParaRPr sz="1700">
              <a:latin typeface="Arial MT"/>
              <a:cs typeface="Arial MT"/>
            </a:endParaRPr>
          </a:p>
          <a:p>
            <a:pPr>
              <a:lnSpc>
                <a:spcPct val="100000"/>
              </a:lnSpc>
            </a:pPr>
            <a:endParaRPr sz="1900">
              <a:latin typeface="Arial MT"/>
              <a:cs typeface="Arial MT"/>
            </a:endParaRPr>
          </a:p>
          <a:p>
            <a:pPr>
              <a:lnSpc>
                <a:spcPct val="100000"/>
              </a:lnSpc>
              <a:spcBef>
                <a:spcPts val="55"/>
              </a:spcBef>
            </a:pPr>
            <a:endParaRPr sz="2250">
              <a:latin typeface="Arial MT"/>
              <a:cs typeface="Arial MT"/>
            </a:endParaRPr>
          </a:p>
          <a:p>
            <a:pPr marL="12700">
              <a:lnSpc>
                <a:spcPct val="100000"/>
              </a:lnSpc>
            </a:pPr>
            <a:r>
              <a:rPr sz="1700" spc="5" dirty="0">
                <a:solidFill>
                  <a:srgbClr val="FFFFFF"/>
                </a:solidFill>
                <a:latin typeface="Arial MT"/>
                <a:cs typeface="Arial MT"/>
              </a:rPr>
              <a:t>Reduced</a:t>
            </a:r>
            <a:r>
              <a:rPr sz="1700" spc="-95" dirty="0">
                <a:solidFill>
                  <a:srgbClr val="FFFFFF"/>
                </a:solidFill>
                <a:latin typeface="Arial MT"/>
                <a:cs typeface="Arial MT"/>
              </a:rPr>
              <a:t> </a:t>
            </a:r>
            <a:r>
              <a:rPr sz="1700" dirty="0">
                <a:solidFill>
                  <a:srgbClr val="FFFFFF"/>
                </a:solidFill>
                <a:latin typeface="Arial MT"/>
                <a:cs typeface="Arial MT"/>
              </a:rPr>
              <a:t>overall</a:t>
            </a:r>
            <a:r>
              <a:rPr sz="1700" spc="-40" dirty="0">
                <a:solidFill>
                  <a:srgbClr val="FFFFFF"/>
                </a:solidFill>
                <a:latin typeface="Arial MT"/>
                <a:cs typeface="Arial MT"/>
              </a:rPr>
              <a:t> </a:t>
            </a:r>
            <a:r>
              <a:rPr sz="1700" spc="-5" dirty="0">
                <a:solidFill>
                  <a:srgbClr val="FFFFFF"/>
                </a:solidFill>
                <a:latin typeface="Arial MT"/>
                <a:cs typeface="Arial MT"/>
              </a:rPr>
              <a:t>operating</a:t>
            </a:r>
            <a:r>
              <a:rPr sz="1700" spc="-15" dirty="0">
                <a:solidFill>
                  <a:srgbClr val="FFFFFF"/>
                </a:solidFill>
                <a:latin typeface="Arial MT"/>
                <a:cs typeface="Arial MT"/>
              </a:rPr>
              <a:t> </a:t>
            </a:r>
            <a:r>
              <a:rPr sz="1700" spc="20" dirty="0">
                <a:solidFill>
                  <a:srgbClr val="FFFFFF"/>
                </a:solidFill>
                <a:latin typeface="Arial MT"/>
                <a:cs typeface="Arial MT"/>
              </a:rPr>
              <a:t>costs.</a:t>
            </a:r>
            <a:endParaRPr sz="1700">
              <a:latin typeface="Arial MT"/>
              <a:cs typeface="Arial MT"/>
            </a:endParaRPr>
          </a:p>
        </p:txBody>
      </p:sp>
      <p:sp>
        <p:nvSpPr>
          <p:cNvPr id="11" name="object 11"/>
          <p:cNvSpPr/>
          <p:nvPr/>
        </p:nvSpPr>
        <p:spPr>
          <a:xfrm>
            <a:off x="614362" y="3681476"/>
            <a:ext cx="10973435" cy="1152525"/>
          </a:xfrm>
          <a:custGeom>
            <a:avLst/>
            <a:gdLst/>
            <a:ahLst/>
            <a:cxnLst/>
            <a:rect l="l" t="t" r="r" b="b"/>
            <a:pathLst>
              <a:path w="10973435" h="1152525">
                <a:moveTo>
                  <a:pt x="10780712" y="0"/>
                </a:moveTo>
                <a:lnTo>
                  <a:pt x="192087" y="0"/>
                </a:lnTo>
                <a:lnTo>
                  <a:pt x="148044" y="5071"/>
                </a:lnTo>
                <a:lnTo>
                  <a:pt x="107613" y="19518"/>
                </a:lnTo>
                <a:lnTo>
                  <a:pt x="71948" y="42187"/>
                </a:lnTo>
                <a:lnTo>
                  <a:pt x="42200" y="71925"/>
                </a:lnTo>
                <a:lnTo>
                  <a:pt x="19524" y="107579"/>
                </a:lnTo>
                <a:lnTo>
                  <a:pt x="5073" y="147996"/>
                </a:lnTo>
                <a:lnTo>
                  <a:pt x="0" y="192024"/>
                </a:lnTo>
                <a:lnTo>
                  <a:pt x="0" y="960374"/>
                </a:lnTo>
                <a:lnTo>
                  <a:pt x="5073" y="1004408"/>
                </a:lnTo>
                <a:lnTo>
                  <a:pt x="19524" y="1044843"/>
                </a:lnTo>
                <a:lnTo>
                  <a:pt x="42200" y="1080522"/>
                </a:lnTo>
                <a:lnTo>
                  <a:pt x="71948" y="1110287"/>
                </a:lnTo>
                <a:lnTo>
                  <a:pt x="107613" y="1132981"/>
                </a:lnTo>
                <a:lnTo>
                  <a:pt x="148044" y="1147446"/>
                </a:lnTo>
                <a:lnTo>
                  <a:pt x="192087" y="1152525"/>
                </a:lnTo>
                <a:lnTo>
                  <a:pt x="10780712" y="1152525"/>
                </a:lnTo>
                <a:lnTo>
                  <a:pt x="10824746" y="1147446"/>
                </a:lnTo>
                <a:lnTo>
                  <a:pt x="10865181" y="1132981"/>
                </a:lnTo>
                <a:lnTo>
                  <a:pt x="10900860" y="1110287"/>
                </a:lnTo>
                <a:lnTo>
                  <a:pt x="10930625" y="1080522"/>
                </a:lnTo>
                <a:lnTo>
                  <a:pt x="10953319" y="1044843"/>
                </a:lnTo>
                <a:lnTo>
                  <a:pt x="10967784" y="1004408"/>
                </a:lnTo>
                <a:lnTo>
                  <a:pt x="10972863" y="960374"/>
                </a:lnTo>
                <a:lnTo>
                  <a:pt x="10972863" y="192024"/>
                </a:lnTo>
                <a:lnTo>
                  <a:pt x="10967784" y="147996"/>
                </a:lnTo>
                <a:lnTo>
                  <a:pt x="10953319" y="107579"/>
                </a:lnTo>
                <a:lnTo>
                  <a:pt x="10930625" y="71925"/>
                </a:lnTo>
                <a:lnTo>
                  <a:pt x="10900860" y="42187"/>
                </a:lnTo>
                <a:lnTo>
                  <a:pt x="10865181" y="19518"/>
                </a:lnTo>
                <a:lnTo>
                  <a:pt x="10824746" y="5071"/>
                </a:lnTo>
                <a:lnTo>
                  <a:pt x="10780712" y="0"/>
                </a:lnTo>
                <a:close/>
              </a:path>
            </a:pathLst>
          </a:custGeom>
          <a:solidFill>
            <a:srgbClr val="A9A47B"/>
          </a:solidFill>
        </p:spPr>
        <p:txBody>
          <a:bodyPr wrap="square" lIns="0" tIns="0" rIns="0" bIns="0" rtlCol="0"/>
          <a:lstStyle/>
          <a:p/>
        </p:txBody>
      </p:sp>
      <p:sp>
        <p:nvSpPr>
          <p:cNvPr id="12" name="object 12"/>
          <p:cNvSpPr txBox="1"/>
          <p:nvPr/>
        </p:nvSpPr>
        <p:spPr>
          <a:xfrm>
            <a:off x="718502" y="3983672"/>
            <a:ext cx="9819005" cy="508000"/>
          </a:xfrm>
          <a:prstGeom prst="rect">
            <a:avLst/>
          </a:prstGeom>
        </p:spPr>
        <p:txBody>
          <a:bodyPr vert="horz" wrap="square" lIns="0" tIns="55880" rIns="0" bIns="0" rtlCol="0">
            <a:spAutoFit/>
          </a:bodyPr>
          <a:lstStyle/>
          <a:p>
            <a:pPr marL="12700" marR="5080">
              <a:lnSpc>
                <a:spcPts val="1730"/>
              </a:lnSpc>
              <a:spcBef>
                <a:spcPts val="440"/>
              </a:spcBef>
            </a:pPr>
            <a:r>
              <a:rPr sz="1700" spc="-25" dirty="0">
                <a:solidFill>
                  <a:srgbClr val="FFFFFF"/>
                </a:solidFill>
                <a:latin typeface="Arial MT"/>
                <a:cs typeface="Arial MT"/>
              </a:rPr>
              <a:t>Consequently,</a:t>
            </a:r>
            <a:r>
              <a:rPr sz="1700" spc="175" dirty="0">
                <a:solidFill>
                  <a:srgbClr val="FFFFFF"/>
                </a:solidFill>
                <a:latin typeface="Arial MT"/>
                <a:cs typeface="Arial MT"/>
              </a:rPr>
              <a:t> </a:t>
            </a:r>
            <a:r>
              <a:rPr sz="1700" spc="20" dirty="0">
                <a:solidFill>
                  <a:srgbClr val="FFFFFF"/>
                </a:solidFill>
                <a:latin typeface="Arial MT"/>
                <a:cs typeface="Arial MT"/>
              </a:rPr>
              <a:t>an</a:t>
            </a:r>
            <a:r>
              <a:rPr sz="1700" spc="-75" dirty="0">
                <a:solidFill>
                  <a:srgbClr val="FFFFFF"/>
                </a:solidFill>
                <a:latin typeface="Arial MT"/>
                <a:cs typeface="Arial MT"/>
              </a:rPr>
              <a:t> </a:t>
            </a:r>
            <a:r>
              <a:rPr sz="1700" spc="15" dirty="0">
                <a:solidFill>
                  <a:srgbClr val="FFFFFF"/>
                </a:solidFill>
                <a:latin typeface="Arial MT"/>
                <a:cs typeface="Arial MT"/>
              </a:rPr>
              <a:t>efficient</a:t>
            </a:r>
            <a:r>
              <a:rPr sz="1700" spc="-204" dirty="0">
                <a:solidFill>
                  <a:srgbClr val="FFFFFF"/>
                </a:solidFill>
                <a:latin typeface="Arial MT"/>
                <a:cs typeface="Arial MT"/>
              </a:rPr>
              <a:t> </a:t>
            </a:r>
            <a:r>
              <a:rPr sz="1700" spc="-30" dirty="0">
                <a:solidFill>
                  <a:srgbClr val="FFFFFF"/>
                </a:solidFill>
                <a:latin typeface="Arial MT"/>
                <a:cs typeface="Arial MT"/>
              </a:rPr>
              <a:t>supply</a:t>
            </a:r>
            <a:r>
              <a:rPr sz="1700" spc="170" dirty="0">
                <a:solidFill>
                  <a:srgbClr val="FFFFFF"/>
                </a:solidFill>
                <a:latin typeface="Arial MT"/>
                <a:cs typeface="Arial MT"/>
              </a:rPr>
              <a:t> </a:t>
            </a:r>
            <a:r>
              <a:rPr sz="1700" spc="5" dirty="0">
                <a:solidFill>
                  <a:srgbClr val="FFFFFF"/>
                </a:solidFill>
                <a:latin typeface="Arial MT"/>
                <a:cs typeface="Arial MT"/>
              </a:rPr>
              <a:t>chain</a:t>
            </a:r>
            <a:r>
              <a:rPr sz="1700" spc="-75" dirty="0">
                <a:solidFill>
                  <a:srgbClr val="FFFFFF"/>
                </a:solidFill>
                <a:latin typeface="Arial MT"/>
                <a:cs typeface="Arial MT"/>
              </a:rPr>
              <a:t> </a:t>
            </a:r>
            <a:r>
              <a:rPr sz="1700" spc="-30" dirty="0">
                <a:solidFill>
                  <a:srgbClr val="FFFFFF"/>
                </a:solidFill>
                <a:latin typeface="Arial MT"/>
                <a:cs typeface="Arial MT"/>
              </a:rPr>
              <a:t>helps</a:t>
            </a:r>
            <a:r>
              <a:rPr sz="1700" spc="165" dirty="0">
                <a:solidFill>
                  <a:srgbClr val="FFFFFF"/>
                </a:solidFill>
                <a:latin typeface="Arial MT"/>
                <a:cs typeface="Arial MT"/>
              </a:rPr>
              <a:t> </a:t>
            </a:r>
            <a:r>
              <a:rPr sz="1700" spc="-30" dirty="0">
                <a:solidFill>
                  <a:srgbClr val="FFFFFF"/>
                </a:solidFill>
                <a:latin typeface="Arial MT"/>
                <a:cs typeface="Arial MT"/>
              </a:rPr>
              <a:t>minimize</a:t>
            </a:r>
            <a:r>
              <a:rPr sz="1700" spc="225" dirty="0">
                <a:solidFill>
                  <a:srgbClr val="FFFFFF"/>
                </a:solidFill>
                <a:latin typeface="Arial MT"/>
                <a:cs typeface="Arial MT"/>
              </a:rPr>
              <a:t> </a:t>
            </a:r>
            <a:r>
              <a:rPr sz="1700" spc="-10" dirty="0">
                <a:solidFill>
                  <a:srgbClr val="FFFFFF"/>
                </a:solidFill>
                <a:latin typeface="Arial MT"/>
                <a:cs typeface="Arial MT"/>
              </a:rPr>
              <a:t>delays,</a:t>
            </a:r>
            <a:r>
              <a:rPr sz="1700" spc="25" dirty="0">
                <a:solidFill>
                  <a:srgbClr val="FFFFFF"/>
                </a:solidFill>
                <a:latin typeface="Arial MT"/>
                <a:cs typeface="Arial MT"/>
              </a:rPr>
              <a:t> </a:t>
            </a:r>
            <a:r>
              <a:rPr sz="1700" spc="-20" dirty="0">
                <a:solidFill>
                  <a:srgbClr val="FFFFFF"/>
                </a:solidFill>
                <a:latin typeface="Arial MT"/>
                <a:cs typeface="Arial MT"/>
              </a:rPr>
              <a:t>which</a:t>
            </a:r>
            <a:r>
              <a:rPr sz="1700" spc="70" dirty="0">
                <a:solidFill>
                  <a:srgbClr val="FFFFFF"/>
                </a:solidFill>
                <a:latin typeface="Arial MT"/>
                <a:cs typeface="Arial MT"/>
              </a:rPr>
              <a:t> </a:t>
            </a:r>
            <a:r>
              <a:rPr sz="1700" dirty="0">
                <a:solidFill>
                  <a:srgbClr val="FFFFFF"/>
                </a:solidFill>
                <a:latin typeface="Arial MT"/>
                <a:cs typeface="Arial MT"/>
              </a:rPr>
              <a:t>is</a:t>
            </a:r>
            <a:r>
              <a:rPr sz="1700" spc="15" dirty="0">
                <a:solidFill>
                  <a:srgbClr val="FFFFFF"/>
                </a:solidFill>
                <a:latin typeface="Arial MT"/>
                <a:cs typeface="Arial MT"/>
              </a:rPr>
              <a:t> </a:t>
            </a:r>
            <a:r>
              <a:rPr sz="1700" spc="10" dirty="0">
                <a:solidFill>
                  <a:srgbClr val="FFFFFF"/>
                </a:solidFill>
                <a:latin typeface="Arial MT"/>
                <a:cs typeface="Arial MT"/>
              </a:rPr>
              <a:t>crucial</a:t>
            </a:r>
            <a:r>
              <a:rPr sz="1700" spc="-180" dirty="0">
                <a:solidFill>
                  <a:srgbClr val="FFFFFF"/>
                </a:solidFill>
                <a:latin typeface="Arial MT"/>
                <a:cs typeface="Arial MT"/>
              </a:rPr>
              <a:t> </a:t>
            </a:r>
            <a:r>
              <a:rPr sz="1700" spc="25" dirty="0">
                <a:solidFill>
                  <a:srgbClr val="FFFFFF"/>
                </a:solidFill>
                <a:latin typeface="Arial MT"/>
                <a:cs typeface="Arial MT"/>
              </a:rPr>
              <a:t>for</a:t>
            </a:r>
            <a:r>
              <a:rPr sz="1700" spc="-70" dirty="0">
                <a:solidFill>
                  <a:srgbClr val="FFFFFF"/>
                </a:solidFill>
                <a:latin typeface="Arial MT"/>
                <a:cs typeface="Arial MT"/>
              </a:rPr>
              <a:t> </a:t>
            </a:r>
            <a:r>
              <a:rPr sz="1700" spc="-20" dirty="0">
                <a:solidFill>
                  <a:srgbClr val="FFFFFF"/>
                </a:solidFill>
                <a:latin typeface="Arial MT"/>
                <a:cs typeface="Arial MT"/>
              </a:rPr>
              <a:t>maintaining</a:t>
            </a:r>
            <a:r>
              <a:rPr sz="1700" spc="150" dirty="0">
                <a:solidFill>
                  <a:srgbClr val="FFFFFF"/>
                </a:solidFill>
                <a:latin typeface="Arial MT"/>
                <a:cs typeface="Arial MT"/>
              </a:rPr>
              <a:t> </a:t>
            </a:r>
            <a:r>
              <a:rPr sz="1700" dirty="0">
                <a:solidFill>
                  <a:srgbClr val="FFFFFF"/>
                </a:solidFill>
                <a:latin typeface="Arial MT"/>
                <a:cs typeface="Arial MT"/>
              </a:rPr>
              <a:t>financial </a:t>
            </a:r>
            <a:r>
              <a:rPr sz="1700" spc="-455" dirty="0">
                <a:solidFill>
                  <a:srgbClr val="FFFFFF"/>
                </a:solidFill>
                <a:latin typeface="Arial MT"/>
                <a:cs typeface="Arial MT"/>
              </a:rPr>
              <a:t> </a:t>
            </a:r>
            <a:r>
              <a:rPr sz="1700" spc="15" dirty="0">
                <a:solidFill>
                  <a:srgbClr val="FFFFFF"/>
                </a:solidFill>
                <a:latin typeface="Arial MT"/>
                <a:cs typeface="Arial MT"/>
              </a:rPr>
              <a:t>efficiency</a:t>
            </a:r>
            <a:r>
              <a:rPr sz="1700" spc="-215" dirty="0">
                <a:solidFill>
                  <a:srgbClr val="FFFFFF"/>
                </a:solidFill>
                <a:latin typeface="Arial MT"/>
                <a:cs typeface="Arial MT"/>
              </a:rPr>
              <a:t> </a:t>
            </a:r>
            <a:r>
              <a:rPr sz="1700" spc="-5" dirty="0">
                <a:solidFill>
                  <a:srgbClr val="FFFFFF"/>
                </a:solidFill>
                <a:latin typeface="Arial MT"/>
                <a:cs typeface="Arial MT"/>
              </a:rPr>
              <a:t>and</a:t>
            </a:r>
            <a:r>
              <a:rPr sz="1700" spc="-85" dirty="0">
                <a:solidFill>
                  <a:srgbClr val="FFFFFF"/>
                </a:solidFill>
                <a:latin typeface="Arial MT"/>
                <a:cs typeface="Arial MT"/>
              </a:rPr>
              <a:t> </a:t>
            </a:r>
            <a:r>
              <a:rPr sz="1700" spc="5" dirty="0">
                <a:solidFill>
                  <a:srgbClr val="FFFFFF"/>
                </a:solidFill>
                <a:latin typeface="Arial MT"/>
                <a:cs typeface="Arial MT"/>
              </a:rPr>
              <a:t>efficacy.</a:t>
            </a:r>
            <a:endParaRPr sz="1700">
              <a:latin typeface="Arial MT"/>
              <a:cs typeface="Arial MT"/>
            </a:endParaRPr>
          </a:p>
        </p:txBody>
      </p:sp>
      <p:sp>
        <p:nvSpPr>
          <p:cNvPr id="13" name="object 13"/>
          <p:cNvSpPr/>
          <p:nvPr/>
        </p:nvSpPr>
        <p:spPr>
          <a:xfrm>
            <a:off x="614362" y="4881626"/>
            <a:ext cx="10973435" cy="1152525"/>
          </a:xfrm>
          <a:custGeom>
            <a:avLst/>
            <a:gdLst/>
            <a:ahLst/>
            <a:cxnLst/>
            <a:rect l="l" t="t" r="r" b="b"/>
            <a:pathLst>
              <a:path w="10973435" h="1152525">
                <a:moveTo>
                  <a:pt x="10780712" y="0"/>
                </a:moveTo>
                <a:lnTo>
                  <a:pt x="192087" y="0"/>
                </a:lnTo>
                <a:lnTo>
                  <a:pt x="148044" y="5071"/>
                </a:lnTo>
                <a:lnTo>
                  <a:pt x="107613" y="19518"/>
                </a:lnTo>
                <a:lnTo>
                  <a:pt x="71948" y="42187"/>
                </a:lnTo>
                <a:lnTo>
                  <a:pt x="42200" y="71925"/>
                </a:lnTo>
                <a:lnTo>
                  <a:pt x="19524" y="107579"/>
                </a:lnTo>
                <a:lnTo>
                  <a:pt x="5073" y="147996"/>
                </a:lnTo>
                <a:lnTo>
                  <a:pt x="0" y="192024"/>
                </a:lnTo>
                <a:lnTo>
                  <a:pt x="0" y="960374"/>
                </a:lnTo>
                <a:lnTo>
                  <a:pt x="5073" y="1004416"/>
                </a:lnTo>
                <a:lnTo>
                  <a:pt x="19524" y="1044847"/>
                </a:lnTo>
                <a:lnTo>
                  <a:pt x="42200" y="1080513"/>
                </a:lnTo>
                <a:lnTo>
                  <a:pt x="71948" y="1110260"/>
                </a:lnTo>
                <a:lnTo>
                  <a:pt x="107613" y="1132936"/>
                </a:lnTo>
                <a:lnTo>
                  <a:pt x="148044" y="1147388"/>
                </a:lnTo>
                <a:lnTo>
                  <a:pt x="192087" y="1152461"/>
                </a:lnTo>
                <a:lnTo>
                  <a:pt x="10780712" y="1152461"/>
                </a:lnTo>
                <a:lnTo>
                  <a:pt x="10824746" y="1147388"/>
                </a:lnTo>
                <a:lnTo>
                  <a:pt x="10865181" y="1132936"/>
                </a:lnTo>
                <a:lnTo>
                  <a:pt x="10900860" y="1110260"/>
                </a:lnTo>
                <a:lnTo>
                  <a:pt x="10930625" y="1080513"/>
                </a:lnTo>
                <a:lnTo>
                  <a:pt x="10953319" y="1044847"/>
                </a:lnTo>
                <a:lnTo>
                  <a:pt x="10967784" y="1004416"/>
                </a:lnTo>
                <a:lnTo>
                  <a:pt x="10972863" y="960374"/>
                </a:lnTo>
                <a:lnTo>
                  <a:pt x="10972863" y="192024"/>
                </a:lnTo>
                <a:lnTo>
                  <a:pt x="10967784" y="147996"/>
                </a:lnTo>
                <a:lnTo>
                  <a:pt x="10953319" y="107579"/>
                </a:lnTo>
                <a:lnTo>
                  <a:pt x="10930625" y="71925"/>
                </a:lnTo>
                <a:lnTo>
                  <a:pt x="10900860" y="42187"/>
                </a:lnTo>
                <a:lnTo>
                  <a:pt x="10865181" y="19518"/>
                </a:lnTo>
                <a:lnTo>
                  <a:pt x="10824746" y="5071"/>
                </a:lnTo>
                <a:lnTo>
                  <a:pt x="10780712" y="0"/>
                </a:lnTo>
                <a:close/>
              </a:path>
            </a:pathLst>
          </a:custGeom>
          <a:solidFill>
            <a:srgbClr val="A9A47B"/>
          </a:solidFill>
        </p:spPr>
        <p:txBody>
          <a:bodyPr wrap="square" lIns="0" tIns="0" rIns="0" bIns="0" rtlCol="0"/>
          <a:lstStyle/>
          <a:p/>
        </p:txBody>
      </p:sp>
      <p:sp>
        <p:nvSpPr>
          <p:cNvPr id="14" name="object 14"/>
          <p:cNvSpPr txBox="1"/>
          <p:nvPr/>
        </p:nvSpPr>
        <p:spPr>
          <a:xfrm>
            <a:off x="718502" y="5187886"/>
            <a:ext cx="10603230" cy="508634"/>
          </a:xfrm>
          <a:prstGeom prst="rect">
            <a:avLst/>
          </a:prstGeom>
        </p:spPr>
        <p:txBody>
          <a:bodyPr vert="horz" wrap="square" lIns="0" tIns="55880" rIns="0" bIns="0" rtlCol="0">
            <a:spAutoFit/>
          </a:bodyPr>
          <a:lstStyle/>
          <a:p>
            <a:pPr marL="12700" marR="5080">
              <a:lnSpc>
                <a:spcPts val="1730"/>
              </a:lnSpc>
              <a:spcBef>
                <a:spcPts val="440"/>
              </a:spcBef>
            </a:pPr>
            <a:r>
              <a:rPr sz="1700" spc="25" dirty="0">
                <a:solidFill>
                  <a:srgbClr val="FFFFFF"/>
                </a:solidFill>
                <a:latin typeface="Arial MT"/>
                <a:cs typeface="Arial MT"/>
              </a:rPr>
              <a:t>With</a:t>
            </a:r>
            <a:r>
              <a:rPr sz="1700" spc="-80" dirty="0">
                <a:solidFill>
                  <a:srgbClr val="FFFFFF"/>
                </a:solidFill>
                <a:latin typeface="Arial MT"/>
                <a:cs typeface="Arial MT"/>
              </a:rPr>
              <a:t> </a:t>
            </a:r>
            <a:r>
              <a:rPr sz="1700" spc="20" dirty="0">
                <a:solidFill>
                  <a:srgbClr val="FFFFFF"/>
                </a:solidFill>
                <a:latin typeface="Arial MT"/>
                <a:cs typeface="Arial MT"/>
              </a:rPr>
              <a:t>SCM</a:t>
            </a:r>
            <a:r>
              <a:rPr sz="1700" spc="-105" dirty="0">
                <a:solidFill>
                  <a:srgbClr val="FFFFFF"/>
                </a:solidFill>
                <a:latin typeface="Arial MT"/>
                <a:cs typeface="Arial MT"/>
              </a:rPr>
              <a:t> </a:t>
            </a:r>
            <a:r>
              <a:rPr sz="1700" spc="5" dirty="0">
                <a:solidFill>
                  <a:srgbClr val="FFFFFF"/>
                </a:solidFill>
                <a:latin typeface="Arial MT"/>
                <a:cs typeface="Arial MT"/>
              </a:rPr>
              <a:t>in</a:t>
            </a:r>
            <a:r>
              <a:rPr sz="1700" spc="-5" dirty="0">
                <a:solidFill>
                  <a:srgbClr val="FFFFFF"/>
                </a:solidFill>
                <a:latin typeface="Arial MT"/>
                <a:cs typeface="Arial MT"/>
              </a:rPr>
              <a:t> place,</a:t>
            </a:r>
            <a:r>
              <a:rPr sz="1700" spc="25" dirty="0">
                <a:solidFill>
                  <a:srgbClr val="FFFFFF"/>
                </a:solidFill>
                <a:latin typeface="Arial MT"/>
                <a:cs typeface="Arial MT"/>
              </a:rPr>
              <a:t> </a:t>
            </a:r>
            <a:r>
              <a:rPr sz="1700" spc="-15" dirty="0">
                <a:solidFill>
                  <a:srgbClr val="FFFFFF"/>
                </a:solidFill>
                <a:latin typeface="Arial MT"/>
                <a:cs typeface="Arial MT"/>
              </a:rPr>
              <a:t>visibility</a:t>
            </a:r>
            <a:r>
              <a:rPr sz="1700" spc="95" dirty="0">
                <a:solidFill>
                  <a:srgbClr val="FFFFFF"/>
                </a:solidFill>
                <a:latin typeface="Arial MT"/>
                <a:cs typeface="Arial MT"/>
              </a:rPr>
              <a:t> </a:t>
            </a:r>
            <a:r>
              <a:rPr sz="1700" spc="15" dirty="0">
                <a:solidFill>
                  <a:srgbClr val="FFFFFF"/>
                </a:solidFill>
                <a:latin typeface="Arial MT"/>
                <a:cs typeface="Arial MT"/>
              </a:rPr>
              <a:t>&amp;</a:t>
            </a:r>
            <a:r>
              <a:rPr sz="1700" spc="30" dirty="0">
                <a:solidFill>
                  <a:srgbClr val="FFFFFF"/>
                </a:solidFill>
                <a:latin typeface="Arial MT"/>
                <a:cs typeface="Arial MT"/>
              </a:rPr>
              <a:t> </a:t>
            </a:r>
            <a:r>
              <a:rPr sz="1700" dirty="0">
                <a:solidFill>
                  <a:srgbClr val="FFFFFF"/>
                </a:solidFill>
                <a:latin typeface="Arial MT"/>
                <a:cs typeface="Arial MT"/>
              </a:rPr>
              <a:t>transparency</a:t>
            </a:r>
            <a:r>
              <a:rPr sz="1700" spc="-135" dirty="0">
                <a:solidFill>
                  <a:srgbClr val="FFFFFF"/>
                </a:solidFill>
                <a:latin typeface="Arial MT"/>
                <a:cs typeface="Arial MT"/>
              </a:rPr>
              <a:t> </a:t>
            </a:r>
            <a:r>
              <a:rPr sz="1700" spc="30" dirty="0">
                <a:solidFill>
                  <a:srgbClr val="FFFFFF"/>
                </a:solidFill>
                <a:latin typeface="Arial MT"/>
                <a:cs typeface="Arial MT"/>
              </a:rPr>
              <a:t>across</a:t>
            </a:r>
            <a:r>
              <a:rPr sz="1700" spc="-135" dirty="0">
                <a:solidFill>
                  <a:srgbClr val="FFFFFF"/>
                </a:solidFill>
                <a:latin typeface="Arial MT"/>
                <a:cs typeface="Arial MT"/>
              </a:rPr>
              <a:t> </a:t>
            </a:r>
            <a:r>
              <a:rPr sz="1700" spc="10" dirty="0">
                <a:solidFill>
                  <a:srgbClr val="FFFFFF"/>
                </a:solidFill>
                <a:latin typeface="Arial MT"/>
                <a:cs typeface="Arial MT"/>
              </a:rPr>
              <a:t>every</a:t>
            </a:r>
            <a:r>
              <a:rPr sz="1700" spc="-135" dirty="0">
                <a:solidFill>
                  <a:srgbClr val="FFFFFF"/>
                </a:solidFill>
                <a:latin typeface="Arial MT"/>
                <a:cs typeface="Arial MT"/>
              </a:rPr>
              <a:t> </a:t>
            </a:r>
            <a:r>
              <a:rPr sz="1700" dirty="0">
                <a:solidFill>
                  <a:srgbClr val="FFFFFF"/>
                </a:solidFill>
                <a:latin typeface="Arial MT"/>
                <a:cs typeface="Arial MT"/>
              </a:rPr>
              <a:t>stage</a:t>
            </a:r>
            <a:r>
              <a:rPr sz="1700" spc="-10" dirty="0">
                <a:solidFill>
                  <a:srgbClr val="FFFFFF"/>
                </a:solidFill>
                <a:latin typeface="Arial MT"/>
                <a:cs typeface="Arial MT"/>
              </a:rPr>
              <a:t> </a:t>
            </a:r>
            <a:r>
              <a:rPr sz="1700" spc="15" dirty="0">
                <a:solidFill>
                  <a:srgbClr val="FFFFFF"/>
                </a:solidFill>
                <a:latin typeface="Arial MT"/>
                <a:cs typeface="Arial MT"/>
              </a:rPr>
              <a:t>of</a:t>
            </a:r>
            <a:r>
              <a:rPr sz="1700" spc="-45" dirty="0">
                <a:solidFill>
                  <a:srgbClr val="FFFFFF"/>
                </a:solidFill>
                <a:latin typeface="Arial MT"/>
                <a:cs typeface="Arial MT"/>
              </a:rPr>
              <a:t> </a:t>
            </a:r>
            <a:r>
              <a:rPr sz="1700" spc="-25" dirty="0">
                <a:solidFill>
                  <a:srgbClr val="FFFFFF"/>
                </a:solidFill>
                <a:latin typeface="Arial MT"/>
                <a:cs typeface="Arial MT"/>
              </a:rPr>
              <a:t>the</a:t>
            </a:r>
            <a:r>
              <a:rPr sz="1700" spc="65" dirty="0">
                <a:solidFill>
                  <a:srgbClr val="FFFFFF"/>
                </a:solidFill>
                <a:latin typeface="Arial MT"/>
                <a:cs typeface="Arial MT"/>
              </a:rPr>
              <a:t> </a:t>
            </a:r>
            <a:r>
              <a:rPr sz="1700" spc="-30" dirty="0">
                <a:solidFill>
                  <a:srgbClr val="FFFFFF"/>
                </a:solidFill>
                <a:latin typeface="Arial MT"/>
                <a:cs typeface="Arial MT"/>
              </a:rPr>
              <a:t>supply</a:t>
            </a:r>
            <a:r>
              <a:rPr sz="1700" spc="170" dirty="0">
                <a:solidFill>
                  <a:srgbClr val="FFFFFF"/>
                </a:solidFill>
                <a:latin typeface="Arial MT"/>
                <a:cs typeface="Arial MT"/>
              </a:rPr>
              <a:t> </a:t>
            </a:r>
            <a:r>
              <a:rPr sz="1700" spc="5" dirty="0">
                <a:solidFill>
                  <a:srgbClr val="FFFFFF"/>
                </a:solidFill>
                <a:latin typeface="Arial MT"/>
                <a:cs typeface="Arial MT"/>
              </a:rPr>
              <a:t>chain</a:t>
            </a:r>
            <a:r>
              <a:rPr sz="1700" spc="-80" dirty="0">
                <a:solidFill>
                  <a:srgbClr val="FFFFFF"/>
                </a:solidFill>
                <a:latin typeface="Arial MT"/>
                <a:cs typeface="Arial MT"/>
              </a:rPr>
              <a:t> </a:t>
            </a:r>
            <a:r>
              <a:rPr sz="1700" dirty="0">
                <a:solidFill>
                  <a:srgbClr val="FFFFFF"/>
                </a:solidFill>
                <a:latin typeface="Arial MT"/>
                <a:cs typeface="Arial MT"/>
              </a:rPr>
              <a:t>is</a:t>
            </a:r>
            <a:r>
              <a:rPr sz="1700" spc="15" dirty="0">
                <a:solidFill>
                  <a:srgbClr val="FFFFFF"/>
                </a:solidFill>
                <a:latin typeface="Arial MT"/>
                <a:cs typeface="Arial MT"/>
              </a:rPr>
              <a:t> </a:t>
            </a:r>
            <a:r>
              <a:rPr sz="1700" spc="5" dirty="0">
                <a:solidFill>
                  <a:srgbClr val="FFFFFF"/>
                </a:solidFill>
                <a:latin typeface="Arial MT"/>
                <a:cs typeface="Arial MT"/>
              </a:rPr>
              <a:t>increased.</a:t>
            </a:r>
            <a:r>
              <a:rPr sz="1700" spc="-125" dirty="0">
                <a:solidFill>
                  <a:srgbClr val="FFFFFF"/>
                </a:solidFill>
                <a:latin typeface="Arial MT"/>
                <a:cs typeface="Arial MT"/>
              </a:rPr>
              <a:t> </a:t>
            </a:r>
            <a:r>
              <a:rPr sz="1700" spc="-10" dirty="0">
                <a:solidFill>
                  <a:srgbClr val="FFFFFF"/>
                </a:solidFill>
                <a:latin typeface="Arial MT"/>
                <a:cs typeface="Arial MT"/>
              </a:rPr>
              <a:t>It</a:t>
            </a:r>
            <a:r>
              <a:rPr sz="1700" spc="-45" dirty="0">
                <a:solidFill>
                  <a:srgbClr val="FFFFFF"/>
                </a:solidFill>
                <a:latin typeface="Arial MT"/>
                <a:cs typeface="Arial MT"/>
              </a:rPr>
              <a:t> </a:t>
            </a:r>
            <a:r>
              <a:rPr sz="1700" spc="-30" dirty="0">
                <a:solidFill>
                  <a:srgbClr val="FFFFFF"/>
                </a:solidFill>
                <a:latin typeface="Arial MT"/>
                <a:cs typeface="Arial MT"/>
              </a:rPr>
              <a:t>helps</a:t>
            </a:r>
            <a:r>
              <a:rPr sz="1700" spc="165" dirty="0">
                <a:solidFill>
                  <a:srgbClr val="FFFFFF"/>
                </a:solidFill>
                <a:latin typeface="Arial MT"/>
                <a:cs typeface="Arial MT"/>
              </a:rPr>
              <a:t> </a:t>
            </a:r>
            <a:r>
              <a:rPr sz="1700" spc="15" dirty="0">
                <a:solidFill>
                  <a:srgbClr val="FFFFFF"/>
                </a:solidFill>
                <a:latin typeface="Arial MT"/>
                <a:cs typeface="Arial MT"/>
              </a:rPr>
              <a:t>create </a:t>
            </a:r>
            <a:r>
              <a:rPr sz="1700" spc="-455" dirty="0">
                <a:solidFill>
                  <a:srgbClr val="FFFFFF"/>
                </a:solidFill>
                <a:latin typeface="Arial MT"/>
                <a:cs typeface="Arial MT"/>
              </a:rPr>
              <a:t> </a:t>
            </a:r>
            <a:r>
              <a:rPr sz="1700" spc="-15" dirty="0">
                <a:solidFill>
                  <a:srgbClr val="FFFFFF"/>
                </a:solidFill>
                <a:latin typeface="Arial MT"/>
                <a:cs typeface="Arial MT"/>
              </a:rPr>
              <a:t>opportunities</a:t>
            </a:r>
            <a:r>
              <a:rPr sz="1700" spc="90" dirty="0">
                <a:solidFill>
                  <a:srgbClr val="FFFFFF"/>
                </a:solidFill>
                <a:latin typeface="Arial MT"/>
                <a:cs typeface="Arial MT"/>
              </a:rPr>
              <a:t> </a:t>
            </a:r>
            <a:r>
              <a:rPr sz="1700" spc="25" dirty="0">
                <a:solidFill>
                  <a:srgbClr val="FFFFFF"/>
                </a:solidFill>
                <a:latin typeface="Arial MT"/>
                <a:cs typeface="Arial MT"/>
              </a:rPr>
              <a:t>for</a:t>
            </a:r>
            <a:r>
              <a:rPr sz="1700" spc="-70" dirty="0">
                <a:solidFill>
                  <a:srgbClr val="FFFFFF"/>
                </a:solidFill>
                <a:latin typeface="Arial MT"/>
                <a:cs typeface="Arial MT"/>
              </a:rPr>
              <a:t> </a:t>
            </a:r>
            <a:r>
              <a:rPr sz="1700" spc="-25" dirty="0">
                <a:solidFill>
                  <a:srgbClr val="FFFFFF"/>
                </a:solidFill>
                <a:latin typeface="Arial MT"/>
                <a:cs typeface="Arial MT"/>
              </a:rPr>
              <a:t>the</a:t>
            </a:r>
            <a:r>
              <a:rPr sz="1700" spc="65" dirty="0">
                <a:solidFill>
                  <a:srgbClr val="FFFFFF"/>
                </a:solidFill>
                <a:latin typeface="Arial MT"/>
                <a:cs typeface="Arial MT"/>
              </a:rPr>
              <a:t> </a:t>
            </a:r>
            <a:r>
              <a:rPr sz="1700" spc="5" dirty="0">
                <a:solidFill>
                  <a:srgbClr val="FFFFFF"/>
                </a:solidFill>
                <a:latin typeface="Arial MT"/>
                <a:cs typeface="Arial MT"/>
              </a:rPr>
              <a:t>workforce</a:t>
            </a:r>
            <a:r>
              <a:rPr sz="1700" spc="-160" dirty="0">
                <a:solidFill>
                  <a:srgbClr val="FFFFFF"/>
                </a:solidFill>
                <a:latin typeface="Arial MT"/>
                <a:cs typeface="Arial MT"/>
              </a:rPr>
              <a:t> </a:t>
            </a:r>
            <a:r>
              <a:rPr sz="1700" spc="30" dirty="0">
                <a:solidFill>
                  <a:srgbClr val="FFFFFF"/>
                </a:solidFill>
                <a:latin typeface="Arial MT"/>
                <a:cs typeface="Arial MT"/>
              </a:rPr>
              <a:t>across</a:t>
            </a:r>
            <a:r>
              <a:rPr sz="1700" spc="-135" dirty="0">
                <a:solidFill>
                  <a:srgbClr val="FFFFFF"/>
                </a:solidFill>
                <a:latin typeface="Arial MT"/>
                <a:cs typeface="Arial MT"/>
              </a:rPr>
              <a:t> </a:t>
            </a:r>
            <a:r>
              <a:rPr sz="1700" dirty="0">
                <a:solidFill>
                  <a:srgbClr val="FFFFFF"/>
                </a:solidFill>
                <a:latin typeface="Arial MT"/>
                <a:cs typeface="Arial MT"/>
              </a:rPr>
              <a:t>various</a:t>
            </a:r>
            <a:r>
              <a:rPr sz="1700" spc="-60" dirty="0">
                <a:solidFill>
                  <a:srgbClr val="FFFFFF"/>
                </a:solidFill>
                <a:latin typeface="Arial MT"/>
                <a:cs typeface="Arial MT"/>
              </a:rPr>
              <a:t> </a:t>
            </a:r>
            <a:r>
              <a:rPr sz="1700" spc="-15" dirty="0">
                <a:solidFill>
                  <a:srgbClr val="FFFFFF"/>
                </a:solidFill>
                <a:latin typeface="Arial MT"/>
                <a:cs typeface="Arial MT"/>
              </a:rPr>
              <a:t>departments</a:t>
            </a:r>
            <a:r>
              <a:rPr sz="1700" spc="90" dirty="0">
                <a:solidFill>
                  <a:srgbClr val="FFFFFF"/>
                </a:solidFill>
                <a:latin typeface="Arial MT"/>
                <a:cs typeface="Arial MT"/>
              </a:rPr>
              <a:t> </a:t>
            </a:r>
            <a:r>
              <a:rPr sz="1700" spc="-10" dirty="0">
                <a:solidFill>
                  <a:srgbClr val="FFFFFF"/>
                </a:solidFill>
                <a:latin typeface="Arial MT"/>
                <a:cs typeface="Arial MT"/>
              </a:rPr>
              <a:t>to </a:t>
            </a:r>
            <a:r>
              <a:rPr sz="1700" spc="-5" dirty="0">
                <a:solidFill>
                  <a:srgbClr val="FFFFFF"/>
                </a:solidFill>
                <a:latin typeface="Arial MT"/>
                <a:cs typeface="Arial MT"/>
              </a:rPr>
              <a:t>collaborate</a:t>
            </a:r>
            <a:r>
              <a:rPr sz="1700" spc="-10" dirty="0">
                <a:solidFill>
                  <a:srgbClr val="FFFFFF"/>
                </a:solidFill>
                <a:latin typeface="Arial MT"/>
                <a:cs typeface="Arial MT"/>
              </a:rPr>
              <a:t> </a:t>
            </a:r>
            <a:r>
              <a:rPr sz="1700" spc="-5" dirty="0">
                <a:solidFill>
                  <a:srgbClr val="FFFFFF"/>
                </a:solidFill>
                <a:latin typeface="Arial MT"/>
                <a:cs typeface="Arial MT"/>
              </a:rPr>
              <a:t>and </a:t>
            </a:r>
            <a:r>
              <a:rPr sz="1700" spc="-15" dirty="0">
                <a:solidFill>
                  <a:srgbClr val="FFFFFF"/>
                </a:solidFill>
                <a:latin typeface="Arial MT"/>
                <a:cs typeface="Arial MT"/>
              </a:rPr>
              <a:t>make</a:t>
            </a:r>
            <a:r>
              <a:rPr sz="1700" spc="65" dirty="0">
                <a:solidFill>
                  <a:srgbClr val="FFFFFF"/>
                </a:solidFill>
                <a:latin typeface="Arial MT"/>
                <a:cs typeface="Arial MT"/>
              </a:rPr>
              <a:t> </a:t>
            </a:r>
            <a:r>
              <a:rPr sz="1700" dirty="0">
                <a:solidFill>
                  <a:srgbClr val="FFFFFF"/>
                </a:solidFill>
                <a:latin typeface="Arial MT"/>
                <a:cs typeface="Arial MT"/>
              </a:rPr>
              <a:t>informed</a:t>
            </a:r>
            <a:r>
              <a:rPr sz="1700" spc="-5" dirty="0">
                <a:solidFill>
                  <a:srgbClr val="FFFFFF"/>
                </a:solidFill>
                <a:latin typeface="Arial MT"/>
                <a:cs typeface="Arial MT"/>
              </a:rPr>
              <a:t> </a:t>
            </a:r>
            <a:r>
              <a:rPr sz="1700" spc="5" dirty="0">
                <a:solidFill>
                  <a:srgbClr val="FFFFFF"/>
                </a:solidFill>
                <a:latin typeface="Arial MT"/>
                <a:cs typeface="Arial MT"/>
              </a:rPr>
              <a:t>decisions.</a:t>
            </a:r>
            <a:endParaRPr sz="17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2945</Words>
  <Application>WPS Presentation</Application>
  <PresentationFormat>On-screen Show (4:3)</PresentationFormat>
  <Paragraphs>79</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Arial MT</vt:lpstr>
      <vt:lpstr>Arial</vt:lpstr>
      <vt:lpstr>Times New Roman</vt:lpstr>
      <vt:lpstr>Wingdings</vt:lpstr>
      <vt:lpstr>Calibri</vt:lpstr>
      <vt:lpstr>Microsoft YaHei</vt:lpstr>
      <vt:lpstr>Arial Unicode MS</vt:lpstr>
      <vt:lpstr>Office Theme</vt:lpstr>
      <vt:lpstr>“Supply Chain  Management”</vt:lpstr>
      <vt:lpstr>Supply chain which represents a “ network of  organizations that are involved, through upstream and  downstream linkages, in the different processes and  activities that produce value in the form of products and  services in the hands of the ultimate consumer.</vt:lpstr>
      <vt:lpstr>Supply Chain</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
  <cp:lastModifiedBy>Dar Computers</cp:lastModifiedBy>
  <cp:revision>1</cp:revision>
  <dcterms:created xsi:type="dcterms:W3CDTF">2022-10-30T16:51:28Z</dcterms:created>
  <dcterms:modified xsi:type="dcterms:W3CDTF">2022-10-30T16:51:28Z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2022-10-30T05:00:00Z</vt:filetime>
  </property>
  <property fmtid="{D5CDD505-2E9C-101B-9397-08002B2CF9AE}" pid="3" name="LastSaved">
    <vt:filetime>2022-10-30T05:00:00Z</vt:filetime>
  </property>
  <property fmtid="{D5CDD505-2E9C-101B-9397-08002B2CF9AE}" pid="4" name="ICV">
    <vt:lpwstr>DB6B90087FF34501A45673C34242E54D</vt:lpwstr>
  </property>
  <property fmtid="{D5CDD505-2E9C-101B-9397-08002B2CF9AE}" pid="5" name="KSOProductBuildVer">
    <vt:lpwstr>1033-11.2.0.11380</vt:lpwstr>
  </property>
</Properties>
</file>