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6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6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1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3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2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74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62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9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1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6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1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4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B2F730-D31D-4BCE-A5CD-FDD72D83EBB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289199-3A82-410B-85B9-C103F512D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3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2205-016-1615-x#auth-_nder_Halis-Bettemir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ciencedirect.com/topics/computer-science/software-quality-attribute" TargetMode="External"/><Relationship Id="rId5" Type="http://schemas.openxmlformats.org/officeDocument/2006/relationships/hyperlink" Target="https://www.sciencedirect.com/science/article/abs/pii/S0950584919302228?via%3Dihub#!" TargetMode="External"/><Relationship Id="rId4" Type="http://schemas.openxmlformats.org/officeDocument/2006/relationships/hyperlink" Target="https://link.springer.com/article/10.1007/s12205-016-1615-x#article-inf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Min-Yuan-Cheng-2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nnovative ways different industries use AI | Technology Magazine">
            <a:extLst>
              <a:ext uri="{FF2B5EF4-FFF2-40B4-BE49-F238E27FC236}">
                <a16:creationId xmlns:a16="http://schemas.microsoft.com/office/drawing/2014/main" id="{AC8813F9-1838-FEBF-71BA-565A2060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68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36DA4F-2066-90E9-47AC-90A942C3D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5845" y="407903"/>
            <a:ext cx="7197726" cy="24214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Artificial intelligence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Software  Project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77A02-78E2-07F9-7DE1-11B6541A3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4545" y="3232507"/>
            <a:ext cx="3245571" cy="154972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/>
              <a:t>SAIRA SAEED</a:t>
            </a:r>
          </a:p>
          <a:p>
            <a:pPr algn="ctr"/>
            <a:r>
              <a:rPr lang="en-US" b="1" dirty="0"/>
              <a:t>BSCS-F19-M-47</a:t>
            </a:r>
          </a:p>
          <a:p>
            <a:pPr algn="ctr"/>
            <a:br>
              <a:rPr lang="en-US" b="1" dirty="0"/>
            </a:br>
            <a:r>
              <a:rPr lang="en-US" b="1" dirty="0"/>
              <a:t>SECTION  B MORNING</a:t>
            </a:r>
          </a:p>
          <a:p>
            <a:pPr algn="ctr"/>
            <a:r>
              <a:rPr lang="en-US" b="1" dirty="0"/>
              <a:t>MAM AYESHA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CCDBF7-4CEC-1A55-909C-08B77D06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116" y="4212375"/>
            <a:ext cx="4569998" cy="26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563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pinion: AI for software development is already here">
            <a:extLst>
              <a:ext uri="{FF2B5EF4-FFF2-40B4-BE49-F238E27FC236}">
                <a16:creationId xmlns:a16="http://schemas.microsoft.com/office/drawing/2014/main" id="{CF167C3E-EBE1-CC30-F84B-DCBDB8723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717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55AA9B-ECF4-E4CC-CF35-7D055014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62856" y="0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D3816-75E6-BC4A-5DFF-AD1EA551005E}"/>
              </a:ext>
            </a:extLst>
          </p:cNvPr>
          <p:cNvSpPr txBox="1"/>
          <p:nvPr/>
        </p:nvSpPr>
        <p:spPr>
          <a:xfrm>
            <a:off x="187047" y="2133599"/>
            <a:ext cx="5431617" cy="346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Project management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000" dirty="0"/>
              <a:t>planning and assessment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great signiﬁcance in project performance activities.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Artificial Intelligence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 Growing industry.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Can be used as a SPM supporting tool. </a:t>
            </a:r>
            <a:br>
              <a:rPr lang="en-US" sz="2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0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rtificial Intelligence Wallpaper">
            <a:extLst>
              <a:ext uri="{FF2B5EF4-FFF2-40B4-BE49-F238E27FC236}">
                <a16:creationId xmlns:a16="http://schemas.microsoft.com/office/drawing/2014/main" id="{B4BBE25E-6823-466A-E2CD-1365BA400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95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2D08C2A-784E-79DD-8F1B-EF86CE72A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72157"/>
              </p:ext>
            </p:extLst>
          </p:nvPr>
        </p:nvGraphicFramePr>
        <p:xfrm>
          <a:off x="1211942" y="1059090"/>
          <a:ext cx="10123714" cy="52356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2223">
                  <a:extLst>
                    <a:ext uri="{9D8B030D-6E8A-4147-A177-3AD203B41FA5}">
                      <a16:colId xmlns:a16="http://schemas.microsoft.com/office/drawing/2014/main" val="605406692"/>
                    </a:ext>
                  </a:extLst>
                </a:gridCol>
                <a:gridCol w="1573709">
                  <a:extLst>
                    <a:ext uri="{9D8B030D-6E8A-4147-A177-3AD203B41FA5}">
                      <a16:colId xmlns:a16="http://schemas.microsoft.com/office/drawing/2014/main" val="1364080345"/>
                    </a:ext>
                  </a:extLst>
                </a:gridCol>
                <a:gridCol w="1972233">
                  <a:extLst>
                    <a:ext uri="{9D8B030D-6E8A-4147-A177-3AD203B41FA5}">
                      <a16:colId xmlns:a16="http://schemas.microsoft.com/office/drawing/2014/main" val="3069559145"/>
                    </a:ext>
                  </a:extLst>
                </a:gridCol>
                <a:gridCol w="2089784">
                  <a:extLst>
                    <a:ext uri="{9D8B030D-6E8A-4147-A177-3AD203B41FA5}">
                      <a16:colId xmlns:a16="http://schemas.microsoft.com/office/drawing/2014/main" val="859322405"/>
                    </a:ext>
                  </a:extLst>
                </a:gridCol>
                <a:gridCol w="2885765">
                  <a:extLst>
                    <a:ext uri="{9D8B030D-6E8A-4147-A177-3AD203B41FA5}">
                      <a16:colId xmlns:a16="http://schemas.microsoft.com/office/drawing/2014/main" val="27451715"/>
                    </a:ext>
                  </a:extLst>
                </a:gridCol>
              </a:tblGrid>
              <a:tr h="33170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86168"/>
                  </a:ext>
                </a:extLst>
              </a:tr>
              <a:tr h="120344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Francisco Herrera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10 January 2008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Engineering issues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Genetic Algo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can deal with complex engineering problems which are difﬁcult to solve by classical methods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360776"/>
                  </a:ext>
                </a:extLst>
              </a:tr>
              <a:tr h="1654737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Önder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Halis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Bettemir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29 July 2016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Time-cost trade-off problem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heuristic, and meta-heuristic 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proposed heuristic algorithm is a convenient optimization method for the solution of time-cost trade-off problem.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853360"/>
                  </a:ext>
                </a:extLst>
              </a:tr>
              <a:tr h="1824351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Hadeel </a:t>
                      </a:r>
                      <a:r>
                        <a:rPr lang="en-US" sz="18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Alsolai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 2020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maintainability prediction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review uses the standard systematic literature review from January 1991 to July 2018.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results indicate that there is relatively little activity in the area of software maintainability prediction compared with other 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Learn more about software quality attributes from ScienceDirect's AI-generated Topic Page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software quality attributes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62286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55BA01A-0DB1-82C5-FDB0-903C9A8E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3" y="0"/>
            <a:ext cx="6449188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237986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rtificial Intelligence Wallpaper">
            <a:extLst>
              <a:ext uri="{FF2B5EF4-FFF2-40B4-BE49-F238E27FC236}">
                <a16:creationId xmlns:a16="http://schemas.microsoft.com/office/drawing/2014/main" id="{497374EF-D023-5764-FDB5-7A6E5666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95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905C032-7541-DB86-ECAE-6EEC148D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96132"/>
              </p:ext>
            </p:extLst>
          </p:nvPr>
        </p:nvGraphicFramePr>
        <p:xfrm>
          <a:off x="875745" y="1107135"/>
          <a:ext cx="10440510" cy="39277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1526">
                  <a:extLst>
                    <a:ext uri="{9D8B030D-6E8A-4147-A177-3AD203B41FA5}">
                      <a16:colId xmlns:a16="http://schemas.microsoft.com/office/drawing/2014/main" val="605406692"/>
                    </a:ext>
                  </a:extLst>
                </a:gridCol>
                <a:gridCol w="1694985">
                  <a:extLst>
                    <a:ext uri="{9D8B030D-6E8A-4147-A177-3AD203B41FA5}">
                      <a16:colId xmlns:a16="http://schemas.microsoft.com/office/drawing/2014/main" val="1364080345"/>
                    </a:ext>
                  </a:extLst>
                </a:gridCol>
                <a:gridCol w="1877032">
                  <a:extLst>
                    <a:ext uri="{9D8B030D-6E8A-4147-A177-3AD203B41FA5}">
                      <a16:colId xmlns:a16="http://schemas.microsoft.com/office/drawing/2014/main" val="3069559145"/>
                    </a:ext>
                  </a:extLst>
                </a:gridCol>
                <a:gridCol w="2498020">
                  <a:extLst>
                    <a:ext uri="{9D8B030D-6E8A-4147-A177-3AD203B41FA5}">
                      <a16:colId xmlns:a16="http://schemas.microsoft.com/office/drawing/2014/main" val="859322405"/>
                    </a:ext>
                  </a:extLst>
                </a:gridCol>
                <a:gridCol w="2818947">
                  <a:extLst>
                    <a:ext uri="{9D8B030D-6E8A-4147-A177-3AD203B41FA5}">
                      <a16:colId xmlns:a16="http://schemas.microsoft.com/office/drawing/2014/main" val="27451715"/>
                    </a:ext>
                  </a:extLst>
                </a:gridCol>
              </a:tblGrid>
              <a:tr h="33636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86168"/>
                  </a:ext>
                </a:extLst>
              </a:tr>
              <a:tr h="1327018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Nazakat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Ali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 30, 2019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Evolution of an Software Product 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mining and machine learning algorithm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algorithms have the capacity to identify relevant information automatically.</a:t>
                      </a:r>
                    </a:p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mining also help to evolve the SPL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360776"/>
                  </a:ext>
                </a:extLst>
              </a:tr>
              <a:tr h="1824649">
                <a:tc>
                  <a:txBody>
                    <a:bodyPr/>
                    <a:lstStyle/>
                    <a:p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Min-Yuan Cheng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 2012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assessing project success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approaches including K-means Clustering, Genetic Algorithm (GA), Fuzzy Logic (FL), and Neural Network (NN).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Results show that EFNIM is able to estimate the degree of project success well and case clustering can greatly enhance project success assessments.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85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00983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5 Main Roles Of Artificial Intelligence In Education - eLearning Industry">
            <a:extLst>
              <a:ext uri="{FF2B5EF4-FFF2-40B4-BE49-F238E27FC236}">
                <a16:creationId xmlns:a16="http://schemas.microsoft.com/office/drawing/2014/main" id="{74FFA216-6DFC-B81D-DF6D-6D788A7AC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151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F9E12-C4EC-477A-FFDF-E5DE8A2A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3557" y="366250"/>
            <a:ext cx="9621985" cy="1123758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F47E9-2ECB-3118-6EB4-CC675CC21010}"/>
              </a:ext>
            </a:extLst>
          </p:cNvPr>
          <p:cNvSpPr txBox="1"/>
          <p:nvPr/>
        </p:nvSpPr>
        <p:spPr>
          <a:xfrm>
            <a:off x="11598" y="245950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rbel Light" panose="020B0303020204020204" pitchFamily="34" charset="0"/>
              </a:rPr>
              <a:t>Author</a:t>
            </a:r>
            <a:r>
              <a:rPr lang="en-US" sz="2400" b="0" i="0" dirty="0">
                <a:effectLst/>
                <a:latin typeface="Corbel Light" panose="020B0303020204020204" pitchFamily="34" charset="0"/>
              </a:rPr>
              <a:t> review a large number of learning techniques aimed at project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orbel Light" panose="020B03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rbel Light" panose="020B0303020204020204" pitchFamily="34" charset="0"/>
              </a:rPr>
              <a:t>C</a:t>
            </a:r>
            <a:r>
              <a:rPr lang="en-US" sz="2400" b="0" i="0" dirty="0">
                <a:effectLst/>
                <a:latin typeface="Corbel Light" panose="020B0303020204020204" pitchFamily="34" charset="0"/>
              </a:rPr>
              <a:t>omputational models of blended learning techniques</a:t>
            </a:r>
            <a:endParaRPr lang="en-US" sz="2400" dirty="0">
              <a:latin typeface="Corbel Light" panose="020B0303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2E40A-96DF-F5A0-98AE-35C679845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680" y="4398496"/>
            <a:ext cx="4082808" cy="262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1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op 6 Artificial Intelligence Technologies">
            <a:extLst>
              <a:ext uri="{FF2B5EF4-FFF2-40B4-BE49-F238E27FC236}">
                <a16:creationId xmlns:a16="http://schemas.microsoft.com/office/drawing/2014/main" id="{F2DBC9B1-1835-FB1D-C34A-B6809726A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33"/>
            <a:ext cx="12068695" cy="681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DDB1E3-511C-9295-56DD-B1D84205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77" y="42333"/>
            <a:ext cx="10131425" cy="1456267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5F91D-8972-ADDA-34FF-701D85172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1" y="2011001"/>
            <a:ext cx="5705799" cy="35373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47ADDA-B7DE-3C86-1EF5-B8C4B31DF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2943"/>
            <a:ext cx="5574347" cy="3873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798218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rtificial Intelligence (AI) - United States Department of State">
            <a:extLst>
              <a:ext uri="{FF2B5EF4-FFF2-40B4-BE49-F238E27FC236}">
                <a16:creationId xmlns:a16="http://schemas.microsoft.com/office/drawing/2014/main" id="{CECFFCAA-52FA-2F1B-9B6D-18E103CB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94DE56-5E63-0908-53B2-0294B9D5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70" y="390916"/>
            <a:ext cx="10131425" cy="14562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2426E-0B2E-B208-89ED-7A4602DCA677}"/>
              </a:ext>
            </a:extLst>
          </p:cNvPr>
          <p:cNvSpPr txBox="1"/>
          <p:nvPr/>
        </p:nvSpPr>
        <p:spPr>
          <a:xfrm>
            <a:off x="892031" y="2279622"/>
            <a:ext cx="9718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463B5-609C-BCB8-8958-EDF3A47F2CF6}"/>
              </a:ext>
            </a:extLst>
          </p:cNvPr>
          <p:cNvSpPr txBox="1"/>
          <p:nvPr/>
        </p:nvSpPr>
        <p:spPr>
          <a:xfrm>
            <a:off x="479570" y="1847183"/>
            <a:ext cx="619298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literary analysis concluded that extensive study in software project management on ML methods was done. The spread of jobs over the years has been continuous. ANN,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Fuzzy Logic, Genetic, and Regression Algorithms are the critical ML methods of automatic effort estimation.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literature on SPM explains the performance of projects and loss</a:t>
            </a:r>
          </a:p>
        </p:txBody>
      </p:sp>
    </p:spTree>
    <p:extLst>
      <p:ext uri="{BB962C8B-B14F-4D97-AF65-F5344CB8AC3E}">
        <p14:creationId xmlns:p14="http://schemas.microsoft.com/office/powerpoint/2010/main" val="2866646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USD Launches Online Master's Degree in Applied Artificial Intelligence">
            <a:extLst>
              <a:ext uri="{FF2B5EF4-FFF2-40B4-BE49-F238E27FC236}">
                <a16:creationId xmlns:a16="http://schemas.microsoft.com/office/drawing/2014/main" id="{57FD98A7-7F10-FFCE-544E-68560A38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520" y="0"/>
            <a:ext cx="1232703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B2BE6D-473C-BCF1-0B3B-51FF2DB53621}"/>
              </a:ext>
            </a:extLst>
          </p:cNvPr>
          <p:cNvSpPr txBox="1"/>
          <p:nvPr/>
        </p:nvSpPr>
        <p:spPr>
          <a:xfrm>
            <a:off x="775854" y="2767279"/>
            <a:ext cx="38100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8376220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201</TotalTime>
  <Words>341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 Light</vt:lpstr>
      <vt:lpstr>Wingdings</vt:lpstr>
      <vt:lpstr>Celestial</vt:lpstr>
      <vt:lpstr>Artificial intelligence &amp; Software  Project Management </vt:lpstr>
      <vt:lpstr>introduction</vt:lpstr>
      <vt:lpstr>background</vt:lpstr>
      <vt:lpstr>PowerPoint Presentation</vt:lpstr>
      <vt:lpstr>Methodology</vt:lpstr>
      <vt:lpstr>discussion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Project Management  Using  Machine  Learning  Technique</dc:title>
  <dc:creator>saira.bscs.f19.m47@gmail.com</dc:creator>
  <cp:lastModifiedBy>saira.bscs.f19.m47@gmail.com</cp:lastModifiedBy>
  <cp:revision>7</cp:revision>
  <dcterms:created xsi:type="dcterms:W3CDTF">2022-10-27T15:11:37Z</dcterms:created>
  <dcterms:modified xsi:type="dcterms:W3CDTF">2022-10-28T07:26:42Z</dcterms:modified>
</cp:coreProperties>
</file>