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86" r:id="rId8"/>
    <p:sldId id="258" r:id="rId9"/>
    <p:sldId id="261" r:id="rId10"/>
    <p:sldId id="283" r:id="rId11"/>
    <p:sldId id="287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3350"/>
    <a:srgbClr val="0C4360"/>
    <a:srgbClr val="63B7C6"/>
    <a:srgbClr val="1B6872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/>
  </p:normalViewPr>
  <p:slideViewPr>
    <p:cSldViewPr snapToGrid="0">
      <p:cViewPr>
        <p:scale>
          <a:sx n="71" d="100"/>
          <a:sy n="71" d="100"/>
        </p:scale>
        <p:origin x="-66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10/30/2022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6641" y="3721607"/>
            <a:ext cx="7122100" cy="17378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Name: Ayesha Rashid</a:t>
            </a:r>
          </a:p>
          <a:p>
            <a:pPr marL="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Roll no: BSCS-F19-M50</a:t>
            </a:r>
          </a:p>
          <a:p>
            <a:pPr marL="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SECTION:B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80330" y="416860"/>
            <a:ext cx="7812740" cy="1788458"/>
          </a:xfr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C4360"/>
                </a:solidFill>
              </a:rPr>
              <a:t>A study of automated software testing : automated tools and</a:t>
            </a:r>
            <a:br>
              <a:rPr lang="en-US" sz="3600" dirty="0" smtClean="0">
                <a:solidFill>
                  <a:srgbClr val="0C4360"/>
                </a:solidFill>
              </a:rPr>
            </a:br>
            <a:r>
              <a:rPr lang="en-US" sz="3600" dirty="0" smtClean="0">
                <a:solidFill>
                  <a:srgbClr val="0C4360"/>
                </a:solidFill>
              </a:rPr>
              <a:t>framework</a:t>
            </a:r>
            <a:endParaRPr lang="en-US" sz="3600" dirty="0">
              <a:solidFill>
                <a:srgbClr val="0C43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940" y="215153"/>
            <a:ext cx="7781544" cy="85905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2046" y="1506070"/>
            <a:ext cx="10502153" cy="4814047"/>
          </a:xfrm>
          <a:solidFill>
            <a:srgbClr val="103350"/>
          </a:solidFill>
        </p:spPr>
        <p:txBody>
          <a:bodyPr>
            <a:normAutofit fontScale="25000" lnSpcReduction="200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 testing  (Automated and manually)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factors for successful and efficient software testing projects are: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studying it?</a:t>
            </a:r>
          </a:p>
          <a:p>
            <a:pPr marL="514350" indent="-514350">
              <a:buFont typeface="Arial" pitchFamily="34" charset="0"/>
              <a:buChar char="•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appropriate testing methods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Selecting right automation tools and </a:t>
            </a: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1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1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ontents:</a:t>
            </a:r>
            <a:endParaRPr sz="128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testing </a:t>
            </a:r>
          </a:p>
          <a:p>
            <a:pPr marL="1371600" indent="-1371600">
              <a:buFont typeface="+mj-lt"/>
              <a:buAutoNum type="arabicPeriod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Tools categories (unit ,functional ,performance)</a:t>
            </a:r>
          </a:p>
          <a:p>
            <a:pPr marL="1371600" indent="-1371600">
              <a:buFont typeface="+mj-lt"/>
              <a:buAutoNum type="arabicPeriod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Frameworks (modular ,library ,hybrid)</a:t>
            </a:r>
          </a:p>
          <a:p>
            <a:pPr marL="1371600" indent="-1371600">
              <a:buFont typeface="+mj-lt"/>
              <a:buAutoNum type="arabicPeriod"/>
            </a:pPr>
            <a:r>
              <a:rPr sz="1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7" y="174812"/>
            <a:ext cx="7874059" cy="1477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Background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2048" y="995082"/>
          <a:ext cx="11752728" cy="562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182"/>
                <a:gridCol w="2938182"/>
                <a:gridCol w="2938182"/>
                <a:gridCol w="2938182"/>
              </a:tblGrid>
              <a:tr h="388205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  <a:tr h="22231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Capers Jones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Collected quality data from different companies and projects and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then compared them on the basis of average ,poor , best quality according to cost , revised cost ,error prone ,defects potentials, DDE, DRE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$500billion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lost annually due to poor software quality 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095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NIST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Measured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economic impacts of inadequate infrastructure for testing by: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 Versus Commercial Software Products.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Estimating Software Developer Costs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Estimating Software User Cost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Period of Analysis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Industry-Specific User Costs 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Software bugs are costing the USA economy an estimated $59.5 billion annually, and about a third of the cost ($22.5 billion) could be reduced through improvements in testing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303" y="0"/>
            <a:ext cx="7781544" cy="859055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2046" y="1020904"/>
          <a:ext cx="11618260" cy="564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65"/>
                <a:gridCol w="2904565"/>
                <a:gridCol w="2904565"/>
                <a:gridCol w="2904565"/>
              </a:tblGrid>
              <a:tr h="18120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L.LUO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Shaw’s model  used to evaluate the research strategies for testing techniques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maturation of testing techniques has been fruitful but not adequate. So, Development of efficient testing techniques and tools that will assist in the creation of high-quality software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should be made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2067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Ehmer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Khan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Using (Classified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 purpose software testing techniques ) for example: reliability testing, performance testing, correctness testing, security testing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Performance testing and correctness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testing should be performed in order to find out 80% of the program errors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5779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Harsh Bajaj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Comparison matrix 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different automated frameworks using different tools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key factors contributing to the accomplishment of any test automation project is identifying the right automation tool. A detailed analysis in terms of ease of use, reporting and integration with various tools must be performed before selecting a tool.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88" y="0"/>
            <a:ext cx="9560112" cy="840230"/>
          </a:xfrm>
        </p:spPr>
        <p:txBody>
          <a:bodyPr/>
          <a:lstStyle/>
          <a:p>
            <a:r>
              <a:rPr lang="en-US" sz="5400" dirty="0" smtClean="0"/>
              <a:t>Comparison of Automation tools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2048" y="978270"/>
          <a:ext cx="11698940" cy="5678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88"/>
                <a:gridCol w="2339788"/>
                <a:gridCol w="2339788"/>
                <a:gridCol w="2339788"/>
                <a:gridCol w="2339788"/>
              </a:tblGrid>
              <a:tr h="698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Features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Katalon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studio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Selenium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UFT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Test Complete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8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Test development platform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Cross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-platform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Cross-platform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16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 under test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Web, mobile apps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Web apps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Windows desktop , web, mobile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Windows desktop , web, mobile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apps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8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Scripting languages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Java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Java, C#,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python , JS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VB script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C++, C#,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Java script , Python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16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Programming skills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required. Recommended for advanced test scripts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Advanced skills needed to integrate various tools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required. Recommended for advanced test scripts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required. Recommended for advanced test scripts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8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Learning curves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16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Ease of installation and use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Easy to setup and run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Require installing and integrating various tools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Easy to setup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run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Easy to setup and run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034" y="-403412"/>
            <a:ext cx="3913095" cy="806824"/>
          </a:xfrm>
        </p:spPr>
        <p:txBody>
          <a:bodyPr/>
          <a:lstStyle/>
          <a:p>
            <a:r>
              <a:rPr lang="en-US" sz="5400" dirty="0" smtClean="0"/>
              <a:t>                                                   Continue….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5155" y="1398495"/>
          <a:ext cx="11793070" cy="5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614"/>
                <a:gridCol w="2358614"/>
                <a:gridCol w="2358614"/>
                <a:gridCol w="2358614"/>
                <a:gridCol w="2358614"/>
              </a:tblGrid>
              <a:tr h="866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Katalon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studio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Selenium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UFT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Test  Complete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66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Script creation time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Quick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Slow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Quick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Quick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25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Image-based testing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Built-in support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Require installing additional libraries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Built-in support, image-based object recognition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Built-in support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25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Continuous integrations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Popular CI tools (e.g.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Jenkins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Various CI tools (e.g. Jenkins, Cruise Control)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Various CI tools (e.g. Jenkins, HP Quality Center)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Various CI tools (e.g. Jenkins, HP Quality Center)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66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License 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Freeware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source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66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Cost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Free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Free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License and maintenance fees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maintenance fees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371" y="327773"/>
            <a:ext cx="11214100" cy="840230"/>
          </a:xfrm>
        </p:spPr>
        <p:txBody>
          <a:bodyPr/>
          <a:lstStyle/>
          <a:p>
            <a:r>
              <a:rPr lang="en-US" sz="5400" dirty="0" smtClean="0"/>
              <a:t>Evaluation ( selection of tool)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89965" y="1465729"/>
            <a:ext cx="11308976" cy="5567082"/>
          </a:xfrm>
          <a:noFill/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no good or bad automation tool; hence, the choice of automation tool largely depends on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nature of the software to be tested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Selenium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may be the most popular automation tool, but if the software in focus is desktop-based, this tool has no use here.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Thus you should have: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Proper understanding of the testing requirements for the software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Searching for the appropriate tool or often combination of tools that match most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856597" y="1524374"/>
            <a:ext cx="10277475" cy="4446588"/>
          </a:xfrm>
        </p:spPr>
        <p:txBody>
          <a:bodyPr/>
          <a:lstStyle/>
          <a:p>
            <a:r>
              <a:rPr lang="en-US" sz="2800" b="1" dirty="0" smtClean="0">
                <a:latin typeface="+mj-lt"/>
              </a:rPr>
              <a:t>The selection of the tool depends on various factors such as: </a:t>
            </a:r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• </a:t>
            </a:r>
            <a:r>
              <a:rPr lang="en-US" sz="2800" dirty="0" smtClean="0">
                <a:latin typeface="+mj-lt"/>
              </a:rPr>
              <a:t>The software and its technology stack which is to be tested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• </a:t>
            </a:r>
            <a:r>
              <a:rPr lang="en-US" sz="2800" dirty="0" smtClean="0">
                <a:latin typeface="+mj-lt"/>
              </a:rPr>
              <a:t>Detailed testing requirements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• </a:t>
            </a:r>
            <a:r>
              <a:rPr lang="en-US" sz="2800" dirty="0" smtClean="0">
                <a:latin typeface="+mj-lt"/>
              </a:rPr>
              <a:t>Skill sets available in the </a:t>
            </a:r>
            <a:r>
              <a:rPr lang="en-US" sz="2800" dirty="0" smtClean="0">
                <a:latin typeface="+mj-lt"/>
              </a:rPr>
              <a:t>organization </a:t>
            </a:r>
          </a:p>
          <a:p>
            <a:r>
              <a:rPr lang="en-US" sz="2800" dirty="0" smtClean="0">
                <a:latin typeface="+mj-lt"/>
              </a:rPr>
              <a:t>• License </a:t>
            </a:r>
            <a:r>
              <a:rPr lang="en-US" sz="2800" dirty="0" smtClean="0">
                <a:latin typeface="+mj-lt"/>
              </a:rPr>
              <a:t>cost of the tool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983" y="368114"/>
            <a:ext cx="3952688" cy="840230"/>
          </a:xfrm>
        </p:spPr>
        <p:txBody>
          <a:bodyPr/>
          <a:lstStyle/>
          <a:p>
            <a:r>
              <a:rPr lang="en-US" sz="5400" dirty="0" smtClean="0"/>
              <a:t>Conclusion </a:t>
            </a:r>
            <a:endParaRPr lang="en-US" sz="5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452282"/>
            <a:ext cx="9402006" cy="51502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 automation has become an essential part of a successful software testing.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latest World Quality Report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highlights that test automation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delivers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“Quality at Speed,” as it saves time, reduces cost, improves efficiency, and increases accuracy.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ffective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successful test automation cannot be achieved without the right automation tools and framework, this report presents a detailed explanation about various test automation tools and frameworks as well as provides insights into some of the important factors to consider when selecting automation tool and framework.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66687569_win3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1">
      <a:majorFont>
        <a:latin typeface="Times New Roman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tf66687569_win32</Template>
  <TotalTime>0</TotalTime>
  <Words>809</Words>
  <Application>Microsoft Office PowerPoint</Application>
  <PresentationFormat>Custom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tf66687569_win32</vt:lpstr>
      <vt:lpstr>A study of automated software testing : automated tools and framework</vt:lpstr>
      <vt:lpstr>Introduction</vt:lpstr>
      <vt:lpstr>Background </vt:lpstr>
      <vt:lpstr>Continue…</vt:lpstr>
      <vt:lpstr>Comparison of Automation tools</vt:lpstr>
      <vt:lpstr>                                                   Continue….</vt:lpstr>
      <vt:lpstr>Evaluation ( selection of tool)</vt:lpstr>
      <vt:lpstr>Slide 8</vt:lpstr>
      <vt:lpstr>Conclusion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2022-10-26T15:20:17Z</dcterms:created>
  <dcterms:modified xsi:type="dcterms:W3CDTF">2022-10-30T13:01:00Z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