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2" r:id="rId1"/>
  </p:sldMasterIdLst>
  <p:notesMasterIdLst>
    <p:notesMasterId r:id="rId11"/>
  </p:notesMasterIdLst>
  <p:sldIdLst>
    <p:sldId id="258" r:id="rId2"/>
    <p:sldId id="261" r:id="rId3"/>
    <p:sldId id="262" r:id="rId4"/>
    <p:sldId id="268" r:id="rId5"/>
    <p:sldId id="269" r:id="rId6"/>
    <p:sldId id="263" r:id="rId7"/>
    <p:sldId id="264" r:id="rId8"/>
    <p:sldId id="265" r:id="rId9"/>
    <p:sldId id="266"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72" d="100"/>
          <a:sy n="72" d="100"/>
        </p:scale>
        <p:origin x="1350"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5799B3-8016-4326-9A65-B21B6113B035}" type="datetimeFigureOut">
              <a:rPr lang="en-US" smtClean="0"/>
              <a:t>10/30/2022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A001A7-294C-42EF-A8B1-31D66BA016A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1A001A7-294C-42EF-A8B1-31D66BA016A0}" type="slidenum">
              <a:rPr lang="en-US" smtClean="0"/>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87D808-15CA-4A46-936E-14C921158981}" type="datetimeFigureOut">
              <a:rPr lang="en-US" smtClean="0"/>
              <a:t>10/30/2022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F90BE2-AF2C-414C-94CD-EEE1D9F36721}" type="slidenum">
              <a:rPr lang="en-US" smtClean="0"/>
              <a:t>‹#›</a:t>
            </a:fld>
            <a:endParaRPr lang="en-US"/>
          </a:p>
        </p:txBody>
      </p:sp>
    </p:spTree>
    <p:extLst>
      <p:ext uri="{BB962C8B-B14F-4D97-AF65-F5344CB8AC3E}">
        <p14:creationId xmlns:p14="http://schemas.microsoft.com/office/powerpoint/2010/main" val="3800998856"/>
      </p:ext>
    </p:extLst>
  </p:cSld>
  <p:clrMapOvr>
    <a:masterClrMapping/>
  </p:clrMapOvr>
  <p:transition spd="slow">
    <p:randomBar dir="vert"/>
  </p:transition>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87D808-15CA-4A46-936E-14C921158981}" type="datetimeFigureOut">
              <a:rPr lang="en-US" smtClean="0"/>
              <a:t>10/30/2022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F90BE2-AF2C-414C-94CD-EEE1D9F36721}" type="slidenum">
              <a:rPr lang="en-US" smtClean="0"/>
              <a:t>‹#›</a:t>
            </a:fld>
            <a:endParaRPr lang="en-US"/>
          </a:p>
        </p:txBody>
      </p:sp>
    </p:spTree>
    <p:extLst>
      <p:ext uri="{BB962C8B-B14F-4D97-AF65-F5344CB8AC3E}">
        <p14:creationId xmlns:p14="http://schemas.microsoft.com/office/powerpoint/2010/main" val="654954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D87D808-15CA-4A46-936E-14C921158981}" type="datetimeFigureOut">
              <a:rPr lang="en-US" smtClean="0"/>
              <a:t>10/30/2022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F90BE2-AF2C-414C-94CD-EEE1D9F36721}" type="slidenum">
              <a:rPr lang="en-US" smtClean="0"/>
              <a:t>‹#›</a:t>
            </a:fld>
            <a:endParaRPr lang="en-US"/>
          </a:p>
        </p:txBody>
      </p:sp>
    </p:spTree>
    <p:extLst>
      <p:ext uri="{BB962C8B-B14F-4D97-AF65-F5344CB8AC3E}">
        <p14:creationId xmlns:p14="http://schemas.microsoft.com/office/powerpoint/2010/main" val="27458357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D87D808-15CA-4A46-936E-14C921158981}" type="datetimeFigureOut">
              <a:rPr lang="en-US" smtClean="0"/>
              <a:t>10/30/2022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F90BE2-AF2C-414C-94CD-EEE1D9F36721}" type="slidenum">
              <a:rPr lang="en-US" smtClean="0"/>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42598785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87D808-15CA-4A46-936E-14C921158981}" type="datetimeFigureOut">
              <a:rPr lang="en-US" smtClean="0"/>
              <a:t>10/30/2022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F90BE2-AF2C-414C-94CD-EEE1D9F36721}" type="slidenum">
              <a:rPr lang="en-US" smtClean="0"/>
              <a:t>‹#›</a:t>
            </a:fld>
            <a:endParaRPr lang="en-US"/>
          </a:p>
        </p:txBody>
      </p:sp>
    </p:spTree>
    <p:extLst>
      <p:ext uri="{BB962C8B-B14F-4D97-AF65-F5344CB8AC3E}">
        <p14:creationId xmlns:p14="http://schemas.microsoft.com/office/powerpoint/2010/main" val="19203740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D87D808-15CA-4A46-936E-14C921158981}" type="datetimeFigureOut">
              <a:rPr lang="en-US" smtClean="0"/>
              <a:t>10/30/2022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F90BE2-AF2C-414C-94CD-EEE1D9F36721}" type="slidenum">
              <a:rPr lang="en-US" smtClean="0"/>
              <a:t>‹#›</a:t>
            </a:fld>
            <a:endParaRPr lang="en-US"/>
          </a:p>
        </p:txBody>
      </p:sp>
    </p:spTree>
    <p:extLst>
      <p:ext uri="{BB962C8B-B14F-4D97-AF65-F5344CB8AC3E}">
        <p14:creationId xmlns:p14="http://schemas.microsoft.com/office/powerpoint/2010/main" val="20045364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D87D808-15CA-4A46-936E-14C921158981}" type="datetimeFigureOut">
              <a:rPr lang="en-US" smtClean="0"/>
              <a:t>10/30/2022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F90BE2-AF2C-414C-94CD-EEE1D9F36721}" type="slidenum">
              <a:rPr lang="en-US" smtClean="0"/>
              <a:t>‹#›</a:t>
            </a:fld>
            <a:endParaRPr lang="en-US"/>
          </a:p>
        </p:txBody>
      </p:sp>
    </p:spTree>
    <p:extLst>
      <p:ext uri="{BB962C8B-B14F-4D97-AF65-F5344CB8AC3E}">
        <p14:creationId xmlns:p14="http://schemas.microsoft.com/office/powerpoint/2010/main" val="42597388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87D808-15CA-4A46-936E-14C921158981}" type="datetimeFigureOut">
              <a:rPr lang="en-US" smtClean="0"/>
              <a:t>10/30/2022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F90BE2-AF2C-414C-94CD-EEE1D9F36721}" type="slidenum">
              <a:rPr lang="en-US" smtClean="0"/>
              <a:t>‹#›</a:t>
            </a:fld>
            <a:endParaRPr lang="en-US"/>
          </a:p>
        </p:txBody>
      </p:sp>
    </p:spTree>
    <p:extLst>
      <p:ext uri="{BB962C8B-B14F-4D97-AF65-F5344CB8AC3E}">
        <p14:creationId xmlns:p14="http://schemas.microsoft.com/office/powerpoint/2010/main" val="36808540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87D808-15CA-4A46-936E-14C921158981}" type="datetimeFigureOut">
              <a:rPr lang="en-US" smtClean="0"/>
              <a:t>10/30/2022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F90BE2-AF2C-414C-94CD-EEE1D9F36721}" type="slidenum">
              <a:rPr lang="en-US" smtClean="0"/>
              <a:t>‹#›</a:t>
            </a:fld>
            <a:endParaRPr lang="en-US"/>
          </a:p>
        </p:txBody>
      </p:sp>
    </p:spTree>
    <p:extLst>
      <p:ext uri="{BB962C8B-B14F-4D97-AF65-F5344CB8AC3E}">
        <p14:creationId xmlns:p14="http://schemas.microsoft.com/office/powerpoint/2010/main" val="394993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D87D808-15CA-4A46-936E-14C921158981}" type="datetimeFigureOut">
              <a:rPr lang="en-US" smtClean="0"/>
              <a:t>10/30/2022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F90BE2-AF2C-414C-94CD-EEE1D9F36721}" type="slidenum">
              <a:rPr lang="en-US" smtClean="0"/>
              <a:t>‹#›</a:t>
            </a:fld>
            <a:endParaRPr lang="en-US"/>
          </a:p>
        </p:txBody>
      </p:sp>
    </p:spTree>
    <p:extLst>
      <p:ext uri="{BB962C8B-B14F-4D97-AF65-F5344CB8AC3E}">
        <p14:creationId xmlns:p14="http://schemas.microsoft.com/office/powerpoint/2010/main" val="2283467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87D808-15CA-4A46-936E-14C921158981}" type="datetimeFigureOut">
              <a:rPr lang="en-US" smtClean="0"/>
              <a:t>10/30/2022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F90BE2-AF2C-414C-94CD-EEE1D9F36721}" type="slidenum">
              <a:rPr lang="en-US" smtClean="0"/>
              <a:t>‹#›</a:t>
            </a:fld>
            <a:endParaRPr lang="en-US"/>
          </a:p>
        </p:txBody>
      </p:sp>
    </p:spTree>
    <p:extLst>
      <p:ext uri="{BB962C8B-B14F-4D97-AF65-F5344CB8AC3E}">
        <p14:creationId xmlns:p14="http://schemas.microsoft.com/office/powerpoint/2010/main" val="3171384033"/>
      </p:ext>
    </p:extLst>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87D808-15CA-4A46-936E-14C921158981}" type="datetimeFigureOut">
              <a:rPr lang="en-US" smtClean="0"/>
              <a:t>10/30/2022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F90BE2-AF2C-414C-94CD-EEE1D9F36721}" type="slidenum">
              <a:rPr lang="en-US" smtClean="0"/>
              <a:t>‹#›</a:t>
            </a:fld>
            <a:endParaRPr lang="en-US"/>
          </a:p>
        </p:txBody>
      </p:sp>
    </p:spTree>
    <p:extLst>
      <p:ext uri="{BB962C8B-B14F-4D97-AF65-F5344CB8AC3E}">
        <p14:creationId xmlns:p14="http://schemas.microsoft.com/office/powerpoint/2010/main" val="1258587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87D808-15CA-4A46-936E-14C921158981}" type="datetimeFigureOut">
              <a:rPr lang="en-US" smtClean="0"/>
              <a:t>10/30/2022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F90BE2-AF2C-414C-94CD-EEE1D9F36721}" type="slidenum">
              <a:rPr lang="en-US" smtClean="0"/>
              <a:t>‹#›</a:t>
            </a:fld>
            <a:endParaRPr lang="en-US"/>
          </a:p>
        </p:txBody>
      </p:sp>
    </p:spTree>
    <p:extLst>
      <p:ext uri="{BB962C8B-B14F-4D97-AF65-F5344CB8AC3E}">
        <p14:creationId xmlns:p14="http://schemas.microsoft.com/office/powerpoint/2010/main" val="3801396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D87D808-15CA-4A46-936E-14C921158981}" type="datetimeFigureOut">
              <a:rPr lang="en-US" smtClean="0"/>
              <a:t>10/30/2022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7F90BE2-AF2C-414C-94CD-EEE1D9F36721}" type="slidenum">
              <a:rPr lang="en-US" smtClean="0"/>
              <a:t>‹#›</a:t>
            </a:fld>
            <a:endParaRPr lang="en-US"/>
          </a:p>
        </p:txBody>
      </p:sp>
    </p:spTree>
    <p:extLst>
      <p:ext uri="{BB962C8B-B14F-4D97-AF65-F5344CB8AC3E}">
        <p14:creationId xmlns:p14="http://schemas.microsoft.com/office/powerpoint/2010/main" val="2444476607"/>
      </p:ext>
    </p:extLst>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D87D808-15CA-4A46-936E-14C921158981}" type="datetimeFigureOut">
              <a:rPr lang="en-US" smtClean="0"/>
              <a:t>10/30/2022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7F90BE2-AF2C-414C-94CD-EEE1D9F36721}" type="slidenum">
              <a:rPr lang="en-US" smtClean="0"/>
              <a:t>‹#›</a:t>
            </a:fld>
            <a:endParaRPr lang="en-US"/>
          </a:p>
        </p:txBody>
      </p:sp>
    </p:spTree>
    <p:extLst>
      <p:ext uri="{BB962C8B-B14F-4D97-AF65-F5344CB8AC3E}">
        <p14:creationId xmlns:p14="http://schemas.microsoft.com/office/powerpoint/2010/main" val="3671192342"/>
      </p:ext>
    </p:extLst>
  </p:cSld>
  <p:clrMapOvr>
    <a:masterClrMapping/>
  </p:clrMapOvr>
  <p:transition spd="slow">
    <p:randomBar dir="vert"/>
  </p:transition>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D87D808-15CA-4A46-936E-14C921158981}" type="datetimeFigureOut">
              <a:rPr lang="en-US" smtClean="0"/>
              <a:t>10/30/2022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7F90BE2-AF2C-414C-94CD-EEE1D9F36721}" type="slidenum">
              <a:rPr lang="en-US" smtClean="0"/>
              <a:t>‹#›</a:t>
            </a:fld>
            <a:endParaRPr lang="en-US"/>
          </a:p>
        </p:txBody>
      </p:sp>
    </p:spTree>
    <p:extLst>
      <p:ext uri="{BB962C8B-B14F-4D97-AF65-F5344CB8AC3E}">
        <p14:creationId xmlns:p14="http://schemas.microsoft.com/office/powerpoint/2010/main" val="1489249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87D808-15CA-4A46-936E-14C921158981}" type="datetimeFigureOut">
              <a:rPr lang="en-US" smtClean="0"/>
              <a:t>10/30/2022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F90BE2-AF2C-414C-94CD-EEE1D9F36721}" type="slidenum">
              <a:rPr lang="en-US" smtClean="0"/>
              <a:t>‹#›</a:t>
            </a:fld>
            <a:endParaRPr lang="en-US"/>
          </a:p>
        </p:txBody>
      </p:sp>
    </p:spTree>
    <p:extLst>
      <p:ext uri="{BB962C8B-B14F-4D97-AF65-F5344CB8AC3E}">
        <p14:creationId xmlns:p14="http://schemas.microsoft.com/office/powerpoint/2010/main" val="3503479887"/>
      </p:ext>
    </p:extLst>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D87D808-15CA-4A46-936E-14C921158981}" type="datetimeFigureOut">
              <a:rPr lang="en-US" smtClean="0"/>
              <a:t>10/30/2022</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E7F90BE2-AF2C-414C-94CD-EEE1D9F36721}" type="slidenum">
              <a:rPr lang="en-US" smtClean="0"/>
              <a:t>‹#›</a:t>
            </a:fld>
            <a:endParaRPr lang="en-US"/>
          </a:p>
        </p:txBody>
      </p:sp>
    </p:spTree>
    <p:extLst>
      <p:ext uri="{BB962C8B-B14F-4D97-AF65-F5344CB8AC3E}">
        <p14:creationId xmlns:p14="http://schemas.microsoft.com/office/powerpoint/2010/main" val="2447940838"/>
      </p:ext>
    </p:extLst>
  </p:cSld>
  <p:clrMap bg1="dk1" tx1="lt1" bg2="dk2" tx2="lt2" accent1="accent1" accent2="accent2" accent3="accent3" accent4="accent4" accent5="accent5" accent6="accent6" hlink="hlink" folHlink="folHlink"/>
  <p:sldLayoutIdLst>
    <p:sldLayoutId id="2147484083" r:id="rId1"/>
    <p:sldLayoutId id="2147484084" r:id="rId2"/>
    <p:sldLayoutId id="2147484085" r:id="rId3"/>
    <p:sldLayoutId id="2147484086" r:id="rId4"/>
    <p:sldLayoutId id="2147484087" r:id="rId5"/>
    <p:sldLayoutId id="2147484088" r:id="rId6"/>
    <p:sldLayoutId id="2147484089" r:id="rId7"/>
    <p:sldLayoutId id="2147484090" r:id="rId8"/>
    <p:sldLayoutId id="2147484091" r:id="rId9"/>
    <p:sldLayoutId id="2147484092" r:id="rId10"/>
    <p:sldLayoutId id="2147484093" r:id="rId11"/>
    <p:sldLayoutId id="2147484094" r:id="rId12"/>
    <p:sldLayoutId id="2147484095" r:id="rId13"/>
    <p:sldLayoutId id="2147484096" r:id="rId14"/>
    <p:sldLayoutId id="2147484097" r:id="rId15"/>
    <p:sldLayoutId id="2147484098" r:id="rId16"/>
    <p:sldLayoutId id="2147484099" r:id="rId17"/>
  </p:sldLayoutIdLst>
  <p:transition spd="slow">
    <p:randomBar dir="vert"/>
  </p:transition>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Software project management</a:t>
            </a:r>
          </a:p>
        </p:txBody>
      </p:sp>
      <p:pic>
        <p:nvPicPr>
          <p:cNvPr id="5" name="Picture Placeholder 4" descr="images (2).jpg"/>
          <p:cNvPicPr>
            <a:picLocks noGrp="1" noChangeAspect="1"/>
          </p:cNvPicPr>
          <p:nvPr>
            <p:ph type="pic" idx="1"/>
          </p:nvPr>
        </p:nvPicPr>
        <p:blipFill>
          <a:blip r:embed="rId2"/>
          <a:srcRect l="32532" r="32532"/>
          <a:stretch>
            <a:fillRect/>
          </a:stretch>
        </p:blipFill>
        <p:spPr>
          <a:xfrm>
            <a:off x="5213517" y="1143000"/>
            <a:ext cx="3814728" cy="4114800"/>
          </a:xfrm>
        </p:spPr>
      </p:pic>
      <p:sp>
        <p:nvSpPr>
          <p:cNvPr id="3" name="Text Placeholder 2"/>
          <p:cNvSpPr>
            <a:spLocks noGrp="1"/>
          </p:cNvSpPr>
          <p:nvPr>
            <p:ph type="body" sz="half" idx="2"/>
          </p:nvPr>
        </p:nvSpPr>
        <p:spPr>
          <a:xfrm>
            <a:off x="866441" y="3657600"/>
            <a:ext cx="3814728" cy="2971800"/>
          </a:xfrm>
        </p:spPr>
        <p:txBody>
          <a:bodyPr>
            <a:normAutofit fontScale="40000" lnSpcReduction="20000"/>
          </a:bodyPr>
          <a:lstStyle/>
          <a:p>
            <a:r>
              <a:rPr lang="en-US" sz="6200" dirty="0">
                <a:solidFill>
                  <a:schemeClr val="bg1"/>
                </a:solidFill>
              </a:rPr>
              <a:t>Tool assessments, comparison, and suggestions for future development </a:t>
            </a:r>
          </a:p>
          <a:p>
            <a:endParaRPr lang="en-US" sz="2600" dirty="0">
              <a:solidFill>
                <a:schemeClr val="bg1"/>
              </a:solidFill>
            </a:endParaRPr>
          </a:p>
          <a:p>
            <a:endParaRPr lang="en-US" sz="2600" dirty="0">
              <a:solidFill>
                <a:schemeClr val="bg1"/>
              </a:solidFill>
            </a:endParaRPr>
          </a:p>
          <a:p>
            <a:r>
              <a:rPr lang="en-US" sz="4200" b="1" dirty="0">
                <a:solidFill>
                  <a:schemeClr val="bg1"/>
                </a:solidFill>
              </a:rPr>
              <a:t>Author:   Muhammad </a:t>
            </a:r>
            <a:r>
              <a:rPr lang="en-US" sz="4200" b="1" dirty="0" err="1">
                <a:solidFill>
                  <a:schemeClr val="bg1"/>
                </a:solidFill>
              </a:rPr>
              <a:t>sajad</a:t>
            </a:r>
            <a:r>
              <a:rPr lang="en-US" sz="4200" b="1" dirty="0">
                <a:solidFill>
                  <a:schemeClr val="bg1"/>
                </a:solidFill>
              </a:rPr>
              <a:t> , Muhammad </a:t>
            </a:r>
            <a:r>
              <a:rPr lang="en-US" sz="4200" b="1" dirty="0" err="1">
                <a:solidFill>
                  <a:schemeClr val="bg1"/>
                </a:solidFill>
              </a:rPr>
              <a:t>sadiq</a:t>
            </a:r>
            <a:r>
              <a:rPr lang="en-US" sz="4200" b="1" dirty="0">
                <a:solidFill>
                  <a:schemeClr val="bg1"/>
                </a:solidFill>
              </a:rPr>
              <a:t> , </a:t>
            </a:r>
            <a:r>
              <a:rPr lang="en-US" sz="4200" b="1" dirty="0" err="1">
                <a:solidFill>
                  <a:schemeClr val="bg1"/>
                </a:solidFill>
              </a:rPr>
              <a:t>khawar</a:t>
            </a:r>
            <a:r>
              <a:rPr lang="en-US" sz="4200" b="1" dirty="0">
                <a:solidFill>
                  <a:schemeClr val="bg1"/>
                </a:solidFill>
              </a:rPr>
              <a:t> Naveed and Muhammad shahid </a:t>
            </a:r>
            <a:r>
              <a:rPr lang="en-US" sz="4200" b="1" dirty="0" err="1">
                <a:solidFill>
                  <a:schemeClr val="bg1"/>
                </a:solidFill>
              </a:rPr>
              <a:t>iqbal</a:t>
            </a:r>
            <a:endParaRPr lang="en-US" sz="4200" b="1" dirty="0">
              <a:solidFill>
                <a:schemeClr val="bg1"/>
              </a:solidFill>
            </a:endParaRP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500">
        <p14:glitter pattern="hexagon"/>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838200"/>
            <a:ext cx="4191000" cy="1981200"/>
          </a:xfrm>
        </p:spPr>
        <p:txBody>
          <a:bodyPr>
            <a:normAutofit/>
          </a:bodyPr>
          <a:lstStyle/>
          <a:p>
            <a:r>
              <a:rPr lang="en-US" sz="4800" dirty="0"/>
              <a:t>I</a:t>
            </a:r>
            <a:r>
              <a:rPr sz="4800" dirty="0"/>
              <a:t>ntro</a:t>
            </a:r>
            <a:r>
              <a:rPr lang="en-US" sz="4800" dirty="0"/>
              <a:t>du</a:t>
            </a:r>
            <a:r>
              <a:rPr sz="4800" dirty="0"/>
              <a:t>ction</a:t>
            </a:r>
            <a:endParaRPr lang="en-US" sz="4800" dirty="0"/>
          </a:p>
        </p:txBody>
      </p:sp>
      <p:sp>
        <p:nvSpPr>
          <p:cNvPr id="4" name="Content Placeholder 3"/>
          <p:cNvSpPr>
            <a:spLocks noGrp="1"/>
          </p:cNvSpPr>
          <p:nvPr>
            <p:ph idx="1"/>
          </p:nvPr>
        </p:nvSpPr>
        <p:spPr>
          <a:xfrm>
            <a:off x="3589397" y="3276600"/>
            <a:ext cx="3898013" cy="2743200"/>
          </a:xfrm>
        </p:spPr>
        <p:txBody>
          <a:bodyPr/>
          <a:lstStyle/>
          <a:p>
            <a:r>
              <a:rPr lang="en-US" dirty="0"/>
              <a:t>Name          Ayesha </a:t>
            </a:r>
            <a:r>
              <a:rPr lang="en-US" dirty="0" err="1"/>
              <a:t>Zahoor</a:t>
            </a:r>
            <a:endParaRPr lang="en-US" dirty="0"/>
          </a:p>
          <a:p>
            <a:r>
              <a:rPr lang="en-US" dirty="0"/>
              <a:t>Roll No        BSCS-F19-M68</a:t>
            </a:r>
          </a:p>
          <a:p>
            <a:r>
              <a:rPr lang="en-US" dirty="0"/>
              <a:t>Section        “B” Morning</a:t>
            </a:r>
          </a:p>
          <a:p>
            <a:r>
              <a:rPr lang="en-US" dirty="0"/>
              <a:t>Semester      7</a:t>
            </a:r>
            <a:r>
              <a:rPr lang="en-US" baseline="30000" dirty="0"/>
              <a:t>th</a:t>
            </a:r>
            <a:r>
              <a:rPr lang="en-US" dirty="0"/>
              <a:t> CS</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 to Domain</a:t>
            </a:r>
          </a:p>
        </p:txBody>
      </p:sp>
      <p:sp>
        <p:nvSpPr>
          <p:cNvPr id="3" name="Content Placeholder 2"/>
          <p:cNvSpPr>
            <a:spLocks noGrp="1"/>
          </p:cNvSpPr>
          <p:nvPr>
            <p:ph idx="1"/>
          </p:nvPr>
        </p:nvSpPr>
        <p:spPr>
          <a:xfrm>
            <a:off x="457200" y="1609416"/>
            <a:ext cx="7239000" cy="2581584"/>
          </a:xfrm>
        </p:spPr>
        <p:txBody>
          <a:bodyPr>
            <a:normAutofit/>
          </a:bodyPr>
          <a:lstStyle/>
          <a:p>
            <a:pPr>
              <a:buFont typeface="Wingdings" pitchFamily="2" charset="2"/>
              <a:buChar char="q"/>
            </a:pPr>
            <a:r>
              <a:rPr lang="en-US" dirty="0"/>
              <a:t>Software Engineering</a:t>
            </a:r>
          </a:p>
          <a:p>
            <a:pPr>
              <a:buFont typeface="Wingdings" pitchFamily="2" charset="2"/>
              <a:buChar char="q"/>
            </a:pPr>
            <a:endParaRPr lang="en-US" dirty="0"/>
          </a:p>
          <a:p>
            <a:pPr>
              <a:buFont typeface="Wingdings" pitchFamily="2" charset="2"/>
              <a:buChar char="q"/>
            </a:pPr>
            <a:r>
              <a:rPr lang="en-US" dirty="0"/>
              <a:t>Software Engineering tools and technology</a:t>
            </a:r>
          </a:p>
          <a:p>
            <a:pPr>
              <a:buFont typeface="Wingdings" pitchFamily="2" charset="2"/>
              <a:buChar char="q"/>
            </a:pPr>
            <a:endParaRPr lang="en-US" dirty="0"/>
          </a:p>
          <a:p>
            <a:pPr>
              <a:buFont typeface="Wingdings" pitchFamily="2" charset="2"/>
              <a:buChar char="q"/>
            </a:pPr>
            <a:r>
              <a:rPr lang="en-US" dirty="0"/>
              <a:t>Advancement in technology</a:t>
            </a:r>
          </a:p>
        </p:txBody>
      </p:sp>
    </p:spTree>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F1E9A899-9B47-0DC9-3DF2-A650C2AA88A2}"/>
              </a:ext>
            </a:extLst>
          </p:cNvPr>
          <p:cNvGraphicFramePr>
            <a:graphicFrameLocks noGrp="1"/>
          </p:cNvGraphicFramePr>
          <p:nvPr>
            <p:extLst>
              <p:ext uri="{D42A27DB-BD31-4B8C-83A1-F6EECF244321}">
                <p14:modId xmlns:p14="http://schemas.microsoft.com/office/powerpoint/2010/main" val="1997041870"/>
              </p:ext>
            </p:extLst>
          </p:nvPr>
        </p:nvGraphicFramePr>
        <p:xfrm>
          <a:off x="0" y="76200"/>
          <a:ext cx="9144000" cy="6705599"/>
        </p:xfrm>
        <a:graphic>
          <a:graphicData uri="http://schemas.openxmlformats.org/drawingml/2006/table">
            <a:tbl>
              <a:tblPr firstRow="1" bandRow="1">
                <a:tableStyleId>{5C22544A-7EE6-4342-B048-85BDC9FD1C3A}</a:tableStyleId>
              </a:tblPr>
              <a:tblGrid>
                <a:gridCol w="1110025">
                  <a:extLst>
                    <a:ext uri="{9D8B030D-6E8A-4147-A177-3AD203B41FA5}">
                      <a16:colId xmlns:a16="http://schemas.microsoft.com/office/drawing/2014/main" val="3379343187"/>
                    </a:ext>
                  </a:extLst>
                </a:gridCol>
                <a:gridCol w="1118345">
                  <a:extLst>
                    <a:ext uri="{9D8B030D-6E8A-4147-A177-3AD203B41FA5}">
                      <a16:colId xmlns:a16="http://schemas.microsoft.com/office/drawing/2014/main" val="2284609057"/>
                    </a:ext>
                  </a:extLst>
                </a:gridCol>
                <a:gridCol w="2919933">
                  <a:extLst>
                    <a:ext uri="{9D8B030D-6E8A-4147-A177-3AD203B41FA5}">
                      <a16:colId xmlns:a16="http://schemas.microsoft.com/office/drawing/2014/main" val="4012033256"/>
                    </a:ext>
                  </a:extLst>
                </a:gridCol>
                <a:gridCol w="3995697">
                  <a:extLst>
                    <a:ext uri="{9D8B030D-6E8A-4147-A177-3AD203B41FA5}">
                      <a16:colId xmlns:a16="http://schemas.microsoft.com/office/drawing/2014/main" val="4066353234"/>
                    </a:ext>
                  </a:extLst>
                </a:gridCol>
              </a:tblGrid>
              <a:tr h="499916">
                <a:tc>
                  <a:txBody>
                    <a:bodyPr/>
                    <a:lstStyle/>
                    <a:p>
                      <a:r>
                        <a:rPr lang="en-US" dirty="0"/>
                        <a:t>Year</a:t>
                      </a:r>
                    </a:p>
                  </a:txBody>
                  <a:tcPr/>
                </a:tc>
                <a:tc>
                  <a:txBody>
                    <a:bodyPr/>
                    <a:lstStyle/>
                    <a:p>
                      <a:r>
                        <a:rPr lang="en-US" dirty="0"/>
                        <a:t>Author</a:t>
                      </a:r>
                    </a:p>
                  </a:txBody>
                  <a:tcPr/>
                </a:tc>
                <a:tc>
                  <a:txBody>
                    <a:bodyPr/>
                    <a:lstStyle/>
                    <a:p>
                      <a:r>
                        <a:rPr lang="en-US" dirty="0"/>
                        <a:t>Methodology</a:t>
                      </a:r>
                    </a:p>
                  </a:txBody>
                  <a:tcPr/>
                </a:tc>
                <a:tc>
                  <a:txBody>
                    <a:bodyPr/>
                    <a:lstStyle/>
                    <a:p>
                      <a:r>
                        <a:rPr lang="en-US" dirty="0"/>
                        <a:t>Conclusion</a:t>
                      </a:r>
                    </a:p>
                  </a:txBody>
                  <a:tcPr/>
                </a:tc>
                <a:extLst>
                  <a:ext uri="{0D108BD9-81ED-4DB2-BD59-A6C34878D82A}">
                    <a16:rowId xmlns:a16="http://schemas.microsoft.com/office/drawing/2014/main" val="4087596238"/>
                  </a:ext>
                </a:extLst>
              </a:tr>
              <a:tr h="3499850">
                <a:tc>
                  <a:txBody>
                    <a:bodyPr/>
                    <a:lstStyle/>
                    <a:p>
                      <a:r>
                        <a:rPr lang="en-US" dirty="0"/>
                        <a:t> Dec 2015</a:t>
                      </a:r>
                    </a:p>
                  </a:txBody>
                  <a:tcPr/>
                </a:tc>
                <a:tc>
                  <a:txBody>
                    <a:bodyPr/>
                    <a:lstStyle/>
                    <a:p>
                      <a:r>
                        <a:rPr lang="en-US" dirty="0"/>
                        <a:t>Muhammad Sadiq, Amizah </a:t>
                      </a:r>
                      <a:r>
                        <a:rPr lang="en-US" dirty="0" err="1"/>
                        <a:t>Malip,M</a:t>
                      </a:r>
                      <a:r>
                        <a:rPr lang="en-US" dirty="0"/>
                        <a:t>. Shahid Iqbal ,W.A.M. Othman</a:t>
                      </a:r>
                    </a:p>
                  </a:txBody>
                  <a:tcPr/>
                </a:tc>
                <a:tc>
                  <a:txBody>
                    <a:bodyPr/>
                    <a:lstStyle/>
                    <a:p>
                      <a:r>
                        <a:rPr lang="en-US" dirty="0"/>
                        <a:t>We analyze some most commonly referred automated software performance testing tools to verify the practical implementation of purpose matrix.</a:t>
                      </a:r>
                    </a:p>
                  </a:txBody>
                  <a:tcPr/>
                </a:tc>
                <a:tc>
                  <a:txBody>
                    <a:bodyPr/>
                    <a:lstStyle/>
                    <a:p>
                      <a:r>
                        <a:rPr lang="en-US" dirty="0"/>
                        <a:t>This paper helps in the development of performance testing tools. Analysis of some most commonly referred automated software performance testing tools from literature to verify the practical implementation of a purposed matrix. In this way, we can identify gaps in other testing tools like static testing, functional testing, test case management etc..</a:t>
                      </a:r>
                    </a:p>
                  </a:txBody>
                  <a:tcPr/>
                </a:tc>
                <a:extLst>
                  <a:ext uri="{0D108BD9-81ED-4DB2-BD59-A6C34878D82A}">
                    <a16:rowId xmlns:a16="http://schemas.microsoft.com/office/drawing/2014/main" val="3827645644"/>
                  </a:ext>
                </a:extLst>
              </a:tr>
              <a:tr h="2705833">
                <a:tc>
                  <a:txBody>
                    <a:bodyPr/>
                    <a:lstStyle/>
                    <a:p>
                      <a:r>
                        <a:rPr lang="en-US" dirty="0"/>
                        <a:t> July 2010</a:t>
                      </a:r>
                    </a:p>
                  </a:txBody>
                  <a:tcPr/>
                </a:tc>
                <a:tc>
                  <a:txBody>
                    <a:bodyPr/>
                    <a:lstStyle/>
                    <a:p>
                      <a:r>
                        <a:rPr lang="en-US" dirty="0"/>
                        <a:t>Robert </a:t>
                      </a:r>
                      <a:r>
                        <a:rPr lang="en-US" dirty="0" err="1"/>
                        <a:t>Fabac,Igor</a:t>
                      </a:r>
                      <a:r>
                        <a:rPr lang="en-US" dirty="0"/>
                        <a:t> </a:t>
                      </a:r>
                      <a:r>
                        <a:rPr lang="en-US" dirty="0" err="1"/>
                        <a:t>Pihir,Danijel</a:t>
                      </a:r>
                      <a:r>
                        <a:rPr lang="en-US" dirty="0"/>
                        <a:t> </a:t>
                      </a:r>
                      <a:r>
                        <a:rPr lang="en-US" dirty="0" err="1"/>
                        <a:t>Radosevic</a:t>
                      </a:r>
                      <a:endParaRPr lang="en-US" dirty="0"/>
                    </a:p>
                  </a:txBody>
                  <a:tcPr/>
                </a:tc>
                <a:tc>
                  <a:txBody>
                    <a:bodyPr/>
                    <a:lstStyle/>
                    <a:p>
                      <a:r>
                        <a:rPr lang="en-US" dirty="0"/>
                        <a:t>The research in this paper was conducted on a sample of prominent Croatian companies regarding the practice of project management software using.</a:t>
                      </a:r>
                    </a:p>
                  </a:txBody>
                  <a:tcPr/>
                </a:tc>
                <a:tc>
                  <a:txBody>
                    <a:bodyPr/>
                    <a:lstStyle/>
                    <a:p>
                      <a:r>
                        <a:rPr lang="en-US" dirty="0"/>
                        <a:t> The finding of this research is the established significant correlation between number of employees, number of projects, its budgets, and number of persons involved in a project on one hand and the use of PM support software on the other.</a:t>
                      </a:r>
                    </a:p>
                  </a:txBody>
                  <a:tcPr/>
                </a:tc>
                <a:extLst>
                  <a:ext uri="{0D108BD9-81ED-4DB2-BD59-A6C34878D82A}">
                    <a16:rowId xmlns:a16="http://schemas.microsoft.com/office/drawing/2014/main" val="1181296584"/>
                  </a:ext>
                </a:extLst>
              </a:tr>
            </a:tbl>
          </a:graphicData>
        </a:graphic>
      </p:graphicFrame>
    </p:spTree>
    <p:extLst>
      <p:ext uri="{BB962C8B-B14F-4D97-AF65-F5344CB8AC3E}">
        <p14:creationId xmlns:p14="http://schemas.microsoft.com/office/powerpoint/2010/main" val="397342098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A3580C17-9C42-07AC-016A-09DE1BDAFF08}"/>
              </a:ext>
            </a:extLst>
          </p:cNvPr>
          <p:cNvGraphicFramePr>
            <a:graphicFrameLocks noGrp="1"/>
          </p:cNvGraphicFramePr>
          <p:nvPr>
            <p:extLst>
              <p:ext uri="{D42A27DB-BD31-4B8C-83A1-F6EECF244321}">
                <p14:modId xmlns:p14="http://schemas.microsoft.com/office/powerpoint/2010/main" val="2820845080"/>
              </p:ext>
            </p:extLst>
          </p:nvPr>
        </p:nvGraphicFramePr>
        <p:xfrm>
          <a:off x="1" y="0"/>
          <a:ext cx="9143999" cy="7026397"/>
        </p:xfrm>
        <a:graphic>
          <a:graphicData uri="http://schemas.openxmlformats.org/drawingml/2006/table">
            <a:tbl>
              <a:tblPr firstRow="1" bandRow="1">
                <a:tableStyleId>{5C22544A-7EE6-4342-B048-85BDC9FD1C3A}</a:tableStyleId>
              </a:tblPr>
              <a:tblGrid>
                <a:gridCol w="884972">
                  <a:extLst>
                    <a:ext uri="{9D8B030D-6E8A-4147-A177-3AD203B41FA5}">
                      <a16:colId xmlns:a16="http://schemas.microsoft.com/office/drawing/2014/main" val="1545620333"/>
                    </a:ext>
                  </a:extLst>
                </a:gridCol>
                <a:gridCol w="1381488">
                  <a:extLst>
                    <a:ext uri="{9D8B030D-6E8A-4147-A177-3AD203B41FA5}">
                      <a16:colId xmlns:a16="http://schemas.microsoft.com/office/drawing/2014/main" val="1720562392"/>
                    </a:ext>
                  </a:extLst>
                </a:gridCol>
                <a:gridCol w="2110154">
                  <a:extLst>
                    <a:ext uri="{9D8B030D-6E8A-4147-A177-3AD203B41FA5}">
                      <a16:colId xmlns:a16="http://schemas.microsoft.com/office/drawing/2014/main" val="1117211142"/>
                    </a:ext>
                  </a:extLst>
                </a:gridCol>
                <a:gridCol w="4767385">
                  <a:extLst>
                    <a:ext uri="{9D8B030D-6E8A-4147-A177-3AD203B41FA5}">
                      <a16:colId xmlns:a16="http://schemas.microsoft.com/office/drawing/2014/main" val="935547998"/>
                    </a:ext>
                  </a:extLst>
                </a:gridCol>
              </a:tblGrid>
              <a:tr h="349763">
                <a:tc>
                  <a:txBody>
                    <a:bodyPr/>
                    <a:lstStyle/>
                    <a:p>
                      <a:r>
                        <a:rPr lang="en-US" dirty="0"/>
                        <a:t>Year</a:t>
                      </a:r>
                    </a:p>
                  </a:txBody>
                  <a:tcPr/>
                </a:tc>
                <a:tc>
                  <a:txBody>
                    <a:bodyPr/>
                    <a:lstStyle/>
                    <a:p>
                      <a:r>
                        <a:rPr lang="en-US"/>
                        <a:t>Author</a:t>
                      </a:r>
                      <a:endParaRPr lang="en-US" dirty="0"/>
                    </a:p>
                  </a:txBody>
                  <a:tcPr/>
                </a:tc>
                <a:tc>
                  <a:txBody>
                    <a:bodyPr/>
                    <a:lstStyle/>
                    <a:p>
                      <a:r>
                        <a:rPr lang="en-US"/>
                        <a:t>Methodology</a:t>
                      </a:r>
                      <a:endParaRPr lang="en-US" dirty="0"/>
                    </a:p>
                  </a:txBody>
                  <a:tcPr/>
                </a:tc>
                <a:tc>
                  <a:txBody>
                    <a:bodyPr/>
                    <a:lstStyle/>
                    <a:p>
                      <a:r>
                        <a:rPr lang="en-US" dirty="0"/>
                        <a:t>Conclusion</a:t>
                      </a:r>
                    </a:p>
                  </a:txBody>
                  <a:tcPr/>
                </a:tc>
                <a:extLst>
                  <a:ext uri="{0D108BD9-81ED-4DB2-BD59-A6C34878D82A}">
                    <a16:rowId xmlns:a16="http://schemas.microsoft.com/office/drawing/2014/main" val="705892394"/>
                  </a:ext>
                </a:extLst>
              </a:tr>
              <a:tr h="2593262">
                <a:tc>
                  <a:txBody>
                    <a:bodyPr/>
                    <a:lstStyle/>
                    <a:p>
                      <a:r>
                        <a:rPr lang="en-US"/>
                        <a:t>24 june,2014</a:t>
                      </a:r>
                      <a:endParaRPr lang="en-US" dirty="0"/>
                    </a:p>
                  </a:txBody>
                  <a:tcPr/>
                </a:tc>
                <a:tc>
                  <a:txBody>
                    <a:bodyPr/>
                    <a:lstStyle/>
                    <a:p>
                      <a:r>
                        <a:rPr lang="it-IT"/>
                        <a:t>Francesca Arcelli Fontana, Marco Zanoni, Andrea Caracciolo</a:t>
                      </a:r>
                      <a:endParaRPr lang="en-US" dirty="0"/>
                    </a:p>
                  </a:txBody>
                  <a:tcPr/>
                </a:tc>
                <a:tc>
                  <a:txBody>
                    <a:bodyPr/>
                    <a:lstStyle/>
                    <a:p>
                      <a:r>
                        <a:rPr lang="en-US"/>
                        <a:t>In this work wepropose our benchmark platform for design patterns detection,based on a community driven evaluation</a:t>
                      </a:r>
                      <a:endParaRPr lang="en-US" dirty="0"/>
                    </a:p>
                  </a:txBody>
                  <a:tcPr/>
                </a:tc>
                <a:tc>
                  <a:txBody>
                    <a:bodyPr/>
                    <a:lstStyle/>
                    <a:p>
                      <a:r>
                        <a:rPr lang="en-US"/>
                        <a:t> we presented a platform helping the design pattern detection community having a way to compare the results produced by the tools and the techniques that have been proposed in the literature.</a:t>
                      </a:r>
                      <a:endParaRPr lang="en-US" dirty="0"/>
                    </a:p>
                  </a:txBody>
                  <a:tcPr/>
                </a:tc>
                <a:extLst>
                  <a:ext uri="{0D108BD9-81ED-4DB2-BD59-A6C34878D82A}">
                    <a16:rowId xmlns:a16="http://schemas.microsoft.com/office/drawing/2014/main" val="3239783800"/>
                  </a:ext>
                </a:extLst>
              </a:tr>
              <a:tr h="2342301">
                <a:tc>
                  <a:txBody>
                    <a:bodyPr/>
                    <a:lstStyle/>
                    <a:p>
                      <a:r>
                        <a:rPr lang="en-US" dirty="0"/>
                        <a:t>2Feb,2005</a:t>
                      </a:r>
                    </a:p>
                  </a:txBody>
                  <a:tcPr/>
                </a:tc>
                <a:tc>
                  <a:txBody>
                    <a:bodyPr/>
                    <a:lstStyle/>
                    <a:p>
                      <a:r>
                        <a:rPr lang="en-US" dirty="0"/>
                        <a:t>Graham M. Winch and John Kelsey.</a:t>
                      </a:r>
                    </a:p>
                  </a:txBody>
                  <a:tcPr/>
                </a:tc>
                <a:tc>
                  <a:txBody>
                    <a:bodyPr/>
                    <a:lstStyle/>
                    <a:p>
                      <a:r>
                        <a:rPr lang="en-US" dirty="0"/>
                        <a:t> The paper will ﬁrst re-view some of the recent debates on construction project planning. It will then report the results.</a:t>
                      </a:r>
                    </a:p>
                  </a:txBody>
                  <a:tcPr/>
                </a:tc>
                <a:tc>
                  <a:txBody>
                    <a:bodyPr/>
                    <a:lstStyle/>
                    <a:p>
                      <a:r>
                        <a:rPr lang="en-US" dirty="0"/>
                        <a:t> We encourage </a:t>
                      </a:r>
                      <a:r>
                        <a:rPr lang="en-US" dirty="0" err="1"/>
                        <a:t>othersto</a:t>
                      </a:r>
                      <a:r>
                        <a:rPr lang="en-US" dirty="0"/>
                        <a:t> pursue this line of inquiry – planning remains central to construction project management, and its practice deserves more research attention than it currently</a:t>
                      </a:r>
                    </a:p>
                  </a:txBody>
                  <a:tcPr/>
                </a:tc>
                <a:extLst>
                  <a:ext uri="{0D108BD9-81ED-4DB2-BD59-A6C34878D82A}">
                    <a16:rowId xmlns:a16="http://schemas.microsoft.com/office/drawing/2014/main" val="3445664864"/>
                  </a:ext>
                </a:extLst>
              </a:tr>
              <a:tr h="1725074">
                <a:tc>
                  <a:txBody>
                    <a:bodyPr/>
                    <a:lstStyle/>
                    <a:p>
                      <a:r>
                        <a:rPr lang="en-US"/>
                        <a:t>August 2011</a:t>
                      </a:r>
                      <a:endParaRPr lang="en-US" dirty="0"/>
                    </a:p>
                  </a:txBody>
                  <a:tcPr/>
                </a:tc>
                <a:tc>
                  <a:txBody>
                    <a:bodyPr/>
                    <a:lstStyle/>
                    <a:p>
                      <a:r>
                        <a:rPr lang="en-US" dirty="0"/>
                        <a:t>Roberto E. Lopez-</a:t>
                      </a:r>
                      <a:r>
                        <a:rPr lang="en-US" dirty="0" err="1"/>
                        <a:t>Herrejon</a:t>
                      </a:r>
                      <a:endParaRPr lang="en-US" dirty="0"/>
                    </a:p>
                  </a:txBody>
                  <a:tcPr/>
                </a:tc>
                <a:tc>
                  <a:txBody>
                    <a:bodyPr/>
                    <a:lstStyle/>
                    <a:p>
                      <a:r>
                        <a:rPr lang="en-US" dirty="0"/>
                        <a:t>we describe how to extract the elements of features here.</a:t>
                      </a:r>
                    </a:p>
                  </a:txBody>
                  <a:tcPr/>
                </a:tc>
                <a:tc>
                  <a:txBody>
                    <a:bodyPr/>
                    <a:lstStyle/>
                    <a:p>
                      <a:r>
                        <a:rPr lang="en-US" dirty="0"/>
                        <a:t>, we present our </a:t>
                      </a:r>
                      <a:r>
                        <a:rPr lang="en-US" dirty="0" err="1"/>
                        <a:t>experiencein</a:t>
                      </a:r>
                      <a:r>
                        <a:rPr lang="en-US" dirty="0"/>
                        <a:t> refactoring two systems, one of small size and a </a:t>
                      </a:r>
                      <a:r>
                        <a:rPr lang="en-US" dirty="0" err="1"/>
                        <a:t>largerone</a:t>
                      </a:r>
                      <a:r>
                        <a:rPr lang="en-US" dirty="0"/>
                        <a:t> publicly available as an open source project. Our </a:t>
                      </a:r>
                      <a:r>
                        <a:rPr lang="en-US" dirty="0" err="1"/>
                        <a:t>workfollowed</a:t>
                      </a:r>
                      <a:r>
                        <a:rPr lang="en-US" dirty="0"/>
                        <a:t> a three-step refactoring process.</a:t>
                      </a:r>
                    </a:p>
                  </a:txBody>
                  <a:tcPr/>
                </a:tc>
                <a:extLst>
                  <a:ext uri="{0D108BD9-81ED-4DB2-BD59-A6C34878D82A}">
                    <a16:rowId xmlns:a16="http://schemas.microsoft.com/office/drawing/2014/main" val="1668435638"/>
                  </a:ext>
                </a:extLst>
              </a:tr>
            </a:tbl>
          </a:graphicData>
        </a:graphic>
      </p:graphicFrame>
    </p:spTree>
    <p:extLst>
      <p:ext uri="{BB962C8B-B14F-4D97-AF65-F5344CB8AC3E}">
        <p14:creationId xmlns:p14="http://schemas.microsoft.com/office/powerpoint/2010/main" val="274229937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p:txBody>
          <a:bodyPr>
            <a:normAutofit/>
          </a:bodyPr>
          <a:lstStyle/>
          <a:p>
            <a:r>
              <a:rPr lang="en-US" dirty="0"/>
              <a:t>Classical and automated tools</a:t>
            </a:r>
          </a:p>
          <a:p>
            <a:endParaRPr lang="en-US" dirty="0"/>
          </a:p>
          <a:p>
            <a:pPr>
              <a:buNone/>
            </a:pPr>
            <a:r>
              <a:rPr lang="en-US" dirty="0"/>
              <a:t>   While developing software engineering  although there are many classical tools but methodology applied here is that automated tools are far better then the classical tools</a:t>
            </a:r>
          </a:p>
          <a:p>
            <a:pPr>
              <a:buNone/>
            </a:pPr>
            <a:r>
              <a:rPr lang="en-US" dirty="0"/>
              <a:t>  According to our research the method for achieving the good software is using the automated tools instead if classical tools.</a:t>
            </a:r>
          </a:p>
          <a:p>
            <a:endParaRPr lang="en-US" dirty="0"/>
          </a:p>
          <a:p>
            <a:endParaRPr lang="en-US" dirty="0"/>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p:txBody>
          <a:bodyPr>
            <a:normAutofit fontScale="92500" lnSpcReduction="20000"/>
          </a:bodyPr>
          <a:lstStyle/>
          <a:p>
            <a:pPr>
              <a:buNone/>
            </a:pPr>
            <a:r>
              <a:rPr lang="en-US" dirty="0"/>
              <a:t>  There are a huge number of Software Project Management tools which are most likely used in many areas. In our research we  present their features which is helpful for any software engineer to choose the right tool. </a:t>
            </a:r>
          </a:p>
          <a:p>
            <a:pPr>
              <a:buNone/>
            </a:pPr>
            <a:r>
              <a:rPr lang="en-US" dirty="0"/>
              <a:t>The list of common tools is mention below. </a:t>
            </a:r>
          </a:p>
          <a:p>
            <a:pPr>
              <a:buNone/>
            </a:pPr>
            <a:r>
              <a:rPr lang="en-US" dirty="0"/>
              <a:t>1. Primavera</a:t>
            </a:r>
          </a:p>
          <a:p>
            <a:pPr>
              <a:buNone/>
            </a:pPr>
            <a:r>
              <a:rPr lang="en-US" dirty="0"/>
              <a:t>2. MS Project</a:t>
            </a:r>
          </a:p>
          <a:p>
            <a:pPr>
              <a:buNone/>
            </a:pPr>
            <a:r>
              <a:rPr lang="en-US" dirty="0"/>
              <a:t>3. </a:t>
            </a:r>
            <a:r>
              <a:rPr lang="en-US" dirty="0" err="1"/>
              <a:t>GanttProject</a:t>
            </a:r>
            <a:endParaRPr lang="en-US" dirty="0"/>
          </a:p>
          <a:p>
            <a:pPr>
              <a:buNone/>
            </a:pPr>
            <a:r>
              <a:rPr lang="en-US" dirty="0"/>
              <a:t>4. </a:t>
            </a:r>
            <a:r>
              <a:rPr lang="en-US" dirty="0" err="1"/>
              <a:t>Redmine</a:t>
            </a:r>
            <a:r>
              <a:rPr lang="en-US" dirty="0"/>
              <a:t> </a:t>
            </a:r>
          </a:p>
          <a:p>
            <a:pPr>
              <a:buNone/>
            </a:pPr>
            <a:r>
              <a:rPr lang="en-US" dirty="0"/>
              <a:t>5. </a:t>
            </a:r>
            <a:r>
              <a:rPr lang="en-US" dirty="0" err="1"/>
              <a:t>BaseCamp</a:t>
            </a:r>
            <a:r>
              <a:rPr lang="en-US" dirty="0"/>
              <a:t> </a:t>
            </a:r>
          </a:p>
          <a:p>
            <a:pPr>
              <a:buNone/>
            </a:pPr>
            <a:r>
              <a:rPr lang="en-US" dirty="0"/>
              <a:t>6. </a:t>
            </a:r>
            <a:r>
              <a:rPr lang="en-US" dirty="0" err="1"/>
              <a:t>dotProject</a:t>
            </a:r>
            <a:r>
              <a:rPr lang="en-US" dirty="0"/>
              <a:t> </a:t>
            </a:r>
          </a:p>
          <a:p>
            <a:pPr>
              <a:buNone/>
            </a:pPr>
            <a:r>
              <a:rPr lang="en-US" dirty="0"/>
              <a:t>7. </a:t>
            </a:r>
            <a:r>
              <a:rPr lang="en-US" dirty="0" err="1"/>
              <a:t>Assembla</a:t>
            </a:r>
            <a:r>
              <a:rPr lang="en-US" dirty="0"/>
              <a:t> </a:t>
            </a:r>
          </a:p>
          <a:p>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9339" y="304800"/>
            <a:ext cx="7765322" cy="1066800"/>
          </a:xfrm>
        </p:spPr>
        <p:txBody>
          <a:bodyPr/>
          <a:lstStyle/>
          <a:p>
            <a:r>
              <a:rPr lang="en-US" dirty="0"/>
              <a:t>ANALYSIS</a:t>
            </a:r>
          </a:p>
        </p:txBody>
      </p:sp>
      <p:pic>
        <p:nvPicPr>
          <p:cNvPr id="8" name="Content Placeholder 7" descr="Capture.PNG"/>
          <p:cNvPicPr>
            <a:picLocks noGrp="1" noChangeAspect="1"/>
          </p:cNvPicPr>
          <p:nvPr>
            <p:ph idx="1"/>
          </p:nvPr>
        </p:nvPicPr>
        <p:blipFill>
          <a:blip r:embed="rId2"/>
          <a:stretch>
            <a:fillRect/>
          </a:stretch>
        </p:blipFill>
        <p:spPr>
          <a:xfrm>
            <a:off x="5300532" y="1143000"/>
            <a:ext cx="3820022" cy="2743200"/>
          </a:xfrm>
        </p:spPr>
      </p:pic>
      <p:pic>
        <p:nvPicPr>
          <p:cNvPr id="9" name="Picture 2"/>
          <p:cNvPicPr>
            <a:picLocks noChangeAspect="1" noChangeArrowheads="1"/>
          </p:cNvPicPr>
          <p:nvPr/>
        </p:nvPicPr>
        <p:blipFill>
          <a:blip r:embed="rId3"/>
          <a:srcRect/>
          <a:stretch>
            <a:fillRect/>
          </a:stretch>
        </p:blipFill>
        <p:spPr bwMode="auto">
          <a:xfrm>
            <a:off x="1219200" y="4216791"/>
            <a:ext cx="4219575" cy="2362200"/>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5" name="Content Placeholder 4"/>
          <p:cNvSpPr>
            <a:spLocks noGrp="1"/>
          </p:cNvSpPr>
          <p:nvPr>
            <p:ph idx="1"/>
          </p:nvPr>
        </p:nvSpPr>
        <p:spPr>
          <a:xfrm>
            <a:off x="689317" y="1828800"/>
            <a:ext cx="7239000" cy="4846320"/>
          </a:xfrm>
        </p:spPr>
        <p:txBody>
          <a:bodyPr>
            <a:normAutofit/>
          </a:bodyPr>
          <a:lstStyle/>
          <a:p>
            <a:pPr>
              <a:buNone/>
            </a:pPr>
            <a:r>
              <a:rPr lang="en-US" dirty="0"/>
              <a:t>We analysis the </a:t>
            </a:r>
            <a:r>
              <a:rPr lang="en-US"/>
              <a:t>commonly referred software project management </a:t>
            </a:r>
            <a:r>
              <a:rPr lang="en-US" dirty="0"/>
              <a:t>tools in a different way.</a:t>
            </a:r>
          </a:p>
          <a:p>
            <a:pPr>
              <a:buNone/>
            </a:pPr>
            <a:r>
              <a:rPr lang="en-US" dirty="0"/>
              <a:t>The features like, Issue tracking, Calendar view , Email notification and task management are mostly repeated  in most of the tools. The detail of these additional features not clearly mentioned in the existing standard of project management plan. The details of these features and the additional new features can be added in the standard for upcoming software development tools in future.</a:t>
            </a:r>
          </a:p>
          <a:p>
            <a:pPr>
              <a:buNone/>
            </a:pPr>
            <a:endParaRPr lang="en-US" dirty="0"/>
          </a:p>
          <a:p>
            <a:pPr>
              <a:buNone/>
            </a:pPr>
            <a:r>
              <a:rPr lang="en-US" dirty="0"/>
              <a:t>Global software development (GSD) can be launched on the basis of finding such kind of additional features of the tools.</a:t>
            </a:r>
          </a:p>
        </p:txBody>
      </p:sp>
    </p:spTree>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TM02836342[[fn=Ion]]</Template>
  <TotalTime>2041</TotalTime>
  <Words>649</Words>
  <Application>Microsoft Office PowerPoint</Application>
  <PresentationFormat>On-screen Show (4:3)</PresentationFormat>
  <Paragraphs>67</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Century Gothic</vt:lpstr>
      <vt:lpstr>Wingdings</vt:lpstr>
      <vt:lpstr>Wingdings 3</vt:lpstr>
      <vt:lpstr>Ion</vt:lpstr>
      <vt:lpstr>Software project management</vt:lpstr>
      <vt:lpstr>Introduction</vt:lpstr>
      <vt:lpstr>Intro to Domain</vt:lpstr>
      <vt:lpstr>PowerPoint Presentation</vt:lpstr>
      <vt:lpstr>PowerPoint Presentation</vt:lpstr>
      <vt:lpstr>Methodology</vt:lpstr>
      <vt:lpstr>Discussion</vt:lpstr>
      <vt:lpstr>ANALYSIS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Softwaer project management</dc:title>
  <dc:creator>pc</dc:creator>
  <cp:lastModifiedBy>ayesha b</cp:lastModifiedBy>
  <cp:revision>6</cp:revision>
  <dcterms:created xsi:type="dcterms:W3CDTF">2022-10-28T07:15:18Z</dcterms:created>
  <dcterms:modified xsi:type="dcterms:W3CDTF">2022-10-30T12:27:05Z</dcterms:modified>
</cp:coreProperties>
</file>