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0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49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9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1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F693-86DB-4EF1-A22D-2FA6FC2B3B1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9937-0EE0-40B1-879A-A1D496E03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7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113" cy="7171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6525" y="1540255"/>
            <a:ext cx="7239000" cy="2387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Employee Retention and Turnover in Global Software Development:: Comparing In-house Offshoring and Offshore Outsourcing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3984" y="3927855"/>
            <a:ext cx="4657859" cy="1655762"/>
          </a:xfrm>
        </p:spPr>
        <p:txBody>
          <a:bodyPr>
            <a:normAutofit/>
          </a:bodyPr>
          <a:lstStyle/>
          <a:p>
            <a:r>
              <a:rPr lang="en-US" b="1" dirty="0" smtClean="0"/>
              <a:t>SAMAN BIBI</a:t>
            </a:r>
          </a:p>
          <a:p>
            <a:r>
              <a:rPr lang="en-US" b="1" dirty="0" smtClean="0"/>
              <a:t>BSCS-F19-M47</a:t>
            </a:r>
          </a:p>
          <a:p>
            <a:r>
              <a:rPr lang="en-US" b="1" dirty="0" smtClean="0"/>
              <a:t>MAM AYEHSA </a:t>
            </a:r>
          </a:p>
          <a:p>
            <a:r>
              <a:rPr lang="en-US" b="1" dirty="0" smtClean="0"/>
              <a:t>SPM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81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alistic neon speed motion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206"/>
            <a:ext cx="12192000" cy="691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259" y="1056473"/>
            <a:ext cx="4356100" cy="1293028"/>
          </a:xfrm>
        </p:spPr>
        <p:txBody>
          <a:bodyPr/>
          <a:lstStyle/>
          <a:p>
            <a:r>
              <a:rPr lang="en-US" dirty="0" smtClean="0"/>
              <a:t>INTRODUCTON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991" y="3016815"/>
            <a:ext cx="54399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smtClean="0"/>
              <a:t>Employee Retention and Turnover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smtClean="0"/>
              <a:t>In-house Offshoring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 smtClean="0"/>
              <a:t>Offshore Outsourcing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50" y="1232804"/>
            <a:ext cx="3771221" cy="37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601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"/>
            <a:ext cx="12192000" cy="6855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6"/>
            <a:ext cx="4165598" cy="7493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69763"/>
              </p:ext>
            </p:extLst>
          </p:nvPr>
        </p:nvGraphicFramePr>
        <p:xfrm>
          <a:off x="555005" y="1088570"/>
          <a:ext cx="10940310" cy="493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8062"/>
                <a:gridCol w="2188062"/>
                <a:gridCol w="2188062"/>
                <a:gridCol w="2188062"/>
                <a:gridCol w="2188062"/>
              </a:tblGrid>
              <a:tr h="35665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CONCUSION</a:t>
                      </a:r>
                      <a:endParaRPr lang="en-US" dirty="0"/>
                    </a:p>
                  </a:txBody>
                  <a:tcPr/>
                </a:tc>
              </a:tr>
              <a:tr h="1694101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Wilson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April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 Impact of staff turnover on software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empirical study of 89 software practitioners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 Improving motivation levels can reduce staff turnover, which in turn increases project success.</a:t>
                      </a:r>
                      <a:endParaRPr lang="en-US" dirty="0"/>
                    </a:p>
                  </a:txBody>
                  <a:tcPr/>
                </a:tc>
              </a:tr>
              <a:tr h="2496571">
                <a:tc>
                  <a:txBody>
                    <a:bodyPr/>
                    <a:lstStyle/>
                    <a:p>
                      <a:r>
                        <a:rPr lang="en-US" sz="1800" u="sng" strike="noStrike" kern="1200" dirty="0" smtClean="0">
                          <a:effectLst/>
                        </a:rPr>
                        <a:t> 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Abdel-Hamid</a:t>
                      </a:r>
                      <a:endParaRPr lang="en-US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22 Dec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 staff turnover, acquisition, and assimilation rates affect software development cost and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 A system dynamics model of the software development process is employed as our experimentation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results indicate that staff turnover, acquisition, and assimilation rates can increase a project’s cost and duration by as much as 40 to 60 percent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8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"/>
            <a:ext cx="12192000" cy="685568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99792"/>
              </p:ext>
            </p:extLst>
          </p:nvPr>
        </p:nvGraphicFramePr>
        <p:xfrm>
          <a:off x="428171" y="611051"/>
          <a:ext cx="11335657" cy="59326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6000"/>
                <a:gridCol w="885371"/>
                <a:gridCol w="2757714"/>
                <a:gridCol w="1306286"/>
                <a:gridCol w="5370286"/>
              </a:tblGrid>
              <a:tr h="35350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CONCUSION</a:t>
                      </a:r>
                      <a:endParaRPr lang="en-US" dirty="0"/>
                    </a:p>
                  </a:txBody>
                  <a:tcPr/>
                </a:tc>
              </a:tr>
              <a:tr h="1678343"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effectLst/>
                        </a:rPr>
                        <a:t>Jhon</a:t>
                      </a:r>
                      <a:r>
                        <a:rPr lang="en-US" sz="1800" u="none" strike="noStrike" kern="1200" baseline="0" dirty="0" smtClean="0">
                          <a:effectLst/>
                        </a:rPr>
                        <a:t> Noll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/>
                      </a:r>
                      <a:br>
                        <a:rPr lang="en-US" sz="1800" kern="1200" dirty="0" smtClean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 effect of global software development on motivation.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 Scrum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autonomy is a necessary but not sufficient condition for motivation among experienced team members, and (2) autonomy is not a motivator unless accompanied by sufficient competence.</a:t>
                      </a:r>
                      <a:endParaRPr lang="en-US" dirty="0"/>
                    </a:p>
                  </a:txBody>
                  <a:tcPr/>
                </a:tc>
              </a:tr>
              <a:tr h="1414011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Bin </a:t>
                      </a:r>
                      <a:r>
                        <a:rPr lang="en-US" u="none" dirty="0" err="1" smtClean="0"/>
                        <a:t>lin</a:t>
                      </a:r>
                      <a:endParaRPr lang="en-US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Developer turnover in global, industrial open source projects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Five </a:t>
                      </a:r>
                      <a:r>
                        <a:rPr lang="en-US" sz="1800" kern="1200" dirty="0" smtClean="0">
                          <a:effectLst/>
                        </a:rPr>
                        <a:t>open source </a:t>
                      </a:r>
                      <a:r>
                        <a:rPr lang="en-US" sz="1800" kern="1200" dirty="0" smtClean="0">
                          <a:effectLst/>
                        </a:rPr>
                        <a:t>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 start contributing to the project earlier; 2) mainly modify instead of creating files; 3) mainly code instead of dealing with documentations</a:t>
                      </a:r>
                      <a:endParaRPr lang="en-US" dirty="0"/>
                    </a:p>
                  </a:txBody>
                  <a:tcPr/>
                </a:tc>
              </a:tr>
              <a:tr h="2474520">
                <a:tc>
                  <a:txBody>
                    <a:bodyPr/>
                    <a:lstStyle/>
                    <a:p>
                      <a:r>
                        <a:rPr lang="en-US" sz="1800" u="none" kern="1200" dirty="0" smtClean="0">
                          <a:effectLst/>
                        </a:rPr>
                        <a:t>Tore </a:t>
                      </a:r>
                      <a:r>
                        <a:rPr lang="en-US" sz="1800" u="none" kern="1200" dirty="0" err="1" smtClean="0">
                          <a:effectLst/>
                        </a:rPr>
                        <a:t>Dybå</a:t>
                      </a:r>
                      <a:endParaRPr lang="en-US" sz="1800" u="none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 </a:t>
                      </a:r>
                      <a:endParaRPr lang="en-US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we perform a tertiary review to assess the types and methods of research synthesis in systematic reviews in software engineering.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The results show that, despite the focus on systematic reviews, there is, currently, limited attention to research synthesis in software engineering. This needs to change and a repertoire of synthesis methods needs to be an integral part of systematic reviews to increase their significance and utility for research and practice.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63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s, 990000+ Background Images, Wallpaper, Poster, Banners for Free 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418" y="0"/>
            <a:ext cx="13500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35218"/>
            <a:ext cx="64700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research employed a mixed-method approach comprising two empirical case studies in industry involving 62 practitioners at three international companies conducting in-house and offshore outsourced software development.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241275"/>
            <a:ext cx="4189645" cy="30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6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05943" cy="983344"/>
          </a:xfrm>
        </p:spPr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19" y="2335623"/>
            <a:ext cx="73488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 Case Study A, 53 practitioners were interviewed to compare and contrast the in-house offshore setting (an offshore development center that is part of a larger international company) and an offshore outsourcing service provider. 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 Case Study B, a participant observation study was conducted over a 14 month period. A geographically distributed team was investigated in-depth, including interviews with 9 of its members.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55" y="3703562"/>
            <a:ext cx="4731657" cy="3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7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4" y="115703"/>
            <a:ext cx="3407229" cy="1293028"/>
          </a:xfrm>
        </p:spPr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381" y="1524434"/>
            <a:ext cx="8506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681" t="19077" r="49716" b="49393"/>
          <a:stretch/>
        </p:blipFill>
        <p:spPr>
          <a:xfrm>
            <a:off x="1000560" y="1755266"/>
            <a:ext cx="7098789" cy="3636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27" y="2674593"/>
            <a:ext cx="3968288" cy="22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1139" y="1561567"/>
            <a:ext cx="80079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We speculate that offshore outsourcing service providers could reduce staff member turnover by improving work-life balance and adopting more family friendly employment policies. Further, outsourcing service providers could reward innovation more effectively and structure contracts to enable software product ownership to improve staff retention.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16" y="431140"/>
            <a:ext cx="332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1,392 Purple Thank You Illustrations &amp;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6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129</TotalTime>
  <Words>363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Vapor Trail</vt:lpstr>
      <vt:lpstr>Employee Retention and Turnover in Global Software Development:: Comparing In-house Offshoring and Offshore Outsourcing</vt:lpstr>
      <vt:lpstr>INTRODUCTON</vt:lpstr>
      <vt:lpstr>BACKGROUND</vt:lpstr>
      <vt:lpstr>PowerPoint Presentation</vt:lpstr>
      <vt:lpstr>METHODOLOGY</vt:lpstr>
      <vt:lpstr>DISCUSSION</vt:lpstr>
      <vt:lpstr>DISCUSSION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 and Turnover in Global Software Development:: Comparing In-house Offshoring and Offshore Outsourcing</dc:title>
  <dc:creator>pc planet</dc:creator>
  <cp:lastModifiedBy>pc planet</cp:lastModifiedBy>
  <cp:revision>20</cp:revision>
  <dcterms:created xsi:type="dcterms:W3CDTF">2022-10-29T09:36:02Z</dcterms:created>
  <dcterms:modified xsi:type="dcterms:W3CDTF">2022-10-30T07:46:14Z</dcterms:modified>
</cp:coreProperties>
</file>