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1" r:id="rId4"/>
    <p:sldId id="272" r:id="rId5"/>
    <p:sldId id="273" r:id="rId6"/>
    <p:sldId id="260" r:id="rId7"/>
    <p:sldId id="262" r:id="rId8"/>
    <p:sldId id="265" r:id="rId9"/>
    <p:sldId id="267" r:id="rId10"/>
    <p:sldId id="268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32547-503D-46E2-8858-66EC55A441E7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512F7-9105-497D-A08A-55FB4812F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41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512F7-9105-497D-A08A-55FB4812F7E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46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C2D-194B-4AD9-BD15-CFCAF6EF204E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0D1-7861-48F4-B338-F3F380AE3E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79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C2D-194B-4AD9-BD15-CFCAF6EF204E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0D1-7861-48F4-B338-F3F380AE3E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7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C2D-194B-4AD9-BD15-CFCAF6EF204E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0D1-7861-48F4-B338-F3F380AE3E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36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C2D-194B-4AD9-BD15-CFCAF6EF204E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0D1-7861-48F4-B338-F3F380AE3E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40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C2D-194B-4AD9-BD15-CFCAF6EF204E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0D1-7861-48F4-B338-F3F380AE3E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41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C2D-194B-4AD9-BD15-CFCAF6EF204E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0D1-7861-48F4-B338-F3F380AE3E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2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C2D-194B-4AD9-BD15-CFCAF6EF204E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0D1-7861-48F4-B338-F3F380AE3E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95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C2D-194B-4AD9-BD15-CFCAF6EF204E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0D1-7861-48F4-B338-F3F380AE3E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12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C2D-194B-4AD9-BD15-CFCAF6EF204E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0D1-7861-48F4-B338-F3F380AE3E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5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C2D-194B-4AD9-BD15-CFCAF6EF204E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0D1-7861-48F4-B338-F3F380AE3E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8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C2D-194B-4AD9-BD15-CFCAF6EF204E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0D1-7861-48F4-B338-F3F380AE3E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46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B9C2D-194B-4AD9-BD15-CFCAF6EF204E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870D1-7861-48F4-B338-F3F380AE3E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83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Integrating </a:t>
            </a:r>
            <a:r>
              <a:rPr lang="en-GB" dirty="0"/>
              <a:t>R</a:t>
            </a:r>
            <a:r>
              <a:rPr lang="en-GB" dirty="0" smtClean="0"/>
              <a:t>isk Management in Scrum </a:t>
            </a:r>
            <a:r>
              <a:rPr lang="en-GB" dirty="0"/>
              <a:t>F</a:t>
            </a:r>
            <a:r>
              <a:rPr lang="en-GB" dirty="0" smtClean="0"/>
              <a:t>ramework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3886200"/>
            <a:ext cx="4752528" cy="1487016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b="1" dirty="0" err="1" smtClean="0"/>
              <a:t>Irsa</a:t>
            </a:r>
            <a:r>
              <a:rPr lang="en-GB" b="1" dirty="0" smtClean="0"/>
              <a:t> </a:t>
            </a:r>
            <a:r>
              <a:rPr lang="en-GB" b="1" dirty="0" err="1" smtClean="0"/>
              <a:t>Kayani</a:t>
            </a:r>
            <a:endParaRPr lang="en-GB" b="1" dirty="0" smtClean="0"/>
          </a:p>
          <a:p>
            <a:r>
              <a:rPr lang="en-GB" b="1" dirty="0" smtClean="0"/>
              <a:t>Bscs-f19-m87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669448"/>
            <a:ext cx="237626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Published in :2018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94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340768"/>
            <a:ext cx="7560840" cy="3139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  The model was validated by performing a controlled  experiment on semester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 project of undergraduate students.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result showed significance amount of critical risk identified in later sprints which showed that an iterative risk management process is evident in scrum.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an industrial experiment could be conducted in order to generalize results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risk management approaches for other agile methodology can also be developed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kanban</a:t>
            </a:r>
            <a:r>
              <a:rPr lang="en-US" dirty="0" smtClean="0"/>
              <a:t> is also becoming famous in software industry.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06099" y="971436"/>
            <a:ext cx="32994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CONCLUSION and FUTURE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51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915816" y="2636912"/>
            <a:ext cx="349062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</a:t>
            </a:r>
            <a:r>
              <a:rPr lang="en-GB" sz="4800" dirty="0" smtClean="0"/>
              <a:t> THANK YOU  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1580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22595"/>
            <a:ext cx="748883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GB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GB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What is risk?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Risk management in software development is performed in two main phases</a:t>
            </a:r>
            <a:r>
              <a:rPr lang="en-GB" dirty="0" smtClean="0"/>
              <a:t> 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Risks are a part of software projects and managing the risks leads to successful projects . </a:t>
            </a:r>
            <a:r>
              <a:rPr lang="en-US" dirty="0" err="1" smtClean="0"/>
              <a:t>Organisations</a:t>
            </a:r>
            <a:r>
              <a:rPr lang="en-US" dirty="0" smtClean="0"/>
              <a:t> adopting risk management for efficient outcomes.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From early 2000, software industry has taken a shift towards adopting agile methods being lightweight and change prone unlike traditional methods. Among agile methods, scrum is most widely used method.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Scrum is a way of creating something quickly  and then getting feedback from the customer and whether to make changes  or not.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31640" y="209851"/>
            <a:ext cx="187220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 smtClean="0"/>
              <a:t>INTRODUCTION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789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3416"/>
              </p:ext>
            </p:extLst>
          </p:nvPr>
        </p:nvGraphicFramePr>
        <p:xfrm>
          <a:off x="1187624" y="548680"/>
          <a:ext cx="7200800" cy="3845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000"/>
                <a:gridCol w="1524000"/>
                <a:gridCol w="1524000"/>
                <a:gridCol w="26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Author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Conclusion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L. </a:t>
                      </a:r>
                      <a:r>
                        <a:rPr lang="en-US" dirty="0" err="1" smtClean="0"/>
                        <a:t>Siddique</a:t>
                      </a:r>
                      <a:r>
                        <a:rPr lang="en-US" dirty="0" smtClean="0"/>
                        <a:t> and B. A. Hussein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risk in agile is handled like tradition software development approaches.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 the risks are monitored continuously during entire development process and the probability of occurrence is accessed. 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A.Albadarneh</a:t>
                      </a:r>
                      <a:r>
                        <a:rPr lang="en-GB" dirty="0" smtClean="0"/>
                        <a:t>, I. </a:t>
                      </a:r>
                      <a:r>
                        <a:rPr lang="en-GB" dirty="0" err="1" smtClean="0"/>
                        <a:t>Albadarneh</a:t>
                      </a:r>
                      <a:r>
                        <a:rPr lang="en-GB" dirty="0" smtClean="0"/>
                        <a:t>, and A. </a:t>
                      </a:r>
                      <a:r>
                        <a:rPr lang="en-GB" dirty="0" err="1" smtClean="0"/>
                        <a:t>Qusef</a:t>
                      </a:r>
                      <a:endParaRPr lang="en-US" dirty="0" smtClean="0">
                        <a:effectLst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risk management practices in agile method.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that DSDM is the most comprehensive approach to risk management.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87624" y="134365"/>
            <a:ext cx="18722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45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695399"/>
              </p:ext>
            </p:extLst>
          </p:nvPr>
        </p:nvGraphicFramePr>
        <p:xfrm>
          <a:off x="1187624" y="764704"/>
          <a:ext cx="7200799" cy="4942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26722"/>
                <a:gridCol w="1726722"/>
                <a:gridCol w="1726722"/>
                <a:gridCol w="202063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Author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Conclusion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N. </a:t>
                      </a:r>
                      <a:r>
                        <a:rPr lang="en-GB" dirty="0" err="1" smtClean="0"/>
                        <a:t>Uikey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phases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risk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management were integrated in Scrum framework from risk identification to risk control.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requirements come with new risks and no mechanism was</a:t>
                      </a:r>
                    </a:p>
                    <a:p>
                      <a:r>
                        <a:rPr lang="en-US" dirty="0" smtClean="0"/>
                        <a:t>defined for new risks to be recorded with their mitigation plan. Also, the method was not validated.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S. Noor, H. </a:t>
                      </a:r>
                      <a:r>
                        <a:rPr lang="en-US" dirty="0" err="1" smtClean="0"/>
                        <a:t>Ghazali</a:t>
                      </a:r>
                      <a:r>
                        <a:rPr lang="en-US" dirty="0" smtClean="0"/>
                        <a:t>, S. S. </a:t>
                      </a:r>
                      <a:r>
                        <a:rPr lang="en-US" dirty="0" err="1" smtClean="0"/>
                        <a:t>Salim</a:t>
                      </a:r>
                      <a:r>
                        <a:rPr lang="en-US" dirty="0" smtClean="0"/>
                        <a:t>, I. </a:t>
                      </a:r>
                      <a:r>
                        <a:rPr lang="en-US" dirty="0" err="1" smtClean="0"/>
                        <a:t>Inayat</a:t>
                      </a:r>
                      <a:r>
                        <a:rPr lang="en-US" dirty="0" smtClean="0"/>
                        <a:t>, and E. Sciences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risk-based testing model for Scrum framework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that DSDM is the most comprehensive approach to risk management.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33314" y="332656"/>
            <a:ext cx="1800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76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78793"/>
              </p:ext>
            </p:extLst>
          </p:nvPr>
        </p:nvGraphicFramePr>
        <p:xfrm>
          <a:off x="1475656" y="1412776"/>
          <a:ext cx="6408712" cy="2931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000"/>
                <a:gridCol w="1524000"/>
                <a:gridCol w="1524000"/>
                <a:gridCol w="183671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Author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Conclusion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Breno Gontijo Tavaresa, Carlos Eduardo Sanches da Silvaa and Adler Diniz de Souzab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</a:t>
                      </a:r>
                      <a:r>
                        <a:rPr lang="en-US" dirty="0" err="1" smtClean="0"/>
                        <a:t>survey,we</a:t>
                      </a:r>
                      <a:r>
                        <a:rPr lang="en-US" dirty="0" smtClean="0"/>
                        <a:t> selected software projects that used Scrum.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lack of risk management in Scrum and bring opportunities to integrate traditional risk management with this framework.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75656" y="875774"/>
            <a:ext cx="198214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GB" sz="2400" dirty="0">
                <a:solidFill>
                  <a:prstClr val="white"/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60309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355" y="1412776"/>
            <a:ext cx="7776864" cy="44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/>
              <a:t>Scrum is an iterative  process, we propose the risk management process to be iterative also.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/>
              <a:t>Scrum team identifies risk based on past their experience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Product  owner comes up with the feature list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Initial risk identification is performed in sprint planning meeting.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Identified risks  are then placed to the new artefact called risk register.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Risk assessment is done in sprint retrospective meetings.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Risk analysis is performed in those meetings.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Impact and the probability of risk is also based on past experiences and consultation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With risk repository containing the risks occurred in projects of similar kind.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Then risk mitigation is decided for each identified risk.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71600" y="404664"/>
            <a:ext cx="648813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 smtClean="0"/>
              <a:t>Integration of risk management process in scrum framework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4228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394"/>
            <a:ext cx="9144000" cy="691276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23562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2818656" cy="314602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buAutoNum type="alphaUcPeriod"/>
            </a:pPr>
            <a:r>
              <a:rPr lang="en-GB" dirty="0" smtClean="0"/>
              <a:t>Objective</a:t>
            </a:r>
          </a:p>
          <a:p>
            <a:pPr marL="457200" indent="-457200">
              <a:buAutoNum type="alphaUcPeriod"/>
            </a:pPr>
            <a:r>
              <a:rPr lang="en-GB" dirty="0" smtClean="0"/>
              <a:t>Participants</a:t>
            </a:r>
          </a:p>
          <a:p>
            <a:pPr marL="457200" indent="-457200">
              <a:buAutoNum type="alphaUcPeriod"/>
            </a:pPr>
            <a:r>
              <a:rPr lang="en-GB" dirty="0" smtClean="0"/>
              <a:t>Projects</a:t>
            </a:r>
          </a:p>
          <a:p>
            <a:pPr marL="457200" indent="-457200">
              <a:buAutoNum type="alphaUcPeriod"/>
            </a:pPr>
            <a:r>
              <a:rPr lang="en-GB" dirty="0" smtClean="0"/>
              <a:t>Pre-experiment tasks</a:t>
            </a:r>
          </a:p>
          <a:p>
            <a:pPr marL="457200" indent="-457200">
              <a:buAutoNum type="alphaUcPeriod"/>
            </a:pPr>
            <a:r>
              <a:rPr lang="en-GB" dirty="0" smtClean="0"/>
              <a:t>Experiment Process</a:t>
            </a:r>
          </a:p>
          <a:p>
            <a:pPr marL="457200" indent="-457200">
              <a:buAutoNum type="alphaUcPeriod"/>
            </a:pPr>
            <a:r>
              <a:rPr lang="en-GB" dirty="0" smtClean="0"/>
              <a:t>Experiment Results</a:t>
            </a:r>
          </a:p>
          <a:p>
            <a:r>
              <a:rPr lang="en-GB" dirty="0" smtClean="0"/>
              <a:t>          GROSS RISK VALUE:56  </a:t>
            </a:r>
          </a:p>
          <a:p>
            <a:r>
              <a:rPr lang="en-GB" dirty="0" smtClean="0"/>
              <a:t>          GROSS RISK VALUE:61</a:t>
            </a:r>
          </a:p>
          <a:p>
            <a:pPr marL="457200" indent="-457200">
              <a:buAutoNum type="alphaUcPeriod"/>
            </a:pPr>
            <a:endParaRPr lang="en-GB" dirty="0" smtClean="0"/>
          </a:p>
          <a:p>
            <a:pPr marL="342900" indent="-342900">
              <a:buFont typeface="+mj-lt"/>
              <a:buAutoNum type="alphaUcPeriod"/>
            </a:pPr>
            <a:endParaRPr lang="en-GB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68760"/>
            <a:ext cx="4748921" cy="44693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836712"/>
            <a:ext cx="2746647" cy="52638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         EXPERIMENT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735538" y="628873"/>
            <a:ext cx="513236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TABLE 1 Initial identified risks for experimental group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83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908720"/>
            <a:ext cx="3240360" cy="43204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GB" sz="1800" dirty="0" smtClean="0"/>
              <a:t>  </a:t>
            </a:r>
            <a:r>
              <a:rPr lang="en-GB" sz="2000" dirty="0" smtClean="0"/>
              <a:t>TABLE 2 Risk after first iteration</a:t>
            </a:r>
            <a:endParaRPr lang="en-GB" sz="20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1" y="1600200"/>
            <a:ext cx="3182317" cy="45259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717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45490"/>
            <a:ext cx="4038600" cy="103538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5148064" y="2780928"/>
            <a:ext cx="336765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TABLE 3 Comparison of risk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05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572</Words>
  <Application>Microsoft Office PowerPoint</Application>
  <PresentationFormat>On-screen Show (4:3)</PresentationFormat>
  <Paragraphs>82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Integrating Risk Management in Scrum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EXPERIMENT</vt:lpstr>
      <vt:lpstr>  TABLE 2 Risk after first iteration</vt:lpstr>
      <vt:lpstr>PowerPoint Presentation</vt:lpstr>
      <vt:lpstr>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Risk Management in Scrum Framework</dc:title>
  <dc:creator>Intag</dc:creator>
  <cp:lastModifiedBy>Intag</cp:lastModifiedBy>
  <cp:revision>37</cp:revision>
  <dcterms:created xsi:type="dcterms:W3CDTF">2022-10-29T06:55:37Z</dcterms:created>
  <dcterms:modified xsi:type="dcterms:W3CDTF">2022-10-30T05:18:22Z</dcterms:modified>
</cp:coreProperties>
</file>