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14"/>
  </p:notesMasterIdLst>
  <p:sldIdLst>
    <p:sldId id="271" r:id="rId2"/>
    <p:sldId id="257" r:id="rId3"/>
    <p:sldId id="258" r:id="rId4"/>
    <p:sldId id="259" r:id="rId5"/>
    <p:sldId id="260" r:id="rId6"/>
    <p:sldId id="261" r:id="rId7"/>
    <p:sldId id="262" r:id="rId8"/>
    <p:sldId id="266" r:id="rId9"/>
    <p:sldId id="263" r:id="rId10"/>
    <p:sldId id="267" r:id="rId11"/>
    <p:sldId id="270"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46" autoAdjust="0"/>
  </p:normalViewPr>
  <p:slideViewPr>
    <p:cSldViewPr>
      <p:cViewPr>
        <p:scale>
          <a:sx n="60" d="100"/>
          <a:sy n="60" d="100"/>
        </p:scale>
        <p:origin x="-1656" y="-2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23AA38-ADD1-4453-AD2D-AEFAFDFF89E8}" type="datetimeFigureOut">
              <a:rPr lang="en-US" smtClean="0"/>
              <a:pPr/>
              <a:t>10/30/2022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90EE0-227A-4F7D-90C8-BE327EA2851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190EE0-227A-4F7D-90C8-BE327EA2851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DD7EF6-C4B0-41AD-8914-906AA887D82D}" type="datetimeFigureOut">
              <a:rPr lang="en-US" smtClean="0"/>
              <a:pPr/>
              <a:t>10/30/2022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A333416-8357-4465-BFFA-84B8D477C1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DD7EF6-C4B0-41AD-8914-906AA887D82D}"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33416-8357-4465-BFFA-84B8D477C1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DD7EF6-C4B0-41AD-8914-906AA887D82D}"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33416-8357-4465-BFFA-84B8D477C1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DD7EF6-C4B0-41AD-8914-906AA887D82D}"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33416-8357-4465-BFFA-84B8D477C1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DD7EF6-C4B0-41AD-8914-906AA887D82D}"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33416-8357-4465-BFFA-84B8D477C1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DD7EF6-C4B0-41AD-8914-906AA887D82D}"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33416-8357-4465-BFFA-84B8D477C1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DD7EF6-C4B0-41AD-8914-906AA887D82D}" type="datetimeFigureOut">
              <a:rPr lang="en-US" smtClean="0"/>
              <a:pPr/>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33416-8357-4465-BFFA-84B8D477C1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1DD7EF6-C4B0-41AD-8914-906AA887D82D}" type="datetimeFigureOut">
              <a:rPr lang="en-US" smtClean="0"/>
              <a:pPr/>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333416-8357-4465-BFFA-84B8D477C1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DD7EF6-C4B0-41AD-8914-906AA887D82D}" type="datetimeFigureOut">
              <a:rPr lang="en-US" smtClean="0"/>
              <a:pPr/>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333416-8357-4465-BFFA-84B8D477C1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DD7EF6-C4B0-41AD-8914-906AA887D82D}"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33416-8357-4465-BFFA-84B8D477C1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DD7EF6-C4B0-41AD-8914-906AA887D82D}"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A333416-8357-4465-BFFA-84B8D477C1E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1DD7EF6-C4B0-41AD-8914-906AA887D82D}" type="datetimeFigureOut">
              <a:rPr lang="en-US" smtClean="0"/>
              <a:pPr/>
              <a:t>10/30/2022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A333416-8357-4465-BFFA-84B8D477C1E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Global project Management Challenges </a:t>
            </a:r>
            <a:endParaRPr lang="en-US" dirty="0"/>
          </a:p>
        </p:txBody>
      </p:sp>
      <p:sp>
        <p:nvSpPr>
          <p:cNvPr id="3" name="Content Placeholder 2"/>
          <p:cNvSpPr>
            <a:spLocks noGrp="1"/>
          </p:cNvSpPr>
          <p:nvPr>
            <p:ph idx="1"/>
          </p:nvPr>
        </p:nvSpPr>
        <p:spPr/>
        <p:txBody>
          <a:bodyPr>
            <a:normAutofit fontScale="85000" lnSpcReduction="20000"/>
          </a:bodyPr>
          <a:lstStyle/>
          <a:p>
            <a:pPr>
              <a:buNone/>
            </a:pPr>
            <a:endParaRPr lang="en-US" dirty="0" smtClean="0"/>
          </a:p>
          <a:p>
            <a:pPr>
              <a:buNone/>
            </a:pPr>
            <a:r>
              <a:rPr lang="en-US" b="1" i="1" dirty="0" smtClean="0"/>
              <a:t>Name           </a:t>
            </a:r>
            <a:r>
              <a:rPr lang="en-US" b="1" i="1" dirty="0" err="1" smtClean="0"/>
              <a:t>Javeria</a:t>
            </a:r>
            <a:r>
              <a:rPr lang="en-US" b="1" i="1" dirty="0" smtClean="0"/>
              <a:t>   </a:t>
            </a:r>
            <a:r>
              <a:rPr lang="en-US" b="1" i="1" dirty="0" err="1" smtClean="0"/>
              <a:t>Ilyas</a:t>
            </a:r>
            <a:r>
              <a:rPr lang="en-US" b="1" i="1" dirty="0" smtClean="0"/>
              <a:t> </a:t>
            </a:r>
          </a:p>
          <a:p>
            <a:pPr>
              <a:buNone/>
            </a:pPr>
            <a:endParaRPr lang="en-US" b="1" i="1" dirty="0" smtClean="0"/>
          </a:p>
          <a:p>
            <a:pPr>
              <a:buNone/>
            </a:pPr>
            <a:r>
              <a:rPr lang="en-US" b="1" i="1" dirty="0" smtClean="0"/>
              <a:t>Roll no      BSCS-F19-M95</a:t>
            </a:r>
          </a:p>
          <a:p>
            <a:pPr>
              <a:buNone/>
            </a:pPr>
            <a:endParaRPr lang="en-US" b="1" i="1" dirty="0" smtClean="0"/>
          </a:p>
          <a:p>
            <a:pPr>
              <a:buNone/>
            </a:pPr>
            <a:r>
              <a:rPr lang="en-US" b="1" i="1" dirty="0" smtClean="0"/>
              <a:t>Section                     ‘B’</a:t>
            </a:r>
            <a:r>
              <a:rPr lang="en-US" dirty="0" smtClean="0"/>
              <a:t/>
            </a:r>
            <a:br>
              <a:rPr lang="en-US" dirty="0" smtClean="0"/>
            </a:b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r>
              <a:rPr lang="en-US" dirty="0" smtClean="0"/>
              <a:t>                                             </a:t>
            </a:r>
          </a:p>
          <a:p>
            <a:pPr>
              <a:buNone/>
            </a:pPr>
            <a:r>
              <a:rPr lang="en-US" dirty="0" smtClean="0"/>
              <a:t>Author name:-Adam </a:t>
            </a:r>
            <a:r>
              <a:rPr lang="en-US" dirty="0" err="1" smtClean="0"/>
              <a:t>Alami</a:t>
            </a:r>
            <a:endParaRPr lang="en-US" dirty="0"/>
          </a:p>
        </p:txBody>
      </p:sp>
      <p:sp>
        <p:nvSpPr>
          <p:cNvPr id="4" name="Rectangle 3"/>
          <p:cNvSpPr/>
          <p:nvPr/>
        </p:nvSpPr>
        <p:spPr>
          <a:xfrm>
            <a:off x="2286000" y="2459504"/>
            <a:ext cx="4572000" cy="923330"/>
          </a:xfrm>
          <a:prstGeom prst="rect">
            <a:avLst/>
          </a:prstGeom>
        </p:spPr>
        <p:txBody>
          <a:bodyPr>
            <a:spAutoFit/>
          </a:bodyPr>
          <a:lstStyle/>
          <a:p>
            <a:r>
              <a:rPr lang="en-US" dirty="0" smtClean="0"/>
              <a:t/>
            </a:r>
            <a:br>
              <a:rPr lang="en-US" dirty="0" smtClean="0"/>
            </a:br>
            <a:r>
              <a:rPr lang="en-US" dirty="0" smtClean="0"/>
              <a:t/>
            </a:r>
            <a:br>
              <a:rPr lang="en-US" dirty="0" smtClean="0"/>
            </a:br>
            <a:endParaRPr lang="en-US" dirty="0"/>
          </a:p>
        </p:txBody>
      </p:sp>
      <p:pic>
        <p:nvPicPr>
          <p:cNvPr id="5" name="Picture 4" descr="4.jpeg"/>
          <p:cNvPicPr>
            <a:picLocks noChangeAspect="1"/>
          </p:cNvPicPr>
          <p:nvPr/>
        </p:nvPicPr>
        <p:blipFill>
          <a:blip r:embed="rId2" cstate="print"/>
          <a:stretch>
            <a:fillRect/>
          </a:stretch>
        </p:blipFill>
        <p:spPr>
          <a:xfrm>
            <a:off x="4724400" y="1676400"/>
            <a:ext cx="4114800" cy="4343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0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2000"/>
                                        <p:tgtEl>
                                          <p:spTgt spid="3">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2000"/>
                                        <p:tgtEl>
                                          <p:spTgt spid="3">
                                            <p:txEl>
                                              <p:pRg st="9" end="9"/>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2000"/>
                                        <p:tgtEl>
                                          <p:spTgt spid="3">
                                            <p:txEl>
                                              <p:pRg st="10" end="1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5" name="Content Placeholder 4"/>
          <p:cNvSpPr>
            <a:spLocks noGrp="1"/>
          </p:cNvSpPr>
          <p:nvPr>
            <p:ph idx="1"/>
          </p:nvPr>
        </p:nvSpPr>
        <p:spPr>
          <a:xfrm>
            <a:off x="457200" y="1600200"/>
            <a:ext cx="8382000" cy="4525963"/>
          </a:xfrm>
        </p:spPr>
        <p:txBody>
          <a:bodyPr>
            <a:normAutofit lnSpcReduction="10000"/>
          </a:bodyPr>
          <a:lstStyle/>
          <a:p>
            <a:pPr>
              <a:buNone/>
            </a:pPr>
            <a:endParaRPr lang="en-US" sz="2400" dirty="0" smtClean="0"/>
          </a:p>
          <a:p>
            <a:pPr>
              <a:buNone/>
            </a:pPr>
            <a:r>
              <a:rPr lang="en-US" sz="2400" dirty="0" smtClean="0"/>
              <a:t>Organizational  culture:-</a:t>
            </a:r>
          </a:p>
          <a:p>
            <a:r>
              <a:rPr lang="en-US" sz="2400" dirty="0" smtClean="0"/>
              <a:t>It  explains that culture shapes </a:t>
            </a:r>
          </a:p>
          <a:p>
            <a:pPr>
              <a:buNone/>
            </a:pPr>
            <a:r>
              <a:rPr lang="en-US" sz="2400" dirty="0" smtClean="0"/>
              <a:t>the way individuals think, </a:t>
            </a:r>
          </a:p>
          <a:p>
            <a:pPr>
              <a:buNone/>
            </a:pPr>
            <a:r>
              <a:rPr lang="en-US" sz="2400" dirty="0" smtClean="0"/>
              <a:t>their inspirations, and</a:t>
            </a:r>
          </a:p>
          <a:p>
            <a:pPr>
              <a:buNone/>
            </a:pPr>
            <a:r>
              <a:rPr lang="en-US" sz="2400" dirty="0" smtClean="0"/>
              <a:t> their choice. </a:t>
            </a:r>
          </a:p>
          <a:p>
            <a:r>
              <a:rPr lang="en-US" sz="2400" dirty="0" smtClean="0"/>
              <a:t>Power and relationships:-</a:t>
            </a:r>
          </a:p>
          <a:p>
            <a:pPr>
              <a:buNone/>
            </a:pPr>
            <a:r>
              <a:rPr lang="en-US" sz="2000" dirty="0" smtClean="0"/>
              <a:t>Trust is critical to outsourcing relationships’</a:t>
            </a:r>
          </a:p>
          <a:p>
            <a:pPr>
              <a:buNone/>
            </a:pPr>
            <a:r>
              <a:rPr lang="en-US" sz="2000" dirty="0" smtClean="0"/>
              <a:t> success suggest that when trust is established</a:t>
            </a:r>
          </a:p>
          <a:p>
            <a:pPr>
              <a:buNone/>
            </a:pPr>
            <a:r>
              <a:rPr lang="en-US" sz="2000" dirty="0" smtClean="0"/>
              <a:t>, communication, performance, deliverables, </a:t>
            </a:r>
          </a:p>
          <a:p>
            <a:pPr>
              <a:buNone/>
            </a:pPr>
            <a:r>
              <a:rPr lang="en-US" sz="2000" dirty="0" smtClean="0"/>
              <a:t>and greater satisfaction in the decision-making </a:t>
            </a:r>
          </a:p>
          <a:p>
            <a:pPr>
              <a:buNone/>
            </a:pPr>
            <a:r>
              <a:rPr lang="en-US" sz="2000" dirty="0" smtClean="0"/>
              <a:t>process occur.</a:t>
            </a:r>
          </a:p>
          <a:p>
            <a:pPr>
              <a:buNone/>
            </a:pPr>
            <a:endParaRPr lang="en-US" sz="2400" dirty="0" smtClean="0"/>
          </a:p>
          <a:p>
            <a:pPr>
              <a:buNone/>
            </a:pPr>
            <a:endParaRPr lang="en-US" sz="2400" dirty="0" smtClean="0"/>
          </a:p>
          <a:p>
            <a:pPr>
              <a:buNone/>
            </a:pPr>
            <a:endParaRPr lang="en-US" sz="2400" dirty="0" smtClean="0"/>
          </a:p>
        </p:txBody>
      </p:sp>
      <p:pic>
        <p:nvPicPr>
          <p:cNvPr id="6" name="Content Placeholder 3" descr="3.jpeg"/>
          <p:cNvPicPr>
            <a:picLocks noChangeAspect="1"/>
          </p:cNvPicPr>
          <p:nvPr/>
        </p:nvPicPr>
        <p:blipFill>
          <a:blip r:embed="rId3" cstate="print"/>
          <a:stretch>
            <a:fillRect/>
          </a:stretch>
        </p:blipFill>
        <p:spPr>
          <a:xfrm>
            <a:off x="5486400" y="1447800"/>
            <a:ext cx="3657600" cy="441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2000"/>
                                        <p:tgtEl>
                                          <p:spTgt spid="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2000"/>
                                        <p:tgtEl>
                                          <p:spTgt spid="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2000"/>
                                        <p:tgtEl>
                                          <p:spTgt spid="5">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2000"/>
                                        <p:tgtEl>
                                          <p:spTgt spid="5">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2000"/>
                                        <p:tgtEl>
                                          <p:spTgt spid="5">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2000"/>
                                        <p:tgtEl>
                                          <p:spTgt spid="5">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fade">
                                      <p:cBhvr>
                                        <p:cTn id="25" dur="2000"/>
                                        <p:tgtEl>
                                          <p:spTgt spid="5">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2000"/>
                                        <p:tgtEl>
                                          <p:spTgt spid="5">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2000"/>
                                        <p:tgtEl>
                                          <p:spTgt spid="5">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2000"/>
                                        <p:tgtEl>
                                          <p:spTgt spid="5">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fade">
                                      <p:cBhvr>
                                        <p:cTn id="37" dur="2000"/>
                                        <p:tgtEl>
                                          <p:spTgt spid="5">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sz="2400" dirty="0" smtClean="0"/>
              <a:t>The focus of the future research should look at how global projects can be managed as well as how to overcome the issues identified in this research.</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jth.jpeg"/>
          <p:cNvPicPr>
            <a:picLocks noChangeAspect="1"/>
          </p:cNvPicPr>
          <p:nvPr/>
        </p:nvPicPr>
        <p:blipFill>
          <a:blip r:embed="rId2" cstate="print">
            <a:duotone>
              <a:schemeClr val="accent4">
                <a:shade val="45000"/>
                <a:satMod val="135000"/>
              </a:schemeClr>
              <a:prstClr val="white"/>
            </a:duotone>
          </a:blip>
          <a:stretch>
            <a:fillRect/>
          </a:stretch>
        </p:blipFill>
        <p:spPr>
          <a:xfrm>
            <a:off x="1600200" y="1066800"/>
            <a:ext cx="5867400" cy="4572000"/>
          </a:xfrm>
          <a:prstGeom prst="rect">
            <a:avLst/>
          </a:prstGeom>
          <a:gradFill>
            <a:gsLst>
              <a:gs pos="0">
                <a:srgbClr val="5E9EFF"/>
              </a:gs>
              <a:gs pos="39999">
                <a:srgbClr val="85C2FF"/>
              </a:gs>
              <a:gs pos="70000">
                <a:srgbClr val="C4D6EB"/>
              </a:gs>
              <a:gs pos="100000">
                <a:srgbClr val="FFEBFA"/>
              </a:gs>
            </a:gsLst>
            <a:lin ang="5400000" scaled="0"/>
          </a:gradFill>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smtClean="0"/>
              <a:t>Globalization is understood as the advancement of the human requirement to interconnect on a global basis. In the past, people have interacted over long distances, mostly through analogue ways.</a:t>
            </a:r>
          </a:p>
          <a:p>
            <a:r>
              <a:rPr lang="en-US" sz="2800" dirty="0" smtClean="0"/>
              <a:t>Global Project Management is either executed with a consolidated process  (combine </a:t>
            </a:r>
            <a:r>
              <a:rPr lang="en-US" sz="2800" dirty="0" err="1" smtClean="0"/>
              <a:t>assests</a:t>
            </a:r>
            <a:r>
              <a:rPr lang="en-US" sz="2800" dirty="0" smtClean="0"/>
              <a:t> of two or more entities into one)or  fragmented processes(splitting a process into logically different and smaller model parts).</a:t>
            </a:r>
          </a:p>
          <a:p>
            <a:r>
              <a:rPr lang="en-US" sz="2800" dirty="0" smtClean="0"/>
              <a:t>The aim is to identify the challenges of this project execution style and the critical parameters that influence the execution process.</a:t>
            </a:r>
            <a:endParaRPr lang="en-US" sz="2800" dirty="0"/>
          </a:p>
          <a:p>
            <a:r>
              <a:rPr lang="en-US" sz="2800" dirty="0" smtClean="0"/>
              <a:t>The development of transportation and communication networks across the globe has rapidly intensified globalization.</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sz="2400" dirty="0" smtClean="0"/>
              <a:t>The literature defines multiple types of projects</a:t>
            </a:r>
            <a:r>
              <a:rPr lang="en-US" sz="2400" dirty="0" smtClean="0"/>
              <a:t>:</a:t>
            </a:r>
          </a:p>
          <a:p>
            <a:r>
              <a:rPr lang="en-US" sz="2400" dirty="0" smtClean="0"/>
              <a:t>The </a:t>
            </a:r>
            <a:r>
              <a:rPr lang="en-US" sz="2400" dirty="0" smtClean="0"/>
              <a:t>“traditional projects” that are characterized by co-located team </a:t>
            </a:r>
            <a:r>
              <a:rPr lang="en-US" sz="2400" dirty="0" smtClean="0"/>
              <a:t>members</a:t>
            </a:r>
            <a:r>
              <a:rPr lang="en-US" sz="2400" dirty="0" smtClean="0"/>
              <a:t>.</a:t>
            </a:r>
            <a:endParaRPr lang="en-US" sz="2400" dirty="0" smtClean="0"/>
          </a:p>
          <a:p>
            <a:r>
              <a:rPr lang="en-US" sz="2400" dirty="0" smtClean="0"/>
              <a:t> </a:t>
            </a:r>
            <a:r>
              <a:rPr lang="en-US" sz="2400" dirty="0" smtClean="0"/>
              <a:t>T</a:t>
            </a:r>
            <a:r>
              <a:rPr lang="en-US" sz="2400" dirty="0" smtClean="0"/>
              <a:t>he </a:t>
            </a:r>
            <a:r>
              <a:rPr lang="en-US" sz="2400" dirty="0" smtClean="0"/>
              <a:t>distributed projects, where team members are located in various geographic </a:t>
            </a:r>
            <a:r>
              <a:rPr lang="en-US" sz="2400" dirty="0" smtClean="0"/>
              <a:t>locations.</a:t>
            </a:r>
          </a:p>
          <a:p>
            <a:r>
              <a:rPr lang="en-US" sz="2400" dirty="0" smtClean="0"/>
              <a:t>The </a:t>
            </a:r>
            <a:r>
              <a:rPr lang="en-US" sz="2400" dirty="0" smtClean="0"/>
              <a:t>“virtual project” that is distributed geographically and involves multiple organizations.</a:t>
            </a:r>
          </a:p>
          <a:p>
            <a:r>
              <a:rPr lang="en-US" sz="2400" dirty="0" err="1" smtClean="0"/>
              <a:t>Lanubile</a:t>
            </a:r>
            <a:r>
              <a:rPr lang="en-US" sz="2400" dirty="0" smtClean="0"/>
              <a:t> et al. (2003) explains that the motives behind the increase of Global Software Development (GSD) are access to specialized </a:t>
            </a:r>
            <a:r>
              <a:rPr lang="en-US" sz="2400" dirty="0" err="1" smtClean="0"/>
              <a:t>labour</a:t>
            </a:r>
            <a:r>
              <a:rPr lang="en-US" sz="2400" dirty="0" smtClean="0"/>
              <a:t>, cost reduction, and global presence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0" y="0"/>
          <a:ext cx="9144000" cy="6858001"/>
        </p:xfrm>
        <a:graphic>
          <a:graphicData uri="http://schemas.openxmlformats.org/drawingml/2006/table">
            <a:tbl>
              <a:tblPr firstRow="1" bandRow="1">
                <a:tableStyleId>{21E4AEA4-8DFA-4A89-87EB-49C32662AFE0}</a:tableStyleId>
              </a:tblPr>
              <a:tblGrid>
                <a:gridCol w="762000"/>
                <a:gridCol w="2384323"/>
                <a:gridCol w="3025877"/>
                <a:gridCol w="2971800"/>
              </a:tblGrid>
              <a:tr h="746108">
                <a:tc>
                  <a:txBody>
                    <a:bodyPr/>
                    <a:lstStyle/>
                    <a:p>
                      <a:r>
                        <a:rPr lang="en-US" dirty="0" smtClean="0"/>
                        <a:t>Year</a:t>
                      </a:r>
                      <a:endParaRPr lang="en-US" dirty="0"/>
                    </a:p>
                  </a:txBody>
                  <a:tcPr/>
                </a:tc>
                <a:tc>
                  <a:txBody>
                    <a:bodyPr/>
                    <a:lstStyle/>
                    <a:p>
                      <a:r>
                        <a:rPr lang="en-US" dirty="0" smtClean="0"/>
                        <a:t>Author</a:t>
                      </a:r>
                      <a:endParaRPr lang="en-US" dirty="0"/>
                    </a:p>
                  </a:txBody>
                  <a:tcPr/>
                </a:tc>
                <a:tc>
                  <a:txBody>
                    <a:bodyPr/>
                    <a:lstStyle/>
                    <a:p>
                      <a:r>
                        <a:rPr lang="en-US" dirty="0" smtClean="0"/>
                        <a:t>Method</a:t>
                      </a:r>
                      <a:endParaRPr lang="en-US" dirty="0"/>
                    </a:p>
                  </a:txBody>
                  <a:tcPr/>
                </a:tc>
                <a:tc>
                  <a:txBody>
                    <a:bodyPr/>
                    <a:lstStyle/>
                    <a:p>
                      <a:r>
                        <a:rPr lang="en-US" dirty="0" smtClean="0"/>
                        <a:t>conclude</a:t>
                      </a:r>
                      <a:endParaRPr lang="en-US" dirty="0"/>
                    </a:p>
                  </a:txBody>
                  <a:tcPr/>
                </a:tc>
              </a:tr>
              <a:tr h="1685213">
                <a:tc>
                  <a:txBody>
                    <a:bodyPr/>
                    <a:lstStyle/>
                    <a:p>
                      <a:r>
                        <a:rPr lang="en-US" dirty="0" smtClean="0"/>
                        <a:t>2010</a:t>
                      </a:r>
                      <a:endParaRPr lang="en-US" dirty="0"/>
                    </a:p>
                  </a:txBody>
                  <a:tcPr/>
                </a:tc>
                <a:tc>
                  <a:txBody>
                    <a:bodyPr/>
                    <a:lstStyle/>
                    <a:p>
                      <a:r>
                        <a:rPr lang="en-US" sz="1800" b="0" i="0" kern="1200" dirty="0" err="1" smtClean="0">
                          <a:solidFill>
                            <a:schemeClr val="dk1"/>
                          </a:solidFill>
                          <a:latin typeface="+mn-lt"/>
                          <a:ea typeface="+mn-ea"/>
                          <a:cs typeface="+mn-cs"/>
                        </a:rPr>
                        <a:t>Bronius</a:t>
                      </a:r>
                      <a:endParaRPr lang="en-US" dirty="0"/>
                    </a:p>
                  </a:txBody>
                  <a:tcPr/>
                </a:tc>
                <a:tc>
                  <a:txBody>
                    <a:bodyPr/>
                    <a:lstStyle/>
                    <a:p>
                      <a:r>
                        <a:rPr lang="en-US" sz="1800" b="0" i="0" kern="1200" dirty="0" smtClean="0">
                          <a:solidFill>
                            <a:schemeClr val="dk1"/>
                          </a:solidFill>
                          <a:latin typeface="+mn-lt"/>
                          <a:ea typeface="+mn-ea"/>
                          <a:cs typeface="+mn-cs"/>
                        </a:rPr>
                        <a:t>The paper reports diversity of project management: single or multiple project</a:t>
                      </a:r>
                      <a:r>
                        <a:rPr lang="en-US" sz="1800" b="0" i="0" kern="1200" baseline="0" dirty="0" smtClean="0">
                          <a:solidFill>
                            <a:schemeClr val="dk1"/>
                          </a:solidFill>
                          <a:latin typeface="+mn-lt"/>
                          <a:ea typeface="+mn-ea"/>
                          <a:cs typeface="+mn-cs"/>
                        </a:rPr>
                        <a:t> </a:t>
                      </a:r>
                      <a:r>
                        <a:rPr lang="en-US" sz="1800" b="0" i="0" kern="1200" dirty="0" smtClean="0">
                          <a:solidFill>
                            <a:schemeClr val="dk1"/>
                          </a:solidFill>
                          <a:latin typeface="+mn-lt"/>
                          <a:ea typeface="+mn-ea"/>
                          <a:cs typeface="+mn-cs"/>
                        </a:rPr>
                        <a:t>manage program</a:t>
                      </a:r>
                      <a:r>
                        <a:rPr lang="en-US" sz="1800" b="0" i="0" kern="1200" baseline="0" dirty="0" smtClean="0">
                          <a:solidFill>
                            <a:schemeClr val="dk1"/>
                          </a:solidFill>
                          <a:latin typeface="+mn-lt"/>
                          <a:ea typeface="+mn-ea"/>
                          <a:cs typeface="+mn-cs"/>
                        </a:rPr>
                        <a:t> </a:t>
                      </a:r>
                      <a:r>
                        <a:rPr lang="en-US" sz="1800" b="0" i="0" kern="1200" dirty="0" smtClean="0">
                          <a:solidFill>
                            <a:schemeClr val="dk1"/>
                          </a:solidFill>
                          <a:latin typeface="+mn-lt"/>
                          <a:ea typeface="+mn-ea"/>
                          <a:cs typeface="+mn-cs"/>
                        </a:rPr>
                        <a:t>and project portfolio management.</a:t>
                      </a:r>
                      <a:endParaRPr lang="en-US" dirty="0"/>
                    </a:p>
                  </a:txBody>
                  <a:tcPr/>
                </a:tc>
                <a:tc>
                  <a:txBody>
                    <a:bodyPr/>
                    <a:lstStyle/>
                    <a:p>
                      <a:r>
                        <a:rPr lang="en-US" sz="1800" b="0" i="0" kern="1200" dirty="0" smtClean="0">
                          <a:solidFill>
                            <a:schemeClr val="dk1"/>
                          </a:solidFill>
                          <a:latin typeface="+mn-lt"/>
                          <a:ea typeface="+mn-ea"/>
                          <a:cs typeface="+mn-cs"/>
                        </a:rPr>
                        <a:t>The result of this study help us better understand the evolution of project management as a field of practice</a:t>
                      </a:r>
                      <a:endParaRPr lang="en-US" dirty="0"/>
                    </a:p>
                  </a:txBody>
                  <a:tcPr/>
                </a:tc>
              </a:tr>
              <a:tr h="1911521">
                <a:tc>
                  <a:txBody>
                    <a:bodyPr/>
                    <a:lstStyle/>
                    <a:p>
                      <a:r>
                        <a:rPr lang="en-US" dirty="0" smtClean="0"/>
                        <a:t>2011</a:t>
                      </a:r>
                    </a:p>
                  </a:txBody>
                  <a:tcPr/>
                </a:tc>
                <a:tc>
                  <a:txBody>
                    <a:bodyPr/>
                    <a:lstStyle/>
                    <a:p>
                      <a:r>
                        <a:rPr lang="en-US" dirty="0" err="1" smtClean="0">
                          <a:solidFill>
                            <a:schemeClr val="tx1">
                              <a:lumMod val="85000"/>
                              <a:lumOff val="15000"/>
                            </a:schemeClr>
                          </a:solidFill>
                        </a:rPr>
                        <a:t>P.D.Rwelamila</a:t>
                      </a:r>
                      <a:endParaRPr lang="en-US" dirty="0">
                        <a:solidFill>
                          <a:schemeClr val="tx1">
                            <a:lumMod val="85000"/>
                            <a:lumOff val="15000"/>
                          </a:schemeClr>
                        </a:solidFill>
                      </a:endParaRPr>
                    </a:p>
                  </a:txBody>
                  <a:tcPr/>
                </a:tc>
                <a:tc>
                  <a:txBody>
                    <a:bodyPr/>
                    <a:lstStyle/>
                    <a:p>
                      <a:r>
                        <a:rPr lang="en-US" dirty="0" smtClean="0"/>
                        <a:t>While</a:t>
                      </a:r>
                      <a:r>
                        <a:rPr lang="en-US" baseline="0" dirty="0" smtClean="0"/>
                        <a:t> project are recognized as  mean to achieve competitive advantages in Africa. Project management still remains a </a:t>
                      </a:r>
                      <a:r>
                        <a:rPr lang="en-US" baseline="0" dirty="0" err="1" smtClean="0"/>
                        <a:t>cinderella</a:t>
                      </a:r>
                      <a:r>
                        <a:rPr lang="en-US" baseline="0" dirty="0" smtClean="0"/>
                        <a:t> field.</a:t>
                      </a:r>
                      <a:endParaRPr lang="en-US" dirty="0"/>
                    </a:p>
                  </a:txBody>
                  <a:tcPr/>
                </a:tc>
                <a:tc>
                  <a:txBody>
                    <a:bodyPr/>
                    <a:lstStyle/>
                    <a:p>
                      <a:r>
                        <a:rPr lang="en-US" dirty="0" smtClean="0"/>
                        <a:t>PM training is falling</a:t>
                      </a:r>
                      <a:r>
                        <a:rPr lang="en-US" baseline="0" dirty="0" smtClean="0"/>
                        <a:t> short of some fundamental knowledge area. These challenges are referred to know as “PM  trilogy challenges”.</a:t>
                      </a:r>
                      <a:endParaRPr lang="en-US" dirty="0"/>
                    </a:p>
                  </a:txBody>
                  <a:tcPr/>
                </a:tc>
              </a:tr>
              <a:tr h="2515159">
                <a:tc>
                  <a:txBody>
                    <a:bodyPr/>
                    <a:lstStyle/>
                    <a:p>
                      <a:r>
                        <a:rPr lang="en-US" dirty="0" smtClean="0">
                          <a:solidFill>
                            <a:schemeClr val="tx1"/>
                          </a:solidFill>
                        </a:rPr>
                        <a:t>2012</a:t>
                      </a:r>
                      <a:endParaRPr lang="en-US" dirty="0">
                        <a:solidFill>
                          <a:schemeClr val="tx1"/>
                        </a:solidFill>
                      </a:endParaRPr>
                    </a:p>
                  </a:txBody>
                  <a:tcPr/>
                </a:tc>
                <a:tc>
                  <a:txBody>
                    <a:bodyPr/>
                    <a:lstStyle/>
                    <a:p>
                      <a:r>
                        <a:rPr lang="en-US" dirty="0" smtClean="0">
                          <a:solidFill>
                            <a:schemeClr val="tx1"/>
                          </a:solidFill>
                        </a:rPr>
                        <a:t>Bon-Gang</a:t>
                      </a:r>
                      <a:r>
                        <a:rPr lang="en-US" baseline="0" dirty="0" smtClean="0">
                          <a:solidFill>
                            <a:schemeClr val="tx1"/>
                          </a:solidFill>
                        </a:rPr>
                        <a:t> Hwang</a:t>
                      </a:r>
                      <a:endParaRPr lang="en-US" dirty="0" smtClean="0">
                        <a:solidFill>
                          <a:schemeClr val="tx1"/>
                        </a:solidFill>
                      </a:endParaRPr>
                    </a:p>
                    <a:p>
                      <a:endParaRPr lang="en-US" dirty="0">
                        <a:solidFill>
                          <a:srgbClr val="C00000"/>
                        </a:solidFill>
                      </a:endParaRPr>
                    </a:p>
                  </a:txBody>
                  <a:tcPr/>
                </a:tc>
                <a:tc>
                  <a:txBody>
                    <a:bodyPr/>
                    <a:lstStyle/>
                    <a:p>
                      <a:r>
                        <a:rPr lang="en-US" sz="1800" b="0" i="0" kern="1200" dirty="0" smtClean="0">
                          <a:solidFill>
                            <a:schemeClr val="dk1"/>
                          </a:solidFill>
                          <a:latin typeface="+mn-lt"/>
                          <a:ea typeface="+mn-ea"/>
                          <a:cs typeface="+mn-cs"/>
                        </a:rPr>
                        <a:t>This study aims to identify challenges faced by project managers who execute green construction projects and to determine the critical knowledge areas and skills that are necessary to respond to such challenges.</a:t>
                      </a:r>
                      <a:endParaRPr lang="en-US" dirty="0"/>
                    </a:p>
                  </a:txBody>
                  <a:tcPr/>
                </a:tc>
                <a:tc>
                  <a:txBody>
                    <a:bodyPr/>
                    <a:lstStyle/>
                    <a:p>
                      <a:r>
                        <a:rPr lang="en-US" sz="1800" b="0" i="0" kern="1200" dirty="0" smtClean="0">
                          <a:solidFill>
                            <a:schemeClr val="dk1"/>
                          </a:solidFill>
                          <a:latin typeface="+mn-lt"/>
                          <a:ea typeface="+mn-ea"/>
                          <a:cs typeface="+mn-cs"/>
                        </a:rPr>
                        <a:t>This study will help establish a knowledge base for project managers to be competitive and to effectively execute sustainable projects.</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1" y="1"/>
          <a:ext cx="8991600" cy="4364290"/>
        </p:xfrm>
        <a:graphic>
          <a:graphicData uri="http://schemas.openxmlformats.org/drawingml/2006/table">
            <a:tbl>
              <a:tblPr firstRow="1" bandRow="1">
                <a:tableStyleId>{21E4AEA4-8DFA-4A89-87EB-49C32662AFE0}</a:tableStyleId>
              </a:tblPr>
              <a:tblGrid>
                <a:gridCol w="2229322"/>
                <a:gridCol w="2229322"/>
                <a:gridCol w="2229322"/>
                <a:gridCol w="2303634"/>
              </a:tblGrid>
              <a:tr h="343574">
                <a:tc>
                  <a:txBody>
                    <a:bodyPr/>
                    <a:lstStyle/>
                    <a:p>
                      <a:r>
                        <a:rPr lang="en-US" dirty="0" smtClean="0"/>
                        <a:t>Year</a:t>
                      </a:r>
                      <a:endParaRPr lang="en-US" dirty="0"/>
                    </a:p>
                  </a:txBody>
                  <a:tcPr/>
                </a:tc>
                <a:tc>
                  <a:txBody>
                    <a:bodyPr/>
                    <a:lstStyle/>
                    <a:p>
                      <a:r>
                        <a:rPr lang="en-US" dirty="0" smtClean="0"/>
                        <a:t>Author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Method</a:t>
                      </a:r>
                    </a:p>
                  </a:txBody>
                  <a:tcPr/>
                </a:tc>
                <a:tc>
                  <a:txBody>
                    <a:bodyPr/>
                    <a:lstStyle/>
                    <a:p>
                      <a:r>
                        <a:rPr lang="en-US" dirty="0" smtClean="0"/>
                        <a:t>Conclusion</a:t>
                      </a:r>
                      <a:endParaRPr lang="en-US" dirty="0"/>
                    </a:p>
                  </a:txBody>
                  <a:tcPr/>
                </a:tc>
              </a:tr>
              <a:tr h="1631975">
                <a:tc>
                  <a:txBody>
                    <a:bodyPr/>
                    <a:lstStyle/>
                    <a:p>
                      <a:r>
                        <a:rPr lang="en-US" dirty="0" smtClean="0"/>
                        <a:t>2013</a:t>
                      </a:r>
                      <a:endParaRPr lang="en-US" dirty="0"/>
                    </a:p>
                  </a:txBody>
                  <a:tcPr/>
                </a:tc>
                <a:tc>
                  <a:txBody>
                    <a:bodyPr/>
                    <a:lstStyle/>
                    <a:p>
                      <a:r>
                        <a:rPr lang="en-US" sz="1800" b="1" i="0" kern="1200" dirty="0" smtClean="0">
                          <a:solidFill>
                            <a:schemeClr val="dk1"/>
                          </a:solidFill>
                          <a:latin typeface="+mn-lt"/>
                          <a:ea typeface="+mn-ea"/>
                          <a:cs typeface="+mn-cs"/>
                        </a:rPr>
                        <a:t> Roberto </a:t>
                      </a:r>
                      <a:r>
                        <a:rPr lang="en-US" sz="1800" b="1" i="0" kern="1200" dirty="0" err="1" smtClean="0">
                          <a:solidFill>
                            <a:schemeClr val="dk1"/>
                          </a:solidFill>
                          <a:latin typeface="+mn-lt"/>
                          <a:ea typeface="+mn-ea"/>
                          <a:cs typeface="+mn-cs"/>
                        </a:rPr>
                        <a:t>Sbragia</a:t>
                      </a:r>
                      <a:endParaRPr lang="en-US" dirty="0"/>
                    </a:p>
                  </a:txBody>
                  <a:tcPr/>
                </a:tc>
                <a:tc>
                  <a:txBody>
                    <a:bodyPr/>
                    <a:lstStyle/>
                    <a:p>
                      <a:r>
                        <a:rPr lang="en-US" sz="1800" b="0" i="0" kern="1200" dirty="0" smtClean="0">
                          <a:solidFill>
                            <a:schemeClr val="dk1"/>
                          </a:solidFill>
                          <a:latin typeface="+mn-lt"/>
                          <a:ea typeface="+mn-ea"/>
                          <a:cs typeface="+mn-cs"/>
                        </a:rPr>
                        <a:t>The challenge of managing multicultural teams.</a:t>
                      </a:r>
                      <a:endParaRPr lang="en-US" dirty="0"/>
                    </a:p>
                  </a:txBody>
                  <a:tcPr/>
                </a:tc>
                <a:tc>
                  <a:txBody>
                    <a:bodyPr/>
                    <a:lstStyle/>
                    <a:p>
                      <a:r>
                        <a:rPr lang="en-US" sz="1800" b="0" i="0" kern="1200" dirty="0" smtClean="0">
                          <a:solidFill>
                            <a:schemeClr val="dk1"/>
                          </a:solidFill>
                          <a:latin typeface="+mn-lt"/>
                          <a:ea typeface="+mn-ea"/>
                          <a:cs typeface="+mn-cs"/>
                        </a:rPr>
                        <a:t>Avoid the problems that multi-</a:t>
                      </a:r>
                      <a:r>
                        <a:rPr lang="en-US" sz="1800" b="0" i="0" kern="1200" dirty="0" err="1" smtClean="0">
                          <a:solidFill>
                            <a:schemeClr val="dk1"/>
                          </a:solidFill>
                          <a:latin typeface="+mn-lt"/>
                          <a:ea typeface="+mn-ea"/>
                          <a:cs typeface="+mn-cs"/>
                        </a:rPr>
                        <a:t>culturalism</a:t>
                      </a:r>
                      <a:r>
                        <a:rPr lang="en-US" sz="1800" b="0" i="0" kern="1200" dirty="0" smtClean="0">
                          <a:solidFill>
                            <a:schemeClr val="dk1"/>
                          </a:solidFill>
                          <a:latin typeface="+mn-lt"/>
                          <a:ea typeface="+mn-ea"/>
                          <a:cs typeface="+mn-cs"/>
                        </a:rPr>
                        <a:t> can bring, ranging from conflicts between people to project failure.</a:t>
                      </a:r>
                      <a:endParaRPr lang="en-US" dirty="0"/>
                    </a:p>
                  </a:txBody>
                  <a:tcPr/>
                </a:tc>
              </a:tr>
              <a:tr h="1986850">
                <a:tc>
                  <a:txBody>
                    <a:bodyPr/>
                    <a:lstStyle/>
                    <a:p>
                      <a:r>
                        <a:rPr lang="en-US" dirty="0" smtClean="0"/>
                        <a:t>2014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 </a:t>
                      </a:r>
                      <a:r>
                        <a:rPr lang="en-US" dirty="0" err="1" smtClean="0"/>
                        <a:t>Rokooei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rules and method required for general project  management.</a:t>
                      </a:r>
                      <a:endParaRPr lang="en-US" dirty="0"/>
                    </a:p>
                  </a:txBody>
                  <a:tcPr/>
                </a:tc>
                <a:tc>
                  <a:txBody>
                    <a:bodyPr/>
                    <a:lstStyle/>
                    <a:p>
                      <a:r>
                        <a:rPr lang="en-US" sz="1800" b="0" i="0" kern="1200" dirty="0" smtClean="0">
                          <a:solidFill>
                            <a:schemeClr val="dk1"/>
                          </a:solidFill>
                          <a:latin typeface="+mn-lt"/>
                          <a:ea typeface="+mn-ea"/>
                          <a:cs typeface="+mn-cs"/>
                        </a:rPr>
                        <a:t>The project management shares</a:t>
                      </a:r>
                      <a:r>
                        <a:rPr lang="en-US" sz="1800" b="0" i="0" kern="1200" baseline="0" dirty="0" smtClean="0">
                          <a:solidFill>
                            <a:schemeClr val="dk1"/>
                          </a:solidFill>
                          <a:latin typeface="+mn-lt"/>
                          <a:ea typeface="+mn-ea"/>
                          <a:cs typeface="+mn-cs"/>
                        </a:rPr>
                        <a:t> the common and overall characteristics of general project</a:t>
                      </a:r>
                      <a:r>
                        <a:rPr lang="en-US" dirty="0" smtClean="0"/>
                        <a:t>.</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Method/Analysis</a:t>
            </a:r>
            <a:endParaRPr lang="en-US" dirty="0"/>
          </a:p>
        </p:txBody>
      </p:sp>
      <p:sp>
        <p:nvSpPr>
          <p:cNvPr id="3" name="Content Placeholder 2"/>
          <p:cNvSpPr>
            <a:spLocks noGrp="1"/>
          </p:cNvSpPr>
          <p:nvPr>
            <p:ph idx="1"/>
          </p:nvPr>
        </p:nvSpPr>
        <p:spPr/>
        <p:txBody>
          <a:bodyPr>
            <a:normAutofit/>
          </a:bodyPr>
          <a:lstStyle/>
          <a:p>
            <a:r>
              <a:rPr lang="en-US" sz="2400" dirty="0" smtClean="0"/>
              <a:t>The research investigates global project management with two main players: client and service provider.</a:t>
            </a:r>
          </a:p>
          <a:p>
            <a:r>
              <a:rPr lang="en-US" sz="2400" dirty="0" smtClean="0"/>
              <a:t>Collection of data was through semi-structured interviews with project members and documents examination; that is, meetings minutes and project progress tracking reports.</a:t>
            </a:r>
          </a:p>
          <a:p>
            <a:r>
              <a:rPr lang="en-US" sz="2400" dirty="0" smtClean="0"/>
              <a:t>A “deductive” approach to analyzing the data was employed to identify patterns in the collected data and to draw conclusions. </a:t>
            </a:r>
          </a:p>
          <a:p>
            <a:r>
              <a:rPr lang="en-US" sz="2400" dirty="0" smtClean="0"/>
              <a:t>A detailed assessment of the issues raised using the SDLC (Software Development Life Cycle) stages of project execution are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Method</a:t>
            </a:r>
            <a:br>
              <a:rPr lang="en-US" dirty="0" smtClean="0"/>
            </a:br>
            <a:endParaRPr lang="en-US" dirty="0"/>
          </a:p>
        </p:txBody>
      </p:sp>
      <p:sp>
        <p:nvSpPr>
          <p:cNvPr id="3" name="Oval 2"/>
          <p:cNvSpPr/>
          <p:nvPr/>
        </p:nvSpPr>
        <p:spPr>
          <a:xfrm>
            <a:off x="3505200" y="3581400"/>
            <a:ext cx="21336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Requirement</a:t>
            </a:r>
            <a:endParaRPr lang="en-US" dirty="0">
              <a:solidFill>
                <a:schemeClr val="tx1"/>
              </a:solidFill>
            </a:endParaRPr>
          </a:p>
        </p:txBody>
      </p:sp>
      <p:sp>
        <p:nvSpPr>
          <p:cNvPr id="4" name="Oval 3"/>
          <p:cNvSpPr/>
          <p:nvPr/>
        </p:nvSpPr>
        <p:spPr>
          <a:xfrm>
            <a:off x="7086600" y="3581400"/>
            <a:ext cx="18288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Design</a:t>
            </a:r>
            <a:endParaRPr lang="en-US" dirty="0">
              <a:solidFill>
                <a:schemeClr val="tx1"/>
              </a:solidFill>
            </a:endParaRPr>
          </a:p>
        </p:txBody>
      </p:sp>
      <p:sp>
        <p:nvSpPr>
          <p:cNvPr id="5" name="Oval 4"/>
          <p:cNvSpPr/>
          <p:nvPr/>
        </p:nvSpPr>
        <p:spPr>
          <a:xfrm>
            <a:off x="3657600" y="5638800"/>
            <a:ext cx="2209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Development</a:t>
            </a:r>
            <a:endParaRPr lang="en-US" dirty="0">
              <a:solidFill>
                <a:schemeClr val="tx1"/>
              </a:solidFill>
            </a:endParaRPr>
          </a:p>
        </p:txBody>
      </p:sp>
      <p:sp>
        <p:nvSpPr>
          <p:cNvPr id="6" name="Oval 5"/>
          <p:cNvSpPr/>
          <p:nvPr/>
        </p:nvSpPr>
        <p:spPr>
          <a:xfrm>
            <a:off x="7162800" y="5638800"/>
            <a:ext cx="19812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Testing</a:t>
            </a:r>
            <a:endParaRPr lang="en-US" dirty="0">
              <a:solidFill>
                <a:schemeClr val="tx1"/>
              </a:solidFill>
            </a:endParaRPr>
          </a:p>
        </p:txBody>
      </p:sp>
      <p:cxnSp>
        <p:nvCxnSpPr>
          <p:cNvPr id="8" name="Straight Arrow Connector 7"/>
          <p:cNvCxnSpPr>
            <a:stCxn id="3" idx="6"/>
            <a:endCxn id="4" idx="2"/>
          </p:cNvCxnSpPr>
          <p:nvPr/>
        </p:nvCxnSpPr>
        <p:spPr>
          <a:xfrm flipV="1">
            <a:off x="5638800" y="3848100"/>
            <a:ext cx="1447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p:cNvCxnSpPr>
          <p:nvPr/>
        </p:nvCxnSpPr>
        <p:spPr>
          <a:xfrm flipH="1">
            <a:off x="5029200" y="4036685"/>
            <a:ext cx="2325222" cy="1602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867400" y="586740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3400" y="1295400"/>
            <a:ext cx="8153400" cy="1752600"/>
          </a:xfrm>
          <a:prstGeom prst="rect">
            <a:avLst/>
          </a:prstGeom>
          <a:noFill/>
          <a:ln>
            <a:noFill/>
          </a:ln>
        </p:spPr>
        <p:style>
          <a:lnRef idx="2">
            <a:schemeClr val="accent6"/>
          </a:lnRef>
          <a:fillRef idx="1001">
            <a:schemeClr val="lt1"/>
          </a:fillRef>
          <a:effectRef idx="0">
            <a:schemeClr val="accent6"/>
          </a:effectRef>
          <a:fontRef idx="minor">
            <a:schemeClr val="dk1"/>
          </a:fontRef>
        </p:style>
        <p:txBody>
          <a:bodyPr rtlCol="0" anchor="ctr"/>
          <a:lstStyle/>
          <a:p>
            <a:pPr algn="ctr">
              <a:buFont typeface="Wingdings" pitchFamily="2" charset="2"/>
              <a:buChar char="Ø"/>
            </a:pPr>
            <a:r>
              <a:rPr lang="en-US" sz="2400" dirty="0" smtClean="0"/>
              <a:t>Semi-structured interviews provided in-depth information about the attainment of global management project.</a:t>
            </a:r>
          </a:p>
          <a:p>
            <a:pPr algn="ctr">
              <a:buFont typeface="Wingdings" pitchFamily="2" charset="2"/>
              <a:buChar char="Ø"/>
            </a:pPr>
            <a:r>
              <a:rPr lang="en-US" sz="2400" dirty="0" smtClean="0"/>
              <a:t>The information obtained from both semi-structured interviews with project members and documents examination is highly qualitative in nature</a:t>
            </a:r>
            <a:endParaRPr lang="en-US" sz="2400" dirty="0">
              <a:ln>
                <a:solidFill>
                  <a:schemeClr val="bg1"/>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20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eg"/>
          <p:cNvPicPr>
            <a:picLocks noChangeAspect="1"/>
          </p:cNvPicPr>
          <p:nvPr/>
        </p:nvPicPr>
        <p:blipFill>
          <a:blip r:embed="rId2" cstate="print"/>
          <a:stretch>
            <a:fillRect/>
          </a:stretch>
        </p:blipFill>
        <p:spPr>
          <a:xfrm>
            <a:off x="1600200" y="838200"/>
            <a:ext cx="6496050" cy="4495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The client and the service provider had different project execution approaches. </a:t>
            </a:r>
          </a:p>
          <a:p>
            <a:r>
              <a:rPr lang="en-US" sz="2400" dirty="0" smtClean="0"/>
              <a:t>This case study revealed some challenges that negatively impacted the execution of the global project.</a:t>
            </a:r>
          </a:p>
          <a:p>
            <a:r>
              <a:rPr lang="en-US" sz="2400" dirty="0" smtClean="0"/>
              <a:t> Organization culture, communication, coordination, and power had direct consequences on execution of the project.</a:t>
            </a:r>
          </a:p>
          <a:p>
            <a:r>
              <a:rPr lang="en-US" sz="2400" dirty="0" smtClean="0"/>
              <a:t>The biggest challenges in GPM are:</a:t>
            </a:r>
          </a:p>
          <a:p>
            <a:pPr>
              <a:buFont typeface="Wingdings" pitchFamily="2" charset="2"/>
              <a:buChar char="v"/>
            </a:pPr>
            <a:r>
              <a:rPr lang="en-US" sz="2400" dirty="0" smtClean="0"/>
              <a:t>Lack of effective communication             As project manager expected to spend 75 to 90% of your time to communicating with your project team members.</a:t>
            </a:r>
          </a:p>
          <a:p>
            <a:pPr>
              <a:buFont typeface="Wingdings" pitchFamily="2" charset="2"/>
              <a:buChar char="v"/>
            </a:pPr>
            <a:r>
              <a:rPr lang="en-US" sz="2400" dirty="0" smtClean="0"/>
              <a:t>Scope creep(feature creep)          continuous and uncontrolled growth in a project’s scope.</a:t>
            </a:r>
          </a:p>
        </p:txBody>
      </p:sp>
      <p:sp>
        <p:nvSpPr>
          <p:cNvPr id="4" name="Right Arrow 3"/>
          <p:cNvSpPr/>
          <p:nvPr/>
        </p:nvSpPr>
        <p:spPr>
          <a:xfrm>
            <a:off x="4800600" y="4495800"/>
            <a:ext cx="762000" cy="76200"/>
          </a:xfrm>
          <a:prstGeom prst="right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V="1">
            <a:off x="4038600" y="5486400"/>
            <a:ext cx="457200" cy="76200"/>
          </a:xfrm>
          <a:prstGeom prst="right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TotalTime>
  <Words>702</Words>
  <Application>Microsoft Office PowerPoint</Application>
  <PresentationFormat>On-screen Show (4:3)</PresentationFormat>
  <Paragraphs>89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                         Global project Management Challenges </vt:lpstr>
      <vt:lpstr>Introduction</vt:lpstr>
      <vt:lpstr>Background</vt:lpstr>
      <vt:lpstr>Slide 4</vt:lpstr>
      <vt:lpstr>Slide 5</vt:lpstr>
      <vt:lpstr>          Method/Analysis</vt:lpstr>
      <vt:lpstr> Method </vt:lpstr>
      <vt:lpstr>Slide 8</vt:lpstr>
      <vt:lpstr>Discussion</vt:lpstr>
      <vt:lpstr>Discussion</vt:lpstr>
      <vt:lpstr>Future work</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project management challenges</dc:title>
  <dc:creator>maria</dc:creator>
  <cp:lastModifiedBy>maria</cp:lastModifiedBy>
  <cp:revision>36</cp:revision>
  <dcterms:created xsi:type="dcterms:W3CDTF">2022-10-28T06:22:48Z</dcterms:created>
  <dcterms:modified xsi:type="dcterms:W3CDTF">2022-10-30T12:18:16Z</dcterms:modified>
</cp:coreProperties>
</file>