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0"/>
  </p:notesMasterIdLst>
  <p:sldIdLst>
    <p:sldId id="258" r:id="rId2"/>
    <p:sldId id="260" r:id="rId3"/>
    <p:sldId id="257" r:id="rId4"/>
    <p:sldId id="277" r:id="rId5"/>
    <p:sldId id="259" r:id="rId6"/>
    <p:sldId id="276" r:id="rId7"/>
    <p:sldId id="267" r:id="rId8"/>
    <p:sldId id="278" r:id="rId9"/>
  </p:sldIdLst>
  <p:sldSz cx="9144000" cy="5143500" type="screen16x9"/>
  <p:notesSz cx="6858000" cy="9144000"/>
  <p:embeddedFontLst>
    <p:embeddedFont>
      <p:font typeface="Calibri" pitchFamily="34" charset="0"/>
      <p:regular r:id="rId11"/>
      <p:bold r:id="rId12"/>
      <p:italic r:id="rId13"/>
      <p:boldItalic r:id="rId14"/>
    </p:embeddedFont>
    <p:embeddedFont>
      <p:font typeface="Oswald" charset="0"/>
      <p:regular r:id="rId15"/>
      <p:bold r:id="rId16"/>
    </p:embeddedFont>
    <p:embeddedFont>
      <p:font typeface="DM Sans" charset="0"/>
      <p:regular r:id="rId17"/>
      <p:bold r:id="rId18"/>
      <p:italic r:id="rId19"/>
      <p:boldItalic r:id="rId20"/>
    </p:embeddedFont>
    <p:embeddedFont>
      <p:font typeface="Bebas Neue" charset="0"/>
      <p:regular r:id="rId21"/>
    </p:embeddedFont>
    <p:embeddedFont>
      <p:font typeface="Oswald ExtraLight"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01">
          <p15:clr>
            <a:srgbClr val="9AA0A6"/>
          </p15:clr>
        </p15:guide>
        <p15:guide id="2" orient="horz" pos="73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717C2D0-8217-42BE-9234-7BBA6C7FB045}">
  <a:tblStyle styleId="{B717C2D0-8217-42BE-9234-7BBA6C7FB0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07" autoAdjust="0"/>
    <p:restoredTop sz="94660"/>
  </p:normalViewPr>
  <p:slideViewPr>
    <p:cSldViewPr snapToGrid="0">
      <p:cViewPr varScale="1">
        <p:scale>
          <a:sx n="115" d="100"/>
          <a:sy n="115" d="100"/>
        </p:scale>
        <p:origin x="-702" y="-102"/>
      </p:cViewPr>
      <p:guideLst>
        <p:guide orient="horz" pos="601"/>
        <p:guide orient="horz" pos="73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42628D-1092-47D4-8962-DA847B7B96ED}" type="doc">
      <dgm:prSet loTypeId="urn:microsoft.com/office/officeart/2005/8/layout/chevron2" loCatId="list" qsTypeId="urn:microsoft.com/office/officeart/2005/8/quickstyle/simple2" qsCatId="simple" csTypeId="urn:microsoft.com/office/officeart/2005/8/colors/accent2_3" csCatId="accent2" phldr="1"/>
      <dgm:spPr/>
      <dgm:t>
        <a:bodyPr/>
        <a:lstStyle/>
        <a:p>
          <a:endParaRPr lang="en-US"/>
        </a:p>
      </dgm:t>
    </dgm:pt>
    <dgm:pt modelId="{2C079957-EA4A-4B62-AD68-22D76C716A88}">
      <dgm:prSet phldrT="[Text]"/>
      <dgm:spPr/>
      <dgm:t>
        <a:bodyPr/>
        <a:lstStyle/>
        <a:p>
          <a:r>
            <a:rPr lang="en-US" b="1" smtClean="0"/>
            <a:t>Submitted By</a:t>
          </a:r>
          <a:endParaRPr lang="en-US" b="1" dirty="0"/>
        </a:p>
      </dgm:t>
    </dgm:pt>
    <dgm:pt modelId="{DE928E39-B522-42F6-B6D8-78C760C0AD73}" type="parTrans" cxnId="{7FE8AA9C-6D58-4A3F-A04E-5EEE41C08D36}">
      <dgm:prSet/>
      <dgm:spPr/>
      <dgm:t>
        <a:bodyPr/>
        <a:lstStyle/>
        <a:p>
          <a:endParaRPr lang="en-US"/>
        </a:p>
      </dgm:t>
    </dgm:pt>
    <dgm:pt modelId="{A57BC300-4511-444C-841E-A5E74B080294}" type="sibTrans" cxnId="{7FE8AA9C-6D58-4A3F-A04E-5EEE41C08D36}">
      <dgm:prSet/>
      <dgm:spPr/>
      <dgm:t>
        <a:bodyPr/>
        <a:lstStyle/>
        <a:p>
          <a:endParaRPr lang="en-US"/>
        </a:p>
      </dgm:t>
    </dgm:pt>
    <dgm:pt modelId="{D588ED43-D088-4951-9FFC-C1E3B3F0235A}">
      <dgm:prSet phldrT="[Text]"/>
      <dgm:spPr/>
      <dgm:t>
        <a:bodyPr/>
        <a:lstStyle/>
        <a:p>
          <a:r>
            <a:rPr lang="en-US" dirty="0" err="1" smtClean="0">
              <a:solidFill>
                <a:schemeClr val="accent5">
                  <a:lumMod val="90000"/>
                  <a:lumOff val="10000"/>
                </a:schemeClr>
              </a:solidFill>
            </a:rPr>
            <a:t>Almas</a:t>
          </a:r>
          <a:r>
            <a:rPr lang="en-US" dirty="0" smtClean="0">
              <a:solidFill>
                <a:schemeClr val="accent5">
                  <a:lumMod val="90000"/>
                  <a:lumOff val="10000"/>
                </a:schemeClr>
              </a:solidFill>
            </a:rPr>
            <a:t> Fatima</a:t>
          </a:r>
          <a:endParaRPr lang="en-US" dirty="0">
            <a:solidFill>
              <a:schemeClr val="accent5">
                <a:lumMod val="90000"/>
                <a:lumOff val="10000"/>
              </a:schemeClr>
            </a:solidFill>
          </a:endParaRPr>
        </a:p>
      </dgm:t>
    </dgm:pt>
    <dgm:pt modelId="{80478804-6FD0-4212-A7BC-448EA411E541}" type="parTrans" cxnId="{18FD5069-A554-409E-8554-C5737C9D43BF}">
      <dgm:prSet/>
      <dgm:spPr/>
      <dgm:t>
        <a:bodyPr/>
        <a:lstStyle/>
        <a:p>
          <a:endParaRPr lang="en-US"/>
        </a:p>
      </dgm:t>
    </dgm:pt>
    <dgm:pt modelId="{869AE82E-6DC3-45C3-97A4-9934F9A2D95E}" type="sibTrans" cxnId="{18FD5069-A554-409E-8554-C5737C9D43BF}">
      <dgm:prSet/>
      <dgm:spPr/>
      <dgm:t>
        <a:bodyPr/>
        <a:lstStyle/>
        <a:p>
          <a:endParaRPr lang="en-US"/>
        </a:p>
      </dgm:t>
    </dgm:pt>
    <dgm:pt modelId="{44F8A050-A0A4-42C2-9B7F-81608C01D10D}">
      <dgm:prSet phldrT="[Text]"/>
      <dgm:spPr/>
      <dgm:t>
        <a:bodyPr/>
        <a:lstStyle/>
        <a:p>
          <a:r>
            <a:rPr lang="en-US" dirty="0" smtClean="0">
              <a:solidFill>
                <a:schemeClr val="accent5">
                  <a:lumMod val="90000"/>
                  <a:lumOff val="10000"/>
                </a:schemeClr>
              </a:solidFill>
            </a:rPr>
            <a:t>7</a:t>
          </a:r>
          <a:r>
            <a:rPr lang="en-US" baseline="30000" dirty="0" smtClean="0">
              <a:solidFill>
                <a:schemeClr val="accent5">
                  <a:lumMod val="90000"/>
                  <a:lumOff val="10000"/>
                </a:schemeClr>
              </a:solidFill>
            </a:rPr>
            <a:t>th</a:t>
          </a:r>
          <a:r>
            <a:rPr lang="en-US" dirty="0" smtClean="0">
              <a:solidFill>
                <a:schemeClr val="accent5">
                  <a:lumMod val="90000"/>
                  <a:lumOff val="10000"/>
                </a:schemeClr>
              </a:solidFill>
            </a:rPr>
            <a:t> “B”</a:t>
          </a:r>
          <a:endParaRPr lang="en-US" dirty="0">
            <a:solidFill>
              <a:schemeClr val="accent5">
                <a:lumMod val="90000"/>
                <a:lumOff val="10000"/>
              </a:schemeClr>
            </a:solidFill>
          </a:endParaRPr>
        </a:p>
      </dgm:t>
    </dgm:pt>
    <dgm:pt modelId="{C1F67417-FCD5-4EE9-91E1-1F0DE0DAFD9A}" type="parTrans" cxnId="{F2AADAE9-2677-4CD8-BCF8-E4EA161A7CBD}">
      <dgm:prSet/>
      <dgm:spPr/>
      <dgm:t>
        <a:bodyPr/>
        <a:lstStyle/>
        <a:p>
          <a:endParaRPr lang="en-US"/>
        </a:p>
      </dgm:t>
    </dgm:pt>
    <dgm:pt modelId="{95C6337E-5155-40D1-BB1E-5A11AF3314BC}" type="sibTrans" cxnId="{F2AADAE9-2677-4CD8-BCF8-E4EA161A7CBD}">
      <dgm:prSet/>
      <dgm:spPr/>
      <dgm:t>
        <a:bodyPr/>
        <a:lstStyle/>
        <a:p>
          <a:endParaRPr lang="en-US"/>
        </a:p>
      </dgm:t>
    </dgm:pt>
    <dgm:pt modelId="{09C66885-BACA-4D38-B1D6-43E61C6BC436}">
      <dgm:prSet phldrT="[Text]"/>
      <dgm:spPr/>
      <dgm:t>
        <a:bodyPr/>
        <a:lstStyle/>
        <a:p>
          <a:r>
            <a:rPr lang="en-US" b="1" smtClean="0"/>
            <a:t>Submitted To</a:t>
          </a:r>
          <a:endParaRPr lang="en-US" b="1" dirty="0"/>
        </a:p>
      </dgm:t>
    </dgm:pt>
    <dgm:pt modelId="{65306479-52FD-40C2-B561-304B70985ED9}" type="parTrans" cxnId="{F07A4A94-BC0D-4302-856D-127A56A7DDC4}">
      <dgm:prSet/>
      <dgm:spPr/>
      <dgm:t>
        <a:bodyPr/>
        <a:lstStyle/>
        <a:p>
          <a:endParaRPr lang="en-US"/>
        </a:p>
      </dgm:t>
    </dgm:pt>
    <dgm:pt modelId="{22C18A18-CACB-422A-AD75-1F06184F1AA1}" type="sibTrans" cxnId="{F07A4A94-BC0D-4302-856D-127A56A7DDC4}">
      <dgm:prSet/>
      <dgm:spPr/>
      <dgm:t>
        <a:bodyPr/>
        <a:lstStyle/>
        <a:p>
          <a:endParaRPr lang="en-US"/>
        </a:p>
      </dgm:t>
    </dgm:pt>
    <dgm:pt modelId="{C561E7E6-9354-4F52-AAD9-E473F95DB074}">
      <dgm:prSet phldrT="[Text]"/>
      <dgm:spPr/>
      <dgm:t>
        <a:bodyPr/>
        <a:lstStyle/>
        <a:p>
          <a:r>
            <a:rPr lang="en-US" dirty="0" smtClean="0">
              <a:solidFill>
                <a:schemeClr val="accent4">
                  <a:lumMod val="50000"/>
                </a:schemeClr>
              </a:solidFill>
            </a:rPr>
            <a:t>Ma’am Ayesha</a:t>
          </a:r>
          <a:endParaRPr lang="en-US" dirty="0">
            <a:solidFill>
              <a:schemeClr val="accent4">
                <a:lumMod val="50000"/>
              </a:schemeClr>
            </a:solidFill>
          </a:endParaRPr>
        </a:p>
      </dgm:t>
    </dgm:pt>
    <dgm:pt modelId="{35EA348C-7C04-4797-A0AF-AEA18E8E3187}" type="parTrans" cxnId="{B80986D3-0644-438C-88F0-E0EC41748CF4}">
      <dgm:prSet/>
      <dgm:spPr/>
      <dgm:t>
        <a:bodyPr/>
        <a:lstStyle/>
        <a:p>
          <a:endParaRPr lang="en-US"/>
        </a:p>
      </dgm:t>
    </dgm:pt>
    <dgm:pt modelId="{6303B0E7-6C7F-4AA1-95C5-550BEFCF6C26}" type="sibTrans" cxnId="{B80986D3-0644-438C-88F0-E0EC41748CF4}">
      <dgm:prSet/>
      <dgm:spPr/>
      <dgm:t>
        <a:bodyPr/>
        <a:lstStyle/>
        <a:p>
          <a:endParaRPr lang="en-US"/>
        </a:p>
      </dgm:t>
    </dgm:pt>
    <dgm:pt modelId="{29E495EB-97BA-4476-A29C-5BBD8BB7E3B4}">
      <dgm:prSet phldrT="[Text]"/>
      <dgm:spPr/>
      <dgm:t>
        <a:bodyPr/>
        <a:lstStyle/>
        <a:p>
          <a:r>
            <a:rPr lang="en-US" dirty="0" smtClean="0">
              <a:solidFill>
                <a:schemeClr val="accent5">
                  <a:lumMod val="90000"/>
                  <a:lumOff val="10000"/>
                </a:schemeClr>
              </a:solidFill>
            </a:rPr>
            <a:t>BSCS-F19-M-71</a:t>
          </a:r>
          <a:endParaRPr lang="en-US" dirty="0">
            <a:solidFill>
              <a:schemeClr val="accent5">
                <a:lumMod val="90000"/>
                <a:lumOff val="10000"/>
              </a:schemeClr>
            </a:solidFill>
          </a:endParaRPr>
        </a:p>
      </dgm:t>
    </dgm:pt>
    <dgm:pt modelId="{BA117EA0-4F27-4A5D-AABF-EE1E52FDD809}" type="parTrans" cxnId="{92F9FB97-D080-4D42-9337-983A63C19A87}">
      <dgm:prSet/>
      <dgm:spPr/>
      <dgm:t>
        <a:bodyPr/>
        <a:lstStyle/>
        <a:p>
          <a:endParaRPr lang="en-US"/>
        </a:p>
      </dgm:t>
    </dgm:pt>
    <dgm:pt modelId="{227168A7-6319-4478-B5CE-979FF1807B86}" type="sibTrans" cxnId="{92F9FB97-D080-4D42-9337-983A63C19A87}">
      <dgm:prSet/>
      <dgm:spPr/>
      <dgm:t>
        <a:bodyPr/>
        <a:lstStyle/>
        <a:p>
          <a:endParaRPr lang="en-US"/>
        </a:p>
      </dgm:t>
    </dgm:pt>
    <dgm:pt modelId="{7C8ADA12-160E-4277-A0A3-BCC20F3916B9}" type="pres">
      <dgm:prSet presAssocID="{1A42628D-1092-47D4-8962-DA847B7B96ED}" presName="linearFlow" presStyleCnt="0">
        <dgm:presLayoutVars>
          <dgm:dir/>
          <dgm:animLvl val="lvl"/>
          <dgm:resizeHandles val="exact"/>
        </dgm:presLayoutVars>
      </dgm:prSet>
      <dgm:spPr/>
    </dgm:pt>
    <dgm:pt modelId="{EC16208D-CA36-4BEB-A9D9-7C5A32CAFF12}" type="pres">
      <dgm:prSet presAssocID="{2C079957-EA4A-4B62-AD68-22D76C716A88}" presName="composite" presStyleCnt="0"/>
      <dgm:spPr/>
    </dgm:pt>
    <dgm:pt modelId="{FE9B90F2-3BD5-4633-B638-3D017D3407FD}" type="pres">
      <dgm:prSet presAssocID="{2C079957-EA4A-4B62-AD68-22D76C716A88}" presName="parentText" presStyleLbl="alignNode1" presStyleIdx="0" presStyleCnt="2">
        <dgm:presLayoutVars>
          <dgm:chMax val="1"/>
          <dgm:bulletEnabled val="1"/>
        </dgm:presLayoutVars>
      </dgm:prSet>
      <dgm:spPr/>
    </dgm:pt>
    <dgm:pt modelId="{2ED1F261-A9A8-48BA-9A79-8C9A66721798}" type="pres">
      <dgm:prSet presAssocID="{2C079957-EA4A-4B62-AD68-22D76C716A88}" presName="descendantText" presStyleLbl="alignAcc1" presStyleIdx="0" presStyleCnt="2" custLinFactNeighborX="682" custLinFactNeighborY="-2327">
        <dgm:presLayoutVars>
          <dgm:bulletEnabled val="1"/>
        </dgm:presLayoutVars>
      </dgm:prSet>
      <dgm:spPr/>
      <dgm:t>
        <a:bodyPr/>
        <a:lstStyle/>
        <a:p>
          <a:endParaRPr lang="en-US"/>
        </a:p>
      </dgm:t>
    </dgm:pt>
    <dgm:pt modelId="{7A103217-FC8E-4BAC-8672-7CB4A11A8850}" type="pres">
      <dgm:prSet presAssocID="{A57BC300-4511-444C-841E-A5E74B080294}" presName="sp" presStyleCnt="0"/>
      <dgm:spPr/>
    </dgm:pt>
    <dgm:pt modelId="{212C785C-EE3B-4C1C-9724-7C3EA1FBB9DE}" type="pres">
      <dgm:prSet presAssocID="{09C66885-BACA-4D38-B1D6-43E61C6BC436}" presName="composite" presStyleCnt="0"/>
      <dgm:spPr/>
    </dgm:pt>
    <dgm:pt modelId="{499E1771-5B2C-409F-A9F6-44DE5DA8E7B2}" type="pres">
      <dgm:prSet presAssocID="{09C66885-BACA-4D38-B1D6-43E61C6BC436}" presName="parentText" presStyleLbl="alignNode1" presStyleIdx="1" presStyleCnt="2">
        <dgm:presLayoutVars>
          <dgm:chMax val="1"/>
          <dgm:bulletEnabled val="1"/>
        </dgm:presLayoutVars>
      </dgm:prSet>
      <dgm:spPr/>
    </dgm:pt>
    <dgm:pt modelId="{FD30F318-245F-4A90-98FA-049502731670}" type="pres">
      <dgm:prSet presAssocID="{09C66885-BACA-4D38-B1D6-43E61C6BC436}" presName="descendantText" presStyleLbl="alignAcc1" presStyleIdx="1" presStyleCnt="2" custLinFactNeighborY="-1608">
        <dgm:presLayoutVars>
          <dgm:bulletEnabled val="1"/>
        </dgm:presLayoutVars>
      </dgm:prSet>
      <dgm:spPr/>
      <dgm:t>
        <a:bodyPr/>
        <a:lstStyle/>
        <a:p>
          <a:endParaRPr lang="en-US"/>
        </a:p>
      </dgm:t>
    </dgm:pt>
  </dgm:ptLst>
  <dgm:cxnLst>
    <dgm:cxn modelId="{F07A4A94-BC0D-4302-856D-127A56A7DDC4}" srcId="{1A42628D-1092-47D4-8962-DA847B7B96ED}" destId="{09C66885-BACA-4D38-B1D6-43E61C6BC436}" srcOrd="1" destOrd="0" parTransId="{65306479-52FD-40C2-B561-304B70985ED9}" sibTransId="{22C18A18-CACB-422A-AD75-1F06184F1AA1}"/>
    <dgm:cxn modelId="{D50A92E0-7265-474F-A58B-43F063A22261}" type="presOf" srcId="{D588ED43-D088-4951-9FFC-C1E3B3F0235A}" destId="{2ED1F261-A9A8-48BA-9A79-8C9A66721798}" srcOrd="0" destOrd="0" presId="urn:microsoft.com/office/officeart/2005/8/layout/chevron2"/>
    <dgm:cxn modelId="{A2FE5BB1-55AF-4104-B71B-76802B817D43}" type="presOf" srcId="{C561E7E6-9354-4F52-AAD9-E473F95DB074}" destId="{FD30F318-245F-4A90-98FA-049502731670}" srcOrd="0" destOrd="0" presId="urn:microsoft.com/office/officeart/2005/8/layout/chevron2"/>
    <dgm:cxn modelId="{9DA6F80E-8244-46CE-8D85-2230AD3B40B1}" type="presOf" srcId="{29E495EB-97BA-4476-A29C-5BBD8BB7E3B4}" destId="{2ED1F261-A9A8-48BA-9A79-8C9A66721798}" srcOrd="0" destOrd="1" presId="urn:microsoft.com/office/officeart/2005/8/layout/chevron2"/>
    <dgm:cxn modelId="{1B48FC39-0D0E-4D54-83AE-9D45274306C0}" type="presOf" srcId="{09C66885-BACA-4D38-B1D6-43E61C6BC436}" destId="{499E1771-5B2C-409F-A9F6-44DE5DA8E7B2}" srcOrd="0" destOrd="0" presId="urn:microsoft.com/office/officeart/2005/8/layout/chevron2"/>
    <dgm:cxn modelId="{92F9FB97-D080-4D42-9337-983A63C19A87}" srcId="{2C079957-EA4A-4B62-AD68-22D76C716A88}" destId="{29E495EB-97BA-4476-A29C-5BBD8BB7E3B4}" srcOrd="1" destOrd="0" parTransId="{BA117EA0-4F27-4A5D-AABF-EE1E52FDD809}" sibTransId="{227168A7-6319-4478-B5CE-979FF1807B86}"/>
    <dgm:cxn modelId="{18FD5069-A554-409E-8554-C5737C9D43BF}" srcId="{2C079957-EA4A-4B62-AD68-22D76C716A88}" destId="{D588ED43-D088-4951-9FFC-C1E3B3F0235A}" srcOrd="0" destOrd="0" parTransId="{80478804-6FD0-4212-A7BC-448EA411E541}" sibTransId="{869AE82E-6DC3-45C3-97A4-9934F9A2D95E}"/>
    <dgm:cxn modelId="{820705E2-3654-4C38-BBE0-E6AAFC54070A}" type="presOf" srcId="{44F8A050-A0A4-42C2-9B7F-81608C01D10D}" destId="{2ED1F261-A9A8-48BA-9A79-8C9A66721798}" srcOrd="0" destOrd="2" presId="urn:microsoft.com/office/officeart/2005/8/layout/chevron2"/>
    <dgm:cxn modelId="{7FE8AA9C-6D58-4A3F-A04E-5EEE41C08D36}" srcId="{1A42628D-1092-47D4-8962-DA847B7B96ED}" destId="{2C079957-EA4A-4B62-AD68-22D76C716A88}" srcOrd="0" destOrd="0" parTransId="{DE928E39-B522-42F6-B6D8-78C760C0AD73}" sibTransId="{A57BC300-4511-444C-841E-A5E74B080294}"/>
    <dgm:cxn modelId="{855992D9-FFAB-40A3-BE5F-7D8B094BA59D}" type="presOf" srcId="{1A42628D-1092-47D4-8962-DA847B7B96ED}" destId="{7C8ADA12-160E-4277-A0A3-BCC20F3916B9}" srcOrd="0" destOrd="0" presId="urn:microsoft.com/office/officeart/2005/8/layout/chevron2"/>
    <dgm:cxn modelId="{B80986D3-0644-438C-88F0-E0EC41748CF4}" srcId="{09C66885-BACA-4D38-B1D6-43E61C6BC436}" destId="{C561E7E6-9354-4F52-AAD9-E473F95DB074}" srcOrd="0" destOrd="0" parTransId="{35EA348C-7C04-4797-A0AF-AEA18E8E3187}" sibTransId="{6303B0E7-6C7F-4AA1-95C5-550BEFCF6C26}"/>
    <dgm:cxn modelId="{B5DDA89F-54E3-4A11-9EA6-2BE9F6AA4950}" type="presOf" srcId="{2C079957-EA4A-4B62-AD68-22D76C716A88}" destId="{FE9B90F2-3BD5-4633-B638-3D017D3407FD}" srcOrd="0" destOrd="0" presId="urn:microsoft.com/office/officeart/2005/8/layout/chevron2"/>
    <dgm:cxn modelId="{F2AADAE9-2677-4CD8-BCF8-E4EA161A7CBD}" srcId="{2C079957-EA4A-4B62-AD68-22D76C716A88}" destId="{44F8A050-A0A4-42C2-9B7F-81608C01D10D}" srcOrd="2" destOrd="0" parTransId="{C1F67417-FCD5-4EE9-91E1-1F0DE0DAFD9A}" sibTransId="{95C6337E-5155-40D1-BB1E-5A11AF3314BC}"/>
    <dgm:cxn modelId="{5A142639-B718-4C5D-B552-A736A8396B05}" type="presParOf" srcId="{7C8ADA12-160E-4277-A0A3-BCC20F3916B9}" destId="{EC16208D-CA36-4BEB-A9D9-7C5A32CAFF12}" srcOrd="0" destOrd="0" presId="urn:microsoft.com/office/officeart/2005/8/layout/chevron2"/>
    <dgm:cxn modelId="{F72169EF-F79F-442F-B9D9-B991261E4972}" type="presParOf" srcId="{EC16208D-CA36-4BEB-A9D9-7C5A32CAFF12}" destId="{FE9B90F2-3BD5-4633-B638-3D017D3407FD}" srcOrd="0" destOrd="0" presId="urn:microsoft.com/office/officeart/2005/8/layout/chevron2"/>
    <dgm:cxn modelId="{A3D5C4E8-029C-46EB-88A1-5ED83E7AA61D}" type="presParOf" srcId="{EC16208D-CA36-4BEB-A9D9-7C5A32CAFF12}" destId="{2ED1F261-A9A8-48BA-9A79-8C9A66721798}" srcOrd="1" destOrd="0" presId="urn:microsoft.com/office/officeart/2005/8/layout/chevron2"/>
    <dgm:cxn modelId="{70F44FAC-A4DB-4847-9F62-F3AB1D549ED5}" type="presParOf" srcId="{7C8ADA12-160E-4277-A0A3-BCC20F3916B9}" destId="{7A103217-FC8E-4BAC-8672-7CB4A11A8850}" srcOrd="1" destOrd="0" presId="urn:microsoft.com/office/officeart/2005/8/layout/chevron2"/>
    <dgm:cxn modelId="{687DEBC5-A5DE-49F7-A8E0-9E01318B81AC}" type="presParOf" srcId="{7C8ADA12-160E-4277-A0A3-BCC20F3916B9}" destId="{212C785C-EE3B-4C1C-9724-7C3EA1FBB9DE}" srcOrd="2" destOrd="0" presId="urn:microsoft.com/office/officeart/2005/8/layout/chevron2"/>
    <dgm:cxn modelId="{0CF4CAF2-89C5-4DE1-A2CD-350D8BCEE0BD}" type="presParOf" srcId="{212C785C-EE3B-4C1C-9724-7C3EA1FBB9DE}" destId="{499E1771-5B2C-409F-A9F6-44DE5DA8E7B2}" srcOrd="0" destOrd="0" presId="urn:microsoft.com/office/officeart/2005/8/layout/chevron2"/>
    <dgm:cxn modelId="{432B97BE-3FDA-4867-B217-DB4A32AB4C1A}" type="presParOf" srcId="{212C785C-EE3B-4C1C-9724-7C3EA1FBB9DE}" destId="{FD30F318-245F-4A90-98FA-049502731670}"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e91f73e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e91f73e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e91f73e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e91f73e2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7" name="Google Shape;47;p5"/>
          <p:cNvSpPr txBox="1">
            <a:spLocks noGrp="1"/>
          </p:cNvSpPr>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8" name="Google Shape;48;p5"/>
          <p:cNvSpPr txBox="1">
            <a:spLocks noGrp="1"/>
          </p:cNvSpPr>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49" name="Google Shape;49;p5"/>
          <p:cNvSpPr txBox="1">
            <a:spLocks noGrp="1"/>
          </p:cNvSpPr>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50" name="Google Shape;50;p5"/>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4" name="Google Shape;104;p13"/>
          <p:cNvSpPr txBox="1">
            <a:spLocks noGrp="1"/>
          </p:cNvSpPr>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6" name="Google Shape;106;p13"/>
          <p:cNvSpPr txBox="1">
            <a:spLocks noGrp="1"/>
          </p:cNvSpPr>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7" name="Google Shape;107;p13"/>
          <p:cNvSpPr txBox="1">
            <a:spLocks noGrp="1"/>
          </p:cNvSpPr>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9" name="Google Shape;109;p13"/>
          <p:cNvSpPr txBox="1">
            <a:spLocks noGrp="1"/>
          </p:cNvSpPr>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0" name="Google Shape;110;p13"/>
          <p:cNvSpPr txBox="1">
            <a:spLocks noGrp="1"/>
          </p:cNvSpPr>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2" name="Google Shape;112;p13"/>
          <p:cNvSpPr txBox="1">
            <a:spLocks noGrp="1"/>
          </p:cNvSpPr>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3" name="Google Shape;113;p13"/>
          <p:cNvSpPr txBox="1">
            <a:spLocks noGrp="1"/>
          </p:cNvSpPr>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5" name="Google Shape;115;p13"/>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BLANK_1_1_1_2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21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2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5" r:id="rId3"/>
    <p:sldLayoutId id="2147483658" r:id="rId4"/>
    <p:sldLayoutId id="2147483659" r:id="rId5"/>
    <p:sldLayoutId id="2147483662"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 name="Title 37"/>
          <p:cNvSpPr>
            <a:spLocks noGrp="1"/>
          </p:cNvSpPr>
          <p:nvPr>
            <p:ph type="title" idx="15"/>
          </p:nvPr>
        </p:nvSpPr>
        <p:spPr>
          <a:xfrm>
            <a:off x="703374" y="788878"/>
            <a:ext cx="7704000" cy="576000"/>
          </a:xfrm>
        </p:spPr>
        <p:txBody>
          <a:bodyPr/>
          <a:lstStyle/>
          <a:p>
            <a:r>
              <a:rPr lang="en-US" dirty="0" smtClean="0"/>
              <a:t>Software Project Risk Management</a:t>
            </a:r>
            <a:endParaRPr lang="en-US" dirty="0"/>
          </a:p>
        </p:txBody>
      </p:sp>
      <p:pic>
        <p:nvPicPr>
          <p:cNvPr id="48" name="Picture 47" descr="project-risk.jpg"/>
          <p:cNvPicPr>
            <a:picLocks noChangeAspect="1"/>
          </p:cNvPicPr>
          <p:nvPr/>
        </p:nvPicPr>
        <p:blipFill>
          <a:blip r:embed="rId3"/>
          <a:stretch>
            <a:fillRect/>
          </a:stretch>
        </p:blipFill>
        <p:spPr>
          <a:xfrm>
            <a:off x="5012575" y="1456457"/>
            <a:ext cx="3959628" cy="3298421"/>
          </a:xfrm>
          <a:prstGeom prst="rect">
            <a:avLst/>
          </a:prstGeom>
        </p:spPr>
      </p:pic>
      <p:graphicFrame>
        <p:nvGraphicFramePr>
          <p:cNvPr id="50" name="Diagram 49"/>
          <p:cNvGraphicFramePr/>
          <p:nvPr/>
        </p:nvGraphicFramePr>
        <p:xfrm>
          <a:off x="351905" y="1637030"/>
          <a:ext cx="4427913" cy="28934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329393" y="3353144"/>
            <a:ext cx="1460962" cy="211974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7049261" y="-480445"/>
            <a:ext cx="1489604" cy="2699874"/>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1704109" y="847898"/>
            <a:ext cx="5644342" cy="3724102"/>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2659181" y="964277"/>
            <a:ext cx="3357900" cy="55429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accent1"/>
                </a:solidFill>
              </a:rPr>
              <a:t>INTRODUCTION</a:t>
            </a:r>
            <a:endParaRPr>
              <a:solidFill>
                <a:schemeClr val="accent1"/>
              </a:solidFill>
            </a:endParaRPr>
          </a:p>
        </p:txBody>
      </p:sp>
      <p:sp>
        <p:nvSpPr>
          <p:cNvPr id="346" name="Google Shape;346;p34"/>
          <p:cNvSpPr txBox="1">
            <a:spLocks noGrp="1"/>
          </p:cNvSpPr>
          <p:nvPr>
            <p:ph type="subTitle" idx="1"/>
          </p:nvPr>
        </p:nvSpPr>
        <p:spPr>
          <a:xfrm>
            <a:off x="1928553" y="1745673"/>
            <a:ext cx="5311832" cy="2006368"/>
          </a:xfrm>
          <a:prstGeom prst="rect">
            <a:avLst/>
          </a:prstGeom>
        </p:spPr>
        <p:txBody>
          <a:bodyPr spcFirstLastPara="1" wrap="square" lIns="0" tIns="0" rIns="0" bIns="0" anchor="ctr" anchorCtr="0">
            <a:noAutofit/>
          </a:bodyPr>
          <a:lstStyle/>
          <a:p>
            <a:pPr marL="0" lvl="0" indent="0" algn="l">
              <a:buFont typeface="Wingdings" pitchFamily="2" charset="2"/>
              <a:buChar char="v"/>
            </a:pPr>
            <a:endParaRPr lang="en-US" dirty="0" smtClean="0">
              <a:latin typeface="Times New Roman" pitchFamily="18" charset="0"/>
              <a:cs typeface="Times New Roman" pitchFamily="18" charset="0"/>
            </a:endParaRPr>
          </a:p>
          <a:p>
            <a:pPr marL="0" lvl="0" indent="0" algn="l"/>
            <a:r>
              <a:rPr lang="en-US" sz="2000" b="1" dirty="0" smtClean="0">
                <a:latin typeface="Times New Roman" pitchFamily="18" charset="0"/>
                <a:cs typeface="Times New Roman" pitchFamily="18" charset="0"/>
              </a:rPr>
              <a:t>Risk Management:</a:t>
            </a:r>
            <a:endParaRPr lang="en-US" sz="2000" b="1" dirty="0" smtClean="0">
              <a:latin typeface="Times New Roman" pitchFamily="18" charset="0"/>
              <a:cs typeface="Times New Roman" pitchFamily="18" charset="0"/>
            </a:endParaRPr>
          </a:p>
          <a:p>
            <a:pPr marL="0" lvl="0" indent="0" algn="l">
              <a:buFont typeface="Wingdings" pitchFamily="2" charset="2"/>
              <a:buChar char="v"/>
            </a:pPr>
            <a:r>
              <a:rPr lang="en-US" sz="1800" dirty="0" smtClean="0">
                <a:latin typeface="Times New Roman" pitchFamily="18" charset="0"/>
                <a:cs typeface="Times New Roman" pitchFamily="18" charset="0"/>
              </a:rPr>
              <a:t>Risk </a:t>
            </a:r>
            <a:r>
              <a:rPr lang="en-US" sz="1800" dirty="0" smtClean="0">
                <a:latin typeface="Times New Roman" pitchFamily="18" charset="0"/>
                <a:cs typeface="Times New Roman" pitchFamily="18" charset="0"/>
              </a:rPr>
              <a:t>management is concerned with identifying risks and drawing up plans to </a:t>
            </a:r>
            <a:r>
              <a:rPr lang="en-US" sz="1800" dirty="0" smtClean="0">
                <a:latin typeface="Times New Roman" pitchFamily="18" charset="0"/>
                <a:cs typeface="Times New Roman" pitchFamily="18" charset="0"/>
              </a:rPr>
              <a:t>minimize </a:t>
            </a:r>
            <a:r>
              <a:rPr lang="en-US" sz="1800" dirty="0" smtClean="0">
                <a:latin typeface="Times New Roman" pitchFamily="18" charset="0"/>
                <a:cs typeface="Times New Roman" pitchFamily="18" charset="0"/>
              </a:rPr>
              <a:t>their effect on a project</a:t>
            </a:r>
            <a:r>
              <a:rPr lang="en-US" sz="1800" dirty="0" smtClean="0">
                <a:latin typeface="Times New Roman" pitchFamily="18" charset="0"/>
                <a:cs typeface="Times New Roman" pitchFamily="18" charset="0"/>
              </a:rPr>
              <a:t>.</a:t>
            </a:r>
          </a:p>
          <a:p>
            <a:pPr marL="0" lvl="0" indent="0" algn="l">
              <a:buFont typeface="Wingdings" pitchFamily="2" charset="2"/>
              <a:buChar char="v"/>
            </a:pPr>
            <a:r>
              <a:rPr lang="en-US" sz="1800"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risk is a probability that some adverse circumstance will </a:t>
            </a:r>
            <a:r>
              <a:rPr lang="en-US" sz="1800" dirty="0" smtClean="0">
                <a:latin typeface="Times New Roman" pitchFamily="18" charset="0"/>
                <a:cs typeface="Times New Roman" pitchFamily="18" charset="0"/>
              </a:rPr>
              <a:t>occur</a:t>
            </a:r>
          </a:p>
          <a:p>
            <a:pPr marL="0" lvl="0" indent="0" algn="l">
              <a:buFont typeface="Arial" pitchFamily="34" charset="0"/>
              <a:buChar char="•"/>
            </a:pPr>
            <a:r>
              <a:rPr lang="en-US" sz="1800" dirty="0" smtClean="0">
                <a:latin typeface="Times New Roman" pitchFamily="18" charset="0"/>
                <a:cs typeface="Times New Roman" pitchFamily="18" charset="0"/>
              </a:rPr>
              <a:t>Project </a:t>
            </a:r>
            <a:r>
              <a:rPr lang="en-US" sz="1800" dirty="0" smtClean="0">
                <a:latin typeface="Times New Roman" pitchFamily="18" charset="0"/>
                <a:cs typeface="Times New Roman" pitchFamily="18" charset="0"/>
              </a:rPr>
              <a:t>risks affect schedule or </a:t>
            </a:r>
            <a:r>
              <a:rPr lang="en-US" sz="1800" dirty="0" smtClean="0">
                <a:latin typeface="Times New Roman" pitchFamily="18" charset="0"/>
                <a:cs typeface="Times New Roman" pitchFamily="18" charset="0"/>
              </a:rPr>
              <a:t>resources</a:t>
            </a:r>
          </a:p>
          <a:p>
            <a:pPr marL="0" lvl="0" indent="0" algn="l">
              <a:buFont typeface="Arial" pitchFamily="34" charset="0"/>
              <a:buChar char="•"/>
            </a:pPr>
            <a:r>
              <a:rPr lang="en-US" sz="1800" dirty="0" smtClean="0">
                <a:latin typeface="Times New Roman" pitchFamily="18" charset="0"/>
                <a:cs typeface="Times New Roman" pitchFamily="18" charset="0"/>
              </a:rPr>
              <a:t>Product </a:t>
            </a:r>
            <a:r>
              <a:rPr lang="en-US" sz="1800" dirty="0" smtClean="0">
                <a:latin typeface="Times New Roman" pitchFamily="18" charset="0"/>
                <a:cs typeface="Times New Roman" pitchFamily="18" charset="0"/>
              </a:rPr>
              <a:t>risks affect the quality or performance of the software being </a:t>
            </a:r>
            <a:r>
              <a:rPr lang="en-US" sz="1800" dirty="0" smtClean="0">
                <a:latin typeface="Times New Roman" pitchFamily="18" charset="0"/>
                <a:cs typeface="Times New Roman" pitchFamily="18" charset="0"/>
              </a:rPr>
              <a:t>developed</a:t>
            </a:r>
          </a:p>
          <a:p>
            <a:pPr marL="0" lvl="0" indent="0" algn="l">
              <a:buFont typeface="Arial" pitchFamily="34" charset="0"/>
              <a:buChar char="•"/>
            </a:pPr>
            <a:r>
              <a:rPr lang="en-US" sz="1800" dirty="0" smtClean="0">
                <a:latin typeface="Times New Roman" pitchFamily="18" charset="0"/>
                <a:cs typeface="Times New Roman" pitchFamily="18" charset="0"/>
              </a:rPr>
              <a:t>Business </a:t>
            </a:r>
            <a:r>
              <a:rPr lang="en-US" sz="1800" dirty="0" smtClean="0">
                <a:latin typeface="Times New Roman" pitchFamily="18" charset="0"/>
                <a:cs typeface="Times New Roman" pitchFamily="18" charset="0"/>
              </a:rPr>
              <a:t>risks affect the </a:t>
            </a:r>
            <a:r>
              <a:rPr lang="en-US" sz="1800" dirty="0" smtClean="0">
                <a:latin typeface="Times New Roman" pitchFamily="18" charset="0"/>
                <a:cs typeface="Times New Roman" pitchFamily="18" charset="0"/>
              </a:rPr>
              <a:t>organization </a:t>
            </a:r>
            <a:r>
              <a:rPr lang="en-US" sz="1800" dirty="0" smtClean="0">
                <a:latin typeface="Times New Roman" pitchFamily="18" charset="0"/>
                <a:cs typeface="Times New Roman" pitchFamily="18" charset="0"/>
              </a:rPr>
              <a:t>developing or procuring the software.</a:t>
            </a:r>
            <a:endParaRPr sz="1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aphicFrame>
        <p:nvGraphicFramePr>
          <p:cNvPr id="27" name="Table 26"/>
          <p:cNvGraphicFramePr>
            <a:graphicFrameLocks noGrp="1"/>
          </p:cNvGraphicFramePr>
          <p:nvPr/>
        </p:nvGraphicFramePr>
        <p:xfrm>
          <a:off x="340819" y="554586"/>
          <a:ext cx="8279480" cy="4084320"/>
        </p:xfrm>
        <a:graphic>
          <a:graphicData uri="http://schemas.openxmlformats.org/drawingml/2006/table">
            <a:tbl>
              <a:tblPr firstRow="1" bandRow="1">
                <a:tableStyleId>{BC89EF96-8CEA-46FF-86C4-4CE0E7609802}</a:tableStyleId>
              </a:tblPr>
              <a:tblGrid>
                <a:gridCol w="2069870"/>
                <a:gridCol w="2069870"/>
                <a:gridCol w="2069870"/>
                <a:gridCol w="2069870"/>
              </a:tblGrid>
              <a:tr h="207070">
                <a:tc>
                  <a:txBody>
                    <a:bodyPr/>
                    <a:lstStyle/>
                    <a:p>
                      <a:pPr algn="ctr"/>
                      <a:r>
                        <a:rPr lang="en-US" sz="1800" dirty="0" smtClean="0">
                          <a:solidFill>
                            <a:schemeClr val="accent1"/>
                          </a:solidFill>
                          <a:latin typeface="Oswald" charset="0"/>
                        </a:rPr>
                        <a:t>Name</a:t>
                      </a:r>
                      <a:endParaRPr lang="en-US" sz="1800" dirty="0">
                        <a:solidFill>
                          <a:schemeClr val="accent1"/>
                        </a:solidFill>
                        <a:latin typeface="Oswald" charset="0"/>
                      </a:endParaRPr>
                    </a:p>
                  </a:txBody>
                  <a:tcPr/>
                </a:tc>
                <a:tc>
                  <a:txBody>
                    <a:bodyPr/>
                    <a:lstStyle/>
                    <a:p>
                      <a:pPr algn="ctr"/>
                      <a:r>
                        <a:rPr lang="en-US" sz="1800" dirty="0" smtClean="0">
                          <a:solidFill>
                            <a:schemeClr val="accent1"/>
                          </a:solidFill>
                          <a:latin typeface="Oswald" charset="0"/>
                          <a:cs typeface="Times New Roman" pitchFamily="18" charset="0"/>
                        </a:rPr>
                        <a:t>Year</a:t>
                      </a:r>
                      <a:endParaRPr lang="en-US" sz="1800" dirty="0">
                        <a:solidFill>
                          <a:schemeClr val="accent1"/>
                        </a:solidFill>
                        <a:latin typeface="Oswald" charset="0"/>
                        <a:cs typeface="Times New Roman" pitchFamily="18" charset="0"/>
                      </a:endParaRPr>
                    </a:p>
                  </a:txBody>
                  <a:tcPr/>
                </a:tc>
                <a:tc>
                  <a:txBody>
                    <a:bodyPr/>
                    <a:lstStyle/>
                    <a:p>
                      <a:pPr algn="ctr"/>
                      <a:r>
                        <a:rPr lang="en-US" b="1" dirty="0" smtClean="0">
                          <a:solidFill>
                            <a:schemeClr val="accent1"/>
                          </a:solidFill>
                          <a:latin typeface="Oswald" charset="0"/>
                        </a:rPr>
                        <a:t>Method</a:t>
                      </a:r>
                      <a:endParaRPr lang="en-US" b="1" dirty="0">
                        <a:solidFill>
                          <a:schemeClr val="accent1"/>
                        </a:solidFill>
                        <a:latin typeface="Oswald" charset="0"/>
                      </a:endParaRPr>
                    </a:p>
                  </a:txBody>
                  <a:tcPr/>
                </a:tc>
                <a:tc>
                  <a:txBody>
                    <a:bodyPr/>
                    <a:lstStyle/>
                    <a:p>
                      <a:pPr algn="ctr"/>
                      <a:r>
                        <a:rPr lang="en-US" sz="1800" dirty="0" smtClean="0">
                          <a:solidFill>
                            <a:schemeClr val="accent1"/>
                          </a:solidFill>
                          <a:latin typeface="Oswald" charset="0"/>
                        </a:rPr>
                        <a:t>Conclusion</a:t>
                      </a:r>
                      <a:endParaRPr lang="en-US" sz="1800" dirty="0">
                        <a:solidFill>
                          <a:schemeClr val="accent1"/>
                        </a:solidFill>
                        <a:latin typeface="Oswald" charset="0"/>
                      </a:endParaRPr>
                    </a:p>
                  </a:txBody>
                  <a:tcPr/>
                </a:tc>
              </a:tr>
              <a:tr h="672977">
                <a:tc>
                  <a:txBody>
                    <a:bodyPr/>
                    <a:lstStyle/>
                    <a:p>
                      <a:pPr algn="ctr"/>
                      <a:r>
                        <a:rPr lang="en-US" sz="1400" dirty="0" err="1" smtClean="0">
                          <a:latin typeface="Times New Roman" pitchFamily="18" charset="0"/>
                          <a:cs typeface="Times New Roman" pitchFamily="18" charset="0"/>
                        </a:rPr>
                        <a:t>Nidhi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Sehrawat</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Neha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Munsi</a:t>
                      </a:r>
                      <a:r>
                        <a:rPr lang="en-US" sz="1400" dirty="0" smtClean="0">
                          <a:latin typeface="Times New Roman" pitchFamily="18" charset="0"/>
                          <a:cs typeface="Times New Roman" pitchFamily="18" charset="0"/>
                        </a:rPr>
                        <a:t> ,</a:t>
                      </a:r>
                    </a:p>
                    <a:p>
                      <a:pPr algn="ctr"/>
                      <a:r>
                        <a:rPr lang="en-US" sz="1400" dirty="0" err="1" smtClean="0">
                          <a:latin typeface="Times New Roman" pitchFamily="18" charset="0"/>
                          <a:cs typeface="Times New Roman" pitchFamily="18" charset="0"/>
                        </a:rPr>
                        <a:t>Mahak</a:t>
                      </a:r>
                      <a:r>
                        <a:rPr lang="en-US" sz="1400" dirty="0" smtClean="0">
                          <a:latin typeface="Times New Roman" pitchFamily="18" charset="0"/>
                          <a:cs typeface="Times New Roman" pitchFamily="18" charset="0"/>
                        </a:rPr>
                        <a:t> Jain</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2014</a:t>
                      </a:r>
                      <a:endParaRPr lang="en-US" sz="1400" dirty="0">
                        <a:latin typeface="Times New Roman" pitchFamily="18" charset="0"/>
                        <a:cs typeface="Times New Roman" pitchFamily="18" charset="0"/>
                      </a:endParaRPr>
                    </a:p>
                  </a:txBody>
                  <a:tcPr/>
                </a:tc>
                <a:tc>
                  <a:txBody>
                    <a:bodyPr/>
                    <a:lstStyle/>
                    <a:p>
                      <a:r>
                        <a:rPr lang="en-US" dirty="0" smtClean="0"/>
                        <a:t>Estimation</a:t>
                      </a:r>
                      <a:endParaRPr lang="en-US" dirty="0"/>
                    </a:p>
                  </a:txBody>
                  <a:tcPr/>
                </a:tc>
                <a:tc>
                  <a:txBody>
                    <a:bodyPr/>
                    <a:lstStyle/>
                    <a:p>
                      <a:r>
                        <a:rPr lang="en-US" sz="800" b="0" i="0" u="none" strike="noStrike" cap="none" dirty="0" smtClean="0">
                          <a:solidFill>
                            <a:schemeClr val="tx1"/>
                          </a:solidFill>
                          <a:latin typeface="Times New Roman" pitchFamily="18" charset="0"/>
                          <a:ea typeface="+mn-ea"/>
                          <a:cs typeface="Times New Roman" pitchFamily="18" charset="0"/>
                          <a:sym typeface="Arial"/>
                        </a:rPr>
                        <a:t>But the studies shows that these disasters would have been avoided or strongly reduced if there had been an explicit early concern with risk management. the paper deals with risk management, risk identification approaches , risk impact definition. Software risk management is a continuous process rather than sequential activity.</a:t>
                      </a:r>
                      <a:endParaRPr lang="en-US" dirty="0">
                        <a:latin typeface="Times New Roman" pitchFamily="18" charset="0"/>
                        <a:cs typeface="Times New Roman" pitchFamily="18" charset="0"/>
                      </a:endParaRPr>
                    </a:p>
                  </a:txBody>
                  <a:tcPr/>
                </a:tc>
              </a:tr>
              <a:tr h="1570279">
                <a:tc>
                  <a:txBody>
                    <a:bodyPr/>
                    <a:lstStyle/>
                    <a:p>
                      <a:r>
                        <a:rPr lang="en-US" dirty="0" smtClean="0">
                          <a:latin typeface="Times New Roman" pitchFamily="18" charset="0"/>
                          <a:cs typeface="Times New Roman" pitchFamily="18" charset="0"/>
                        </a:rPr>
                        <a:t>Kevin </a:t>
                      </a:r>
                      <a:r>
                        <a:rPr lang="en-US" dirty="0" err="1" smtClean="0">
                          <a:latin typeface="Times New Roman" pitchFamily="18" charset="0"/>
                          <a:cs typeface="Times New Roman" pitchFamily="18" charset="0"/>
                        </a:rPr>
                        <a:t>MacG</a:t>
                      </a:r>
                      <a:r>
                        <a:rPr lang="en-US" dirty="0" smtClean="0">
                          <a:latin typeface="Times New Roman" pitchFamily="18" charset="0"/>
                          <a:cs typeface="Times New Roman" pitchFamily="18" charset="0"/>
                        </a:rPr>
                        <a:t>. Adams, C. Ariel Pinto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2005</a:t>
                      </a:r>
                      <a:endParaRPr lang="en-US" dirty="0">
                        <a:latin typeface="Times New Roman" pitchFamily="18" charset="0"/>
                        <a:cs typeface="Times New Roman" pitchFamily="18" charset="0"/>
                      </a:endParaRPr>
                    </a:p>
                  </a:txBody>
                  <a:tcPr/>
                </a:tc>
                <a:tc>
                  <a:txBody>
                    <a:bodyPr/>
                    <a:lstStyle/>
                    <a:p>
                      <a:r>
                        <a:rPr lang="en-US" dirty="0" smtClean="0"/>
                        <a:t>Journals And Other Research Paper</a:t>
                      </a:r>
                      <a:endParaRPr lang="en-US" dirty="0"/>
                    </a:p>
                  </a:txBody>
                  <a:tcPr/>
                </a:tc>
                <a:tc>
                  <a:txBody>
                    <a:bodyPr/>
                    <a:lstStyle/>
                    <a:p>
                      <a:r>
                        <a:rPr lang="en-US" sz="800" b="0" i="0" u="none" strike="noStrike" cap="none" dirty="0" smtClean="0">
                          <a:solidFill>
                            <a:schemeClr val="tx1"/>
                          </a:solidFill>
                          <a:latin typeface="+mn-lt"/>
                          <a:ea typeface="+mn-ea"/>
                          <a:cs typeface="+mn-cs"/>
                          <a:sym typeface="Arial"/>
                        </a:rPr>
                        <a:t>A review of the principal software engineering scholarly journals and the body of knowledge reveals few papers that discuss methods and techniques for implementing risk management and/or analysis on software development projects. It is noteworthy that most of the papers deal with approaches, models, methods and frameworks and very few deal with the factors surrounding risk management implementation on software projects. The analysis also shows that the SWEBOK places a heavy emphasis on implementation of risk management in software projects but that these papers, papers that represent the best submissions on software project risk management/analysis, have not received sufficient attention and do not appear to be widely accepted within the software engineering community.</a:t>
                      </a:r>
                      <a:endParaRPr lang="en-US" sz="8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43594" y="165679"/>
          <a:ext cx="8501148" cy="4738830"/>
        </p:xfrm>
        <a:graphic>
          <a:graphicData uri="http://schemas.openxmlformats.org/drawingml/2006/table">
            <a:tbl>
              <a:tblPr firstRow="1" bandRow="1">
                <a:tableStyleId>{BC89EF96-8CEA-46FF-86C4-4CE0E7609802}</a:tableStyleId>
              </a:tblPr>
              <a:tblGrid>
                <a:gridCol w="2125287"/>
                <a:gridCol w="2125287"/>
                <a:gridCol w="2125287"/>
                <a:gridCol w="2125287"/>
              </a:tblGrid>
              <a:tr h="533615">
                <a:tc>
                  <a:txBody>
                    <a:bodyPr/>
                    <a:lstStyle/>
                    <a:p>
                      <a:pPr algn="ctr"/>
                      <a:r>
                        <a:rPr lang="en-US" sz="1800" dirty="0" smtClean="0">
                          <a:solidFill>
                            <a:schemeClr val="accent1"/>
                          </a:solidFill>
                          <a:latin typeface="Times New Roman" pitchFamily="18" charset="0"/>
                          <a:cs typeface="Times New Roman" pitchFamily="18" charset="0"/>
                        </a:rPr>
                        <a:t>Name</a:t>
                      </a:r>
                      <a:endParaRPr lang="en-US" sz="1800" dirty="0">
                        <a:solidFill>
                          <a:schemeClr val="accent1"/>
                        </a:solidFill>
                        <a:latin typeface="Times New Roman" pitchFamily="18" charset="0"/>
                        <a:cs typeface="Times New Roman" pitchFamily="18" charset="0"/>
                      </a:endParaRPr>
                    </a:p>
                  </a:txBody>
                  <a:tcPr/>
                </a:tc>
                <a:tc>
                  <a:txBody>
                    <a:bodyPr/>
                    <a:lstStyle/>
                    <a:p>
                      <a:pPr algn="ctr"/>
                      <a:r>
                        <a:rPr lang="en-US" sz="1800" dirty="0" smtClean="0">
                          <a:solidFill>
                            <a:schemeClr val="accent1"/>
                          </a:solidFill>
                          <a:latin typeface="Oswald" charset="0"/>
                        </a:rPr>
                        <a:t>Year</a:t>
                      </a:r>
                      <a:endParaRPr lang="en-US" sz="1800" dirty="0">
                        <a:solidFill>
                          <a:schemeClr val="accent1"/>
                        </a:solidFill>
                        <a:latin typeface="Oswald" charset="0"/>
                      </a:endParaRPr>
                    </a:p>
                  </a:txBody>
                  <a:tcPr/>
                </a:tc>
                <a:tc>
                  <a:txBody>
                    <a:bodyPr/>
                    <a:lstStyle/>
                    <a:p>
                      <a:pPr algn="ctr"/>
                      <a:r>
                        <a:rPr lang="en-US" sz="1800" dirty="0" smtClean="0">
                          <a:solidFill>
                            <a:schemeClr val="accent1"/>
                          </a:solidFill>
                          <a:latin typeface="Oswald" charset="0"/>
                        </a:rPr>
                        <a:t>Method</a:t>
                      </a:r>
                      <a:endParaRPr lang="en-US" sz="1800" dirty="0">
                        <a:solidFill>
                          <a:schemeClr val="accent1"/>
                        </a:solidFill>
                        <a:latin typeface="Oswald" charset="0"/>
                      </a:endParaRPr>
                    </a:p>
                  </a:txBody>
                  <a:tcPr/>
                </a:tc>
                <a:tc>
                  <a:txBody>
                    <a:bodyPr/>
                    <a:lstStyle/>
                    <a:p>
                      <a:pPr algn="ctr"/>
                      <a:r>
                        <a:rPr lang="en-US" sz="1800" dirty="0" smtClean="0">
                          <a:solidFill>
                            <a:schemeClr val="accent1"/>
                          </a:solidFill>
                          <a:latin typeface="Oswald" charset="0"/>
                        </a:rPr>
                        <a:t>Conclusion</a:t>
                      </a:r>
                      <a:endParaRPr lang="en-US" sz="1800" dirty="0">
                        <a:solidFill>
                          <a:schemeClr val="accent1"/>
                        </a:solidFill>
                        <a:latin typeface="Oswald" charset="0"/>
                      </a:endParaRPr>
                    </a:p>
                  </a:txBody>
                  <a:tcPr/>
                </a:tc>
              </a:tr>
              <a:tr h="2221064">
                <a:tc>
                  <a:txBody>
                    <a:bodyPr/>
                    <a:lstStyle/>
                    <a:p>
                      <a:pPr algn="ctr"/>
                      <a:r>
                        <a:rPr lang="en-US" dirty="0" smtClean="0">
                          <a:latin typeface="Times New Roman" pitchFamily="18" charset="0"/>
                          <a:cs typeface="Times New Roman" pitchFamily="18" charset="0"/>
                        </a:rPr>
                        <a:t>Sandra Miranda </a:t>
                      </a:r>
                      <a:r>
                        <a:rPr lang="en-US" dirty="0" err="1" smtClean="0">
                          <a:latin typeface="Times New Roman" pitchFamily="18" charset="0"/>
                          <a:cs typeface="Times New Roman" pitchFamily="18" charset="0"/>
                        </a:rPr>
                        <a:t>Neves</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2016</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Bulk of Research ,</a:t>
                      </a:r>
                    </a:p>
                    <a:p>
                      <a:pPr algn="ctr"/>
                      <a:r>
                        <a:rPr lang="en-US" dirty="0" smtClean="0">
                          <a:latin typeface="Times New Roman" pitchFamily="18" charset="0"/>
                          <a:cs typeface="Times New Roman" pitchFamily="18" charset="0"/>
                        </a:rPr>
                        <a:t>Diagnostic Study</a:t>
                      </a:r>
                      <a:endParaRPr lang="en-US" dirty="0">
                        <a:latin typeface="Times New Roman" pitchFamily="18" charset="0"/>
                        <a:cs typeface="Times New Roman" pitchFamily="18" charset="0"/>
                      </a:endParaRPr>
                    </a:p>
                  </a:txBody>
                  <a:tcPr/>
                </a:tc>
                <a:tc>
                  <a:txBody>
                    <a:bodyPr/>
                    <a:lstStyle/>
                    <a:p>
                      <a:r>
                        <a:rPr lang="en-US" sz="800" b="0" i="0" u="none" strike="noStrike" cap="none" dirty="0" smtClean="0">
                          <a:solidFill>
                            <a:schemeClr val="tx1"/>
                          </a:solidFill>
                          <a:latin typeface="Times New Roman" pitchFamily="18" charset="0"/>
                          <a:ea typeface="+mn-ea"/>
                          <a:cs typeface="Times New Roman" pitchFamily="18" charset="0"/>
                          <a:sym typeface="Arial"/>
                        </a:rPr>
                        <a:t>Regarding trends in the literature evaluated, it appears that the studies are </a:t>
                      </a:r>
                      <a:r>
                        <a:rPr lang="en-US" sz="800" b="0" i="0" u="none" strike="noStrike" cap="none" dirty="0" smtClean="0">
                          <a:solidFill>
                            <a:schemeClr val="tx1"/>
                          </a:solidFill>
                          <a:latin typeface="+mn-lt"/>
                          <a:ea typeface="+mn-ea"/>
                          <a:cs typeface="+mn-cs"/>
                          <a:sym typeface="Arial"/>
                        </a:rPr>
                        <a:t>primarily focused on identifying risk factors , a recurring theme. However, we perceive that the authors are concerned with establishing both the dynamics of the software development environment, which can quickly outdate the work in this area, and the culture of the country where the study is conducted, which allows the emergence of further studies on this theme. The lack of research on this subject in some journals that focus on research on micro and small enterprises also suggests more studies to be conducted.</a:t>
                      </a:r>
                      <a:endParaRPr lang="en-US" dirty="0"/>
                    </a:p>
                  </a:txBody>
                  <a:tcPr/>
                </a:tc>
              </a:tr>
              <a:tr h="1984151">
                <a:tc>
                  <a:txBody>
                    <a:bodyPr/>
                    <a:lstStyle/>
                    <a:p>
                      <a:pPr algn="ctr"/>
                      <a:r>
                        <a:rPr lang="en-US" dirty="0" smtClean="0">
                          <a:latin typeface="Times New Roman" pitchFamily="18" charset="0"/>
                          <a:cs typeface="Times New Roman" pitchFamily="18" charset="0"/>
                        </a:rPr>
                        <a:t>Linda Westfall</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2008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Scrum</a:t>
                      </a:r>
                      <a:endParaRPr lang="en-US" dirty="0">
                        <a:latin typeface="Times New Roman" pitchFamily="18" charset="0"/>
                        <a:cs typeface="Times New Roman" pitchFamily="18" charset="0"/>
                      </a:endParaRPr>
                    </a:p>
                  </a:txBody>
                  <a:tcPr/>
                </a:tc>
                <a:tc>
                  <a:txBody>
                    <a:bodyPr/>
                    <a:lstStyle/>
                    <a:p>
                      <a:r>
                        <a:rPr lang="en-US" sz="800" b="0" i="0" u="none" strike="noStrike" cap="none" dirty="0" smtClean="0">
                          <a:solidFill>
                            <a:schemeClr val="tx1"/>
                          </a:solidFill>
                          <a:latin typeface="+mn-lt"/>
                          <a:ea typeface="+mn-ea"/>
                          <a:cs typeface="+mn-cs"/>
                          <a:sym typeface="Arial"/>
                        </a:rPr>
                        <a:t>Adopting a Software Risk Management Program is a step every software manager can take to more effectively manage software development initiatives. Risk management is an ongoing process that is implemented as part of the initial project planning activities and utilized throughout all of the phases of the software development lifecycle. Based on a positive, proactive approach, risk management can greatly reduce or even eliminate the need for crisis management within our software projects.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pSp>
        <p:nvGrpSpPr>
          <p:cNvPr id="282" name="Google Shape;282;p33"/>
          <p:cNvGrpSpPr/>
          <p:nvPr/>
        </p:nvGrpSpPr>
        <p:grpSpPr>
          <a:xfrm flipH="1">
            <a:off x="0" y="0"/>
            <a:ext cx="1404653" cy="2286000"/>
            <a:chOff x="7350442" y="2608992"/>
            <a:chExt cx="636650" cy="1673160"/>
          </a:xfrm>
        </p:grpSpPr>
        <p:sp>
          <p:nvSpPr>
            <p:cNvPr id="283" name="Google Shape;283;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33"/>
          <p:cNvGrpSpPr/>
          <p:nvPr/>
        </p:nvGrpSpPr>
        <p:grpSpPr>
          <a:xfrm>
            <a:off x="7872153" y="2867890"/>
            <a:ext cx="1271847" cy="2158613"/>
            <a:chOff x="7350442" y="2608992"/>
            <a:chExt cx="636650" cy="1673160"/>
          </a:xfrm>
        </p:grpSpPr>
        <p:sp>
          <p:nvSpPr>
            <p:cNvPr id="291" name="Google Shape;291;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3" name="Google Shape;303;p33"/>
          <p:cNvSpPr txBox="1">
            <a:spLocks noGrp="1"/>
          </p:cNvSpPr>
          <p:nvPr>
            <p:ph type="title"/>
          </p:nvPr>
        </p:nvSpPr>
        <p:spPr>
          <a:xfrm>
            <a:off x="1928551" y="506244"/>
            <a:ext cx="5004263"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600" dirty="0" smtClean="0">
                <a:solidFill>
                  <a:schemeClr val="accent1"/>
                </a:solidFill>
              </a:rPr>
              <a:t>Methadology</a:t>
            </a:r>
            <a:endParaRPr>
              <a:solidFill>
                <a:schemeClr val="accent1"/>
              </a:solidFill>
            </a:endParaRPr>
          </a:p>
        </p:txBody>
      </p:sp>
      <p:sp>
        <p:nvSpPr>
          <p:cNvPr id="46" name="TextBox 45"/>
          <p:cNvSpPr txBox="1"/>
          <p:nvPr/>
        </p:nvSpPr>
        <p:spPr>
          <a:xfrm>
            <a:off x="1645920" y="1620982"/>
            <a:ext cx="5336771" cy="2585323"/>
          </a:xfrm>
          <a:prstGeom prst="rect">
            <a:avLst/>
          </a:prstGeom>
          <a:noFill/>
        </p:spPr>
        <p:txBody>
          <a:bodyPr wrap="square" rtlCol="0">
            <a:spAutoFit/>
          </a:bodyPr>
          <a:lstStyle/>
          <a:p>
            <a:r>
              <a:rPr lang="en-US" sz="1800" dirty="0" smtClean="0">
                <a:solidFill>
                  <a:schemeClr val="tx1"/>
                </a:solidFill>
                <a:latin typeface="Times New Roman" pitchFamily="18" charset="0"/>
                <a:cs typeface="Times New Roman" pitchFamily="18" charset="0"/>
              </a:rPr>
              <a:t>This research uses survey methodology with non-probabilistic purposive sampling </a:t>
            </a:r>
            <a:r>
              <a:rPr lang="en-US" sz="1800" dirty="0" smtClean="0">
                <a:solidFill>
                  <a:schemeClr val="tx1"/>
                </a:solidFill>
                <a:latin typeface="Times New Roman" pitchFamily="18" charset="0"/>
                <a:cs typeface="Times New Roman" pitchFamily="18" charset="0"/>
              </a:rPr>
              <a:t>to:</a:t>
            </a:r>
          </a:p>
          <a:p>
            <a:endParaRPr lang="en-US" sz="1800" dirty="0" smtClean="0">
              <a:solidFill>
                <a:schemeClr val="tx1"/>
              </a:solidFill>
              <a:latin typeface="Times New Roman" pitchFamily="18" charset="0"/>
              <a:cs typeface="Times New Roman" pitchFamily="18" charset="0"/>
            </a:endParaRPr>
          </a:p>
          <a:p>
            <a:pPr>
              <a:buFont typeface="Wingdings" pitchFamily="2" charset="2"/>
              <a:buChar char="v"/>
            </a:pPr>
            <a:r>
              <a:rPr lang="en-US" sz="1800" dirty="0" smtClean="0">
                <a:solidFill>
                  <a:schemeClr val="tx1"/>
                </a:solidFill>
                <a:latin typeface="Times New Roman" pitchFamily="18" charset="0"/>
                <a:cs typeface="Times New Roman" pitchFamily="18" charset="0"/>
              </a:rPr>
              <a:t>Data Collection</a:t>
            </a:r>
          </a:p>
          <a:p>
            <a:pPr>
              <a:buFont typeface="Wingdings" pitchFamily="2" charset="2"/>
              <a:buChar char="v"/>
            </a:pPr>
            <a:r>
              <a:rPr lang="en-US" sz="1800" dirty="0" smtClean="0">
                <a:solidFill>
                  <a:schemeClr val="tx1"/>
                </a:solidFill>
                <a:latin typeface="Times New Roman" pitchFamily="18" charset="0"/>
                <a:cs typeface="Times New Roman" pitchFamily="18" charset="0"/>
              </a:rPr>
              <a:t>Data Analysis</a:t>
            </a:r>
          </a:p>
          <a:p>
            <a:pPr>
              <a:buFont typeface="Wingdings" pitchFamily="2" charset="2"/>
              <a:buChar char="v"/>
            </a:pPr>
            <a:r>
              <a:rPr lang="en-US" sz="1800" dirty="0" smtClean="0">
                <a:solidFill>
                  <a:schemeClr val="tx1"/>
                </a:solidFill>
                <a:latin typeface="Times New Roman" pitchFamily="18" charset="0"/>
                <a:cs typeface="Times New Roman" pitchFamily="18" charset="0"/>
              </a:rPr>
              <a:t>Demographic Profile</a:t>
            </a:r>
          </a:p>
          <a:p>
            <a:pPr>
              <a:buFont typeface="Arial" pitchFamily="34" charset="0"/>
              <a:buChar char="•"/>
            </a:pPr>
            <a:r>
              <a:rPr lang="en-US" sz="1800" dirty="0" smtClean="0">
                <a:solidFill>
                  <a:schemeClr val="tx1"/>
                </a:solidFill>
                <a:latin typeface="Times New Roman" pitchFamily="18" charset="0"/>
                <a:cs typeface="Times New Roman" pitchFamily="18" charset="0"/>
              </a:rPr>
              <a:t>Organization Type</a:t>
            </a:r>
          </a:p>
          <a:p>
            <a:pPr>
              <a:buFont typeface="Arial" pitchFamily="34" charset="0"/>
              <a:buChar char="•"/>
            </a:pPr>
            <a:r>
              <a:rPr lang="en-US" sz="1800" dirty="0" smtClean="0">
                <a:solidFill>
                  <a:schemeClr val="tx1"/>
                </a:solidFill>
                <a:latin typeface="Times New Roman" pitchFamily="18" charset="0"/>
                <a:cs typeface="Times New Roman" pitchFamily="18" charset="0"/>
              </a:rPr>
              <a:t>Project Type</a:t>
            </a:r>
          </a:p>
          <a:p>
            <a:pPr>
              <a:buFont typeface="Arial" pitchFamily="34" charset="0"/>
              <a:buChar char="•"/>
            </a:pPr>
            <a:r>
              <a:rPr lang="en-US" sz="1800" dirty="0" smtClean="0">
                <a:solidFill>
                  <a:schemeClr val="tx1"/>
                </a:solidFill>
                <a:latin typeface="Times New Roman" pitchFamily="18" charset="0"/>
                <a:cs typeface="Times New Roman" pitchFamily="18" charset="0"/>
              </a:rPr>
              <a:t>Project Budget Allocation</a:t>
            </a:r>
            <a:endParaRPr lang="en-US" sz="1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70;p36"/>
          <p:cNvGrpSpPr/>
          <p:nvPr/>
        </p:nvGrpSpPr>
        <p:grpSpPr>
          <a:xfrm rot="5400000">
            <a:off x="6991003" y="-1088968"/>
            <a:ext cx="1064029" cy="3241964"/>
            <a:chOff x="7557897" y="2608992"/>
            <a:chExt cx="429195" cy="1673160"/>
          </a:xfrm>
        </p:grpSpPr>
        <p:sp>
          <p:nvSpPr>
            <p:cNvPr id="3"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370;p36"/>
          <p:cNvGrpSpPr/>
          <p:nvPr/>
        </p:nvGrpSpPr>
        <p:grpSpPr>
          <a:xfrm rot="5400000" flipV="1">
            <a:off x="1034621" y="3113437"/>
            <a:ext cx="865160" cy="2934393"/>
            <a:chOff x="7557897" y="2608992"/>
            <a:chExt cx="429195" cy="1673160"/>
          </a:xfrm>
        </p:grpSpPr>
        <p:sp>
          <p:nvSpPr>
            <p:cNvPr id="7"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548;p40"/>
          <p:cNvSpPr/>
          <p:nvPr/>
        </p:nvSpPr>
        <p:spPr>
          <a:xfrm>
            <a:off x="1346661" y="1138843"/>
            <a:ext cx="6267798" cy="2818015"/>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descr="Screenshot 2022-10-30 183625.png"/>
          <p:cNvPicPr>
            <a:picLocks noChangeAspect="1"/>
          </p:cNvPicPr>
          <p:nvPr/>
        </p:nvPicPr>
        <p:blipFill>
          <a:blip r:embed="rId2"/>
          <a:stretch>
            <a:fillRect/>
          </a:stretch>
        </p:blipFill>
        <p:spPr>
          <a:xfrm>
            <a:off x="1886989" y="1410752"/>
            <a:ext cx="5203769" cy="2305372"/>
          </a:xfrm>
          <a:prstGeom prst="rect">
            <a:avLst/>
          </a:prstGeom>
        </p:spPr>
      </p:pic>
      <p:sp>
        <p:nvSpPr>
          <p:cNvPr id="12" name="TextBox 11"/>
          <p:cNvSpPr txBox="1"/>
          <p:nvPr/>
        </p:nvSpPr>
        <p:spPr>
          <a:xfrm>
            <a:off x="540326" y="490451"/>
            <a:ext cx="2252749" cy="646331"/>
          </a:xfrm>
          <a:prstGeom prst="rect">
            <a:avLst/>
          </a:prstGeom>
          <a:noFill/>
        </p:spPr>
        <p:txBody>
          <a:bodyPr wrap="square" rtlCol="0">
            <a:spAutoFit/>
          </a:bodyPr>
          <a:lstStyle/>
          <a:p>
            <a:r>
              <a:rPr lang="en-US" sz="3600" b="1" dirty="0" smtClean="0">
                <a:solidFill>
                  <a:schemeClr val="accent1"/>
                </a:solidFill>
                <a:latin typeface="Oswald" charset="0"/>
                <a:cs typeface="Times New Roman" pitchFamily="18" charset="0"/>
              </a:rPr>
              <a:t>Discussion</a:t>
            </a:r>
            <a:endParaRPr lang="en-US" sz="3600" b="1" dirty="0">
              <a:solidFill>
                <a:schemeClr val="accent1"/>
              </a:solidFill>
              <a:latin typeface="Oswald"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grpSp>
        <p:nvGrpSpPr>
          <p:cNvPr id="2136" name="Google Shape;2136;p41"/>
          <p:cNvGrpSpPr/>
          <p:nvPr/>
        </p:nvGrpSpPr>
        <p:grpSpPr>
          <a:xfrm rot="-5400000" flipH="1">
            <a:off x="1390763" y="-1182784"/>
            <a:ext cx="959680" cy="3741186"/>
            <a:chOff x="7557897" y="2608992"/>
            <a:chExt cx="429195" cy="1673160"/>
          </a:xfrm>
        </p:grpSpPr>
        <p:sp>
          <p:nvSpPr>
            <p:cNvPr id="2137" name="Google Shape;2137;p4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p:cNvSpPr txBox="1">
            <a:spLocks noGrp="1"/>
          </p:cNvSpPr>
          <p:nvPr>
            <p:ph type="title"/>
          </p:nvPr>
        </p:nvSpPr>
        <p:spPr>
          <a:xfrm>
            <a:off x="1238597" y="1030778"/>
            <a:ext cx="3873731" cy="55854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600" dirty="0" smtClean="0">
                <a:solidFill>
                  <a:schemeClr val="accent1"/>
                </a:solidFill>
              </a:rPr>
              <a:t>Conclusion</a:t>
            </a:r>
            <a:endParaRPr>
              <a:solidFill>
                <a:schemeClr val="accent1"/>
              </a:solidFill>
            </a:endParaRPr>
          </a:p>
        </p:txBody>
      </p:sp>
      <p:grpSp>
        <p:nvGrpSpPr>
          <p:cNvPr id="2147" name="Google Shape;2171;p42"/>
          <p:cNvGrpSpPr/>
          <p:nvPr/>
        </p:nvGrpSpPr>
        <p:grpSpPr>
          <a:xfrm rot="5400000" flipH="1">
            <a:off x="6805006" y="2804505"/>
            <a:ext cx="1086887" cy="3591097"/>
            <a:chOff x="7350442" y="2608992"/>
            <a:chExt cx="777239" cy="1673160"/>
          </a:xfrm>
        </p:grpSpPr>
        <p:sp>
          <p:nvSpPr>
            <p:cNvPr id="2148" name="Google Shape;2172;p4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73;p4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74;p4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75;p4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76;p4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77;p4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78;p4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79;p4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56" name="TextBox 2155"/>
          <p:cNvSpPr txBox="1"/>
          <p:nvPr/>
        </p:nvSpPr>
        <p:spPr>
          <a:xfrm>
            <a:off x="374073" y="1596043"/>
            <a:ext cx="8287789" cy="2677656"/>
          </a:xfrm>
          <a:prstGeom prst="rect">
            <a:avLst/>
          </a:prstGeom>
          <a:noFill/>
        </p:spPr>
        <p:txBody>
          <a:bodyPr wrap="square" rtlCol="0">
            <a:spAutoFit/>
          </a:bodyPr>
          <a:lstStyle/>
          <a:p>
            <a:r>
              <a:rPr lang="en-US" dirty="0" smtClean="0">
                <a:solidFill>
                  <a:schemeClr val="tx1"/>
                </a:solidFill>
                <a:latin typeface="Times New Roman" pitchFamily="18" charset="0"/>
                <a:cs typeface="Times New Roman" pitchFamily="18" charset="0"/>
              </a:rPr>
              <a:t>Risk management is an important component of software project management. However, much has not been said on risk management practice in the DC; to the best of the authors' knowledge, none in the Ethiopian context. A very low adoption of formal risk management models was observed in this study. This may not be unexpected, as the development of information systems is in its infancy stage in Ethiopia and so can be software risk management. However, an important finding was obtained in this study in relation to project managers' perception of risk management practice. Another key finding of this study was uncertainties by project managers on whether risk management processes were carried out in the project implementation or not. This reveals a gap in the ability of project managers to adequately manage projects. Factors affecting effectiveness of project management in the Ethiopian context can be an opportunity for future studies. Investigation of risk management knowledge and perception of project managers can be an opportunity for future work. Also, studies on factors that are affecting the level of adoption of formal models and practice of risk management in general can contribute towards a full picture in the topic.</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50 Thank You For You Attention Stock Video Footage - 4K and HD Video Clip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50 Thank You For You Attention Stock Video Footage - 4K and HD Video Clip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Capture.PNG"/>
          <p:cNvPicPr>
            <a:picLocks noChangeAspect="1"/>
          </p:cNvPicPr>
          <p:nvPr/>
        </p:nvPicPr>
        <p:blipFill>
          <a:blip r:embed="rId2"/>
          <a:srcRect l="2042" t="11523" r="4603" b="21869"/>
          <a:stretch>
            <a:fillRect/>
          </a:stretch>
        </p:blipFill>
        <p:spPr>
          <a:xfrm>
            <a:off x="806335" y="980902"/>
            <a:ext cx="7572204" cy="310064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723</Words>
  <PresentationFormat>On-screen Show (16:9)</PresentationFormat>
  <Paragraphs>53</Paragraphs>
  <Slides>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Oswald</vt:lpstr>
      <vt:lpstr>Times New Roman</vt:lpstr>
      <vt:lpstr>DM Sans</vt:lpstr>
      <vt:lpstr>Wingdings</vt:lpstr>
      <vt:lpstr>Bebas Neue</vt:lpstr>
      <vt:lpstr>Roboto Condensed Light</vt:lpstr>
      <vt:lpstr>Oswald ExtraLight</vt:lpstr>
      <vt:lpstr>Technology Project Proposal Minitheme by Slidesgo</vt:lpstr>
      <vt:lpstr>Software Project Risk Management</vt:lpstr>
      <vt:lpstr>INTRODUCTION</vt:lpstr>
      <vt:lpstr>Slide 3</vt:lpstr>
      <vt:lpstr>Slide 4</vt:lpstr>
      <vt:lpstr>Methadology</vt:lpstr>
      <vt:lpstr>Slide 6</vt:lpstr>
      <vt:lpstr>Conclusion</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PROJECT PROPOSAL MINITHEME</dc:title>
  <dc:creator>My PC</dc:creator>
  <cp:lastModifiedBy>eww</cp:lastModifiedBy>
  <cp:revision>22</cp:revision>
  <dcterms:modified xsi:type="dcterms:W3CDTF">2022-10-30T14:49:53Z</dcterms:modified>
</cp:coreProperties>
</file>