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9" r:id="rId3"/>
    <p:sldId id="258" r:id="rId4"/>
    <p:sldId id="313" r:id="rId5"/>
    <p:sldId id="285" r:id="rId6"/>
    <p:sldId id="272" r:id="rId7"/>
    <p:sldId id="279" r:id="rId8"/>
    <p:sldId id="261" r:id="rId9"/>
    <p:sldId id="314" r:id="rId10"/>
  </p:sldIdLst>
  <p:sldSz cx="9144000" cy="5143500" type="screen16x9"/>
  <p:notesSz cx="6858000" cy="9144000"/>
  <p:embeddedFontLst>
    <p:embeddedFont>
      <p:font typeface="Bebas Neue" panose="020B0604020202020204" charset="0"/>
      <p:regular r:id="rId12"/>
    </p:embeddedFont>
    <p:embeddedFont>
      <p:font typeface="Arimo" panose="020B060402020202020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Algerian" panose="04020705040A02060702" pitchFamily="8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D8AF6C-FAD0-4594-8C6F-6B9A13B82A2D}">
  <a:tblStyle styleId="{3AD8AF6C-FAD0-4594-8C6F-6B9A13B82A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0" autoAdjust="0"/>
    <p:restoredTop sz="94075" autoAdjust="0"/>
  </p:normalViewPr>
  <p:slideViewPr>
    <p:cSldViewPr snapToGrid="0">
      <p:cViewPr varScale="1">
        <p:scale>
          <a:sx n="92" d="100"/>
          <a:sy n="92" d="100"/>
        </p:scale>
        <p:origin x="5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47644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8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16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38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68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f5e77e6543_0_1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f5e77e6543_0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978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709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730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32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6" r:id="rId5"/>
    <p:sldLayoutId id="2147483669" r:id="rId6"/>
    <p:sldLayoutId id="2147483670" r:id="rId7"/>
    <p:sldLayoutId id="2147483672"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lt1"/>
            </a:gs>
          </a:gsLst>
          <a:lin ang="8100019" scaled="0"/>
        </a:gradFill>
        <a:effectLst/>
      </p:bgPr>
    </p:bg>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25134" y="1085338"/>
            <a:ext cx="7136538" cy="3842790"/>
          </a:xfrm>
          <a:prstGeom prst="rect">
            <a:avLst/>
          </a:prstGeom>
        </p:spPr>
        <p:txBody>
          <a:bodyPr spcFirstLastPara="1" wrap="square" lIns="91425" tIns="91425" rIns="91425" bIns="91425" anchor="b" anchorCtr="0">
            <a:noAutofit/>
          </a:bodyPr>
          <a:lstStyle/>
          <a:p>
            <a:pPr lvl="0"/>
            <a:r>
              <a:rPr lang="en-US" sz="2800" dirty="0">
                <a:solidFill>
                  <a:schemeClr val="bg1">
                    <a:lumMod val="50000"/>
                  </a:schemeClr>
                </a:solidFill>
                <a:latin typeface="Algerian" panose="04020705040A02060702" pitchFamily="82" charset="0"/>
                <a:cs typeface="Calibri" panose="020F0502020204030204" pitchFamily="34" charset="0"/>
              </a:rPr>
              <a:t>Presented By :</a:t>
            </a:r>
            <a:r>
              <a:rPr lang="en-US" sz="2000" dirty="0">
                <a:solidFill>
                  <a:srgbClr val="002060"/>
                </a:solidFill>
                <a:latin typeface="Algerian" panose="04020705040A02060702" pitchFamily="82" charset="0"/>
                <a:cs typeface="Calibri" panose="020F0502020204030204" pitchFamily="34" charset="0"/>
              </a:rPr>
              <a:t/>
            </a:r>
            <a:br>
              <a:rPr lang="en-US" sz="2000" dirty="0">
                <a:solidFill>
                  <a:srgbClr val="002060"/>
                </a:solidFill>
                <a:latin typeface="Algerian" panose="04020705040A02060702" pitchFamily="82" charset="0"/>
                <a:cs typeface="Calibri" panose="020F0502020204030204" pitchFamily="34" charset="0"/>
              </a:rPr>
            </a:br>
            <a:r>
              <a:rPr lang="en-US" sz="2000" dirty="0" smtClean="0">
                <a:solidFill>
                  <a:srgbClr val="002060"/>
                </a:solidFill>
                <a:latin typeface="Algerian" panose="04020705040A02060702" pitchFamily="82" charset="0"/>
                <a:cs typeface="Calibri" panose="020F0502020204030204" pitchFamily="34" charset="0"/>
              </a:rPr>
              <a:t>           </a:t>
            </a:r>
            <a:r>
              <a:rPr lang="en-US" sz="2400" dirty="0" smtClean="0">
                <a:solidFill>
                  <a:schemeClr val="tx1"/>
                </a:solidFill>
                <a:latin typeface="Algerian" panose="04020705040A02060702" pitchFamily="82" charset="0"/>
                <a:cs typeface="Calibri" panose="020F0502020204030204" pitchFamily="34" charset="0"/>
              </a:rPr>
              <a:t>ERUM SABIR</a:t>
            </a:r>
            <a:r>
              <a:rPr lang="en-US" sz="2400" dirty="0" smtClean="0">
                <a:solidFill>
                  <a:schemeClr val="accent3">
                    <a:lumMod val="75000"/>
                  </a:schemeClr>
                </a:solidFill>
                <a:latin typeface="Algerian" panose="04020705040A02060702" pitchFamily="82" charset="0"/>
                <a:cs typeface="Calibri" panose="020F0502020204030204" pitchFamily="34" charset="0"/>
              </a:rPr>
              <a:t/>
            </a:r>
            <a:br>
              <a:rPr lang="en-US" sz="2400" dirty="0" smtClean="0">
                <a:solidFill>
                  <a:schemeClr val="accent3">
                    <a:lumMod val="75000"/>
                  </a:schemeClr>
                </a:solidFill>
                <a:latin typeface="Algerian" panose="04020705040A02060702" pitchFamily="82" charset="0"/>
                <a:cs typeface="Calibri" panose="020F0502020204030204" pitchFamily="34" charset="0"/>
              </a:rPr>
            </a:br>
            <a:r>
              <a:rPr lang="en-US" sz="2400" dirty="0" smtClean="0">
                <a:solidFill>
                  <a:schemeClr val="accent3">
                    <a:lumMod val="75000"/>
                  </a:schemeClr>
                </a:solidFill>
                <a:latin typeface="Algerian" panose="04020705040A02060702" pitchFamily="82" charset="0"/>
                <a:cs typeface="Calibri" panose="020F0502020204030204" pitchFamily="34" charset="0"/>
              </a:rPr>
              <a:t>         </a:t>
            </a:r>
            <a:r>
              <a:rPr lang="en-US" sz="2400" dirty="0" smtClean="0">
                <a:solidFill>
                  <a:schemeClr val="tx1"/>
                </a:solidFill>
                <a:latin typeface="Algerian" panose="04020705040A02060702" pitchFamily="82" charset="0"/>
                <a:cs typeface="Calibri" panose="020F0502020204030204" pitchFamily="34" charset="0"/>
              </a:rPr>
              <a:t>BSCS F19 M51</a:t>
            </a:r>
            <a:r>
              <a:rPr lang="en-US" sz="2400" dirty="0" smtClean="0">
                <a:solidFill>
                  <a:schemeClr val="accent3">
                    <a:lumMod val="75000"/>
                  </a:schemeClr>
                </a:solidFill>
                <a:latin typeface="Algerian" panose="04020705040A02060702" pitchFamily="82" charset="0"/>
                <a:cs typeface="Calibri" panose="020F0502020204030204" pitchFamily="34" charset="0"/>
              </a:rPr>
              <a:t/>
            </a:r>
            <a:br>
              <a:rPr lang="en-US" sz="2400" dirty="0" smtClean="0">
                <a:solidFill>
                  <a:schemeClr val="accent3">
                    <a:lumMod val="75000"/>
                  </a:schemeClr>
                </a:solidFill>
                <a:latin typeface="Algerian" panose="04020705040A02060702" pitchFamily="82" charset="0"/>
                <a:cs typeface="Calibri" panose="020F0502020204030204" pitchFamily="34" charset="0"/>
              </a:rPr>
            </a:br>
            <a:r>
              <a:rPr lang="en-US" sz="2400" dirty="0" smtClean="0">
                <a:solidFill>
                  <a:schemeClr val="accent3">
                    <a:lumMod val="75000"/>
                  </a:schemeClr>
                </a:solidFill>
                <a:latin typeface="Algerian" panose="04020705040A02060702" pitchFamily="82" charset="0"/>
                <a:cs typeface="Calibri" panose="020F0502020204030204" pitchFamily="34" charset="0"/>
              </a:rPr>
              <a:t>         </a:t>
            </a:r>
            <a:r>
              <a:rPr lang="en-US" sz="2400" dirty="0" smtClean="0">
                <a:solidFill>
                  <a:schemeClr val="tx1"/>
                </a:solidFill>
                <a:latin typeface="Algerian" panose="04020705040A02060702" pitchFamily="82" charset="0"/>
                <a:cs typeface="Calibri" panose="020F0502020204030204" pitchFamily="34" charset="0"/>
              </a:rPr>
              <a:t>7</a:t>
            </a:r>
            <a:r>
              <a:rPr lang="en-US" sz="2400" baseline="30000" dirty="0" smtClean="0">
                <a:solidFill>
                  <a:schemeClr val="tx1"/>
                </a:solidFill>
                <a:latin typeface="Algerian" panose="04020705040A02060702" pitchFamily="82" charset="0"/>
                <a:cs typeface="Calibri" panose="020F0502020204030204" pitchFamily="34" charset="0"/>
              </a:rPr>
              <a:t>th</a:t>
            </a:r>
            <a:r>
              <a:rPr lang="en-US" sz="2400" dirty="0" smtClean="0">
                <a:solidFill>
                  <a:schemeClr val="tx1"/>
                </a:solidFill>
                <a:latin typeface="Algerian" panose="04020705040A02060702" pitchFamily="82" charset="0"/>
                <a:cs typeface="Calibri" panose="020F0502020204030204" pitchFamily="34" charset="0"/>
              </a:rPr>
              <a:t> Morning B</a:t>
            </a:r>
            <a:r>
              <a:rPr lang="en-US" sz="2400" dirty="0" smtClean="0">
                <a:latin typeface="Algerian" panose="04020705040A02060702" pitchFamily="82" charset="0"/>
                <a:cs typeface="Calibri" panose="020F0502020204030204" pitchFamily="34" charset="0"/>
              </a:rPr>
              <a:t/>
            </a:r>
            <a:br>
              <a:rPr lang="en-US" sz="2400" dirty="0" smtClean="0">
                <a:latin typeface="Algerian" panose="04020705040A02060702" pitchFamily="82" charset="0"/>
                <a:cs typeface="Calibri" panose="020F0502020204030204" pitchFamily="34" charset="0"/>
              </a:rPr>
            </a:br>
            <a:r>
              <a:rPr lang="en-US" sz="2800" dirty="0" smtClean="0">
                <a:solidFill>
                  <a:schemeClr val="bg1">
                    <a:lumMod val="50000"/>
                  </a:schemeClr>
                </a:solidFill>
                <a:latin typeface="Algerian" panose="04020705040A02060702" pitchFamily="82" charset="0"/>
                <a:cs typeface="Calibri" panose="020F0502020204030204" pitchFamily="34" charset="0"/>
              </a:rPr>
              <a:t>topic</a:t>
            </a:r>
            <a:r>
              <a:rPr lang="en-US" sz="2800" dirty="0">
                <a:solidFill>
                  <a:schemeClr val="bg1">
                    <a:lumMod val="50000"/>
                  </a:schemeClr>
                </a:solidFill>
                <a:latin typeface="Algerian" panose="04020705040A02060702" pitchFamily="82" charset="0"/>
                <a:cs typeface="Calibri" panose="020F0502020204030204" pitchFamily="34" charset="0"/>
              </a:rPr>
              <a:t>:</a:t>
            </a:r>
            <a:r>
              <a:rPr lang="en-US" sz="2400" dirty="0">
                <a:latin typeface="Algerian" panose="04020705040A02060702" pitchFamily="82" charset="0"/>
                <a:cs typeface="Calibri" panose="020F0502020204030204" pitchFamily="34" charset="0"/>
              </a:rPr>
              <a:t/>
            </a:r>
            <a:br>
              <a:rPr lang="en-US" sz="2400" dirty="0">
                <a:latin typeface="Algerian" panose="04020705040A02060702" pitchFamily="82" charset="0"/>
                <a:cs typeface="Calibri" panose="020F0502020204030204" pitchFamily="34" charset="0"/>
              </a:rPr>
            </a:br>
            <a:r>
              <a:rPr lang="en-US" sz="2400" dirty="0">
                <a:solidFill>
                  <a:schemeClr val="tx1"/>
                </a:solidFill>
                <a:latin typeface="Algerian" panose="04020705040A02060702" pitchFamily="82" charset="0"/>
                <a:cs typeface="Calibri" panose="020F0502020204030204" pitchFamily="34" charset="0"/>
              </a:rPr>
              <a:t>        Teaching SPM using Project </a:t>
            </a:r>
            <a:r>
              <a:rPr lang="en-US" sz="2400" dirty="0" smtClean="0">
                <a:solidFill>
                  <a:schemeClr val="tx1"/>
                </a:solidFill>
                <a:latin typeface="Algerian" panose="04020705040A02060702" pitchFamily="82" charset="0"/>
                <a:cs typeface="Calibri" panose="020F0502020204030204" pitchFamily="34" charset="0"/>
              </a:rPr>
              <a:t/>
            </a:r>
            <a:br>
              <a:rPr lang="en-US" sz="2400" dirty="0" smtClean="0">
                <a:solidFill>
                  <a:schemeClr val="tx1"/>
                </a:solidFill>
                <a:latin typeface="Algerian" panose="04020705040A02060702" pitchFamily="82" charset="0"/>
                <a:cs typeface="Calibri" panose="020F0502020204030204" pitchFamily="34" charset="0"/>
              </a:rPr>
            </a:br>
            <a:r>
              <a:rPr lang="en-US" sz="2400" dirty="0">
                <a:solidFill>
                  <a:schemeClr val="tx1"/>
                </a:solidFill>
                <a:latin typeface="Algerian" panose="04020705040A02060702" pitchFamily="82" charset="0"/>
                <a:cs typeface="Calibri" panose="020F0502020204030204" pitchFamily="34" charset="0"/>
              </a:rPr>
              <a:t> </a:t>
            </a:r>
            <a:r>
              <a:rPr lang="en-US" sz="2400" dirty="0" smtClean="0">
                <a:solidFill>
                  <a:schemeClr val="tx1"/>
                </a:solidFill>
                <a:latin typeface="Algerian" panose="04020705040A02060702" pitchFamily="82" charset="0"/>
                <a:cs typeface="Calibri" panose="020F0502020204030204" pitchFamily="34" charset="0"/>
              </a:rPr>
              <a:t>       </a:t>
            </a:r>
            <a:r>
              <a:rPr lang="en-US" sz="2400" dirty="0" smtClean="0">
                <a:solidFill>
                  <a:schemeClr val="tx1"/>
                </a:solidFill>
                <a:latin typeface="Algerian" panose="04020705040A02060702" pitchFamily="82" charset="0"/>
                <a:cs typeface="Calibri" panose="020F0502020204030204" pitchFamily="34" charset="0"/>
              </a:rPr>
              <a:t>Based</a:t>
            </a:r>
            <a:r>
              <a:rPr lang="en-US" sz="2400" dirty="0">
                <a:solidFill>
                  <a:schemeClr val="tx1"/>
                </a:solidFill>
                <a:latin typeface="Algerian" panose="04020705040A02060702" pitchFamily="82" charset="0"/>
                <a:cs typeface="Calibri" panose="020F0502020204030204" pitchFamily="34" charset="0"/>
              </a:rPr>
              <a:t> </a:t>
            </a:r>
            <a:r>
              <a:rPr lang="en-US" sz="2400" dirty="0" smtClean="0">
                <a:solidFill>
                  <a:schemeClr val="tx1"/>
                </a:solidFill>
                <a:latin typeface="Algerian" panose="04020705040A02060702" pitchFamily="82" charset="0"/>
                <a:cs typeface="Calibri" panose="020F0502020204030204" pitchFamily="34" charset="0"/>
              </a:rPr>
              <a:t>Learning and group</a:t>
            </a:r>
            <a:br>
              <a:rPr lang="en-US" sz="2400" dirty="0" smtClean="0">
                <a:solidFill>
                  <a:schemeClr val="tx1"/>
                </a:solidFill>
                <a:latin typeface="Algerian" panose="04020705040A02060702" pitchFamily="82" charset="0"/>
                <a:cs typeface="Calibri" panose="020F0502020204030204" pitchFamily="34" charset="0"/>
              </a:rPr>
            </a:br>
            <a:r>
              <a:rPr lang="en-US" sz="2400" dirty="0">
                <a:solidFill>
                  <a:schemeClr val="tx1"/>
                </a:solidFill>
                <a:latin typeface="Algerian" panose="04020705040A02060702" pitchFamily="82" charset="0"/>
                <a:cs typeface="Calibri" panose="020F0502020204030204" pitchFamily="34" charset="0"/>
              </a:rPr>
              <a:t> </a:t>
            </a:r>
            <a:r>
              <a:rPr lang="en-US" sz="2400" dirty="0" smtClean="0">
                <a:solidFill>
                  <a:schemeClr val="tx1"/>
                </a:solidFill>
                <a:latin typeface="Algerian" panose="04020705040A02060702" pitchFamily="82" charset="0"/>
                <a:cs typeface="Calibri" panose="020F0502020204030204" pitchFamily="34" charset="0"/>
              </a:rPr>
              <a:t>      </a:t>
            </a:r>
            <a:r>
              <a:rPr lang="en-US" sz="2400" dirty="0" smtClean="0">
                <a:solidFill>
                  <a:schemeClr val="tx1"/>
                </a:solidFill>
                <a:latin typeface="Algerian" panose="04020705040A02060702" pitchFamily="82" charset="0"/>
                <a:cs typeface="Calibri" panose="020F0502020204030204" pitchFamily="34" charset="0"/>
              </a:rPr>
              <a:t> projects</a:t>
            </a:r>
            <a:br>
              <a:rPr lang="en-US" sz="2400" dirty="0" smtClean="0">
                <a:solidFill>
                  <a:schemeClr val="tx1"/>
                </a:solidFill>
                <a:latin typeface="Algerian" panose="04020705040A02060702" pitchFamily="82" charset="0"/>
                <a:cs typeface="Calibri" panose="020F0502020204030204" pitchFamily="34" charset="0"/>
              </a:rPr>
            </a:br>
            <a:r>
              <a:rPr lang="en-US" sz="2400" dirty="0">
                <a:solidFill>
                  <a:srgbClr val="002060"/>
                </a:solidFill>
                <a:latin typeface="Algerian" panose="04020705040A02060702" pitchFamily="82" charset="0"/>
                <a:cs typeface="Calibri" panose="020F0502020204030204" pitchFamily="34" charset="0"/>
              </a:rPr>
              <a:t> </a:t>
            </a:r>
            <a:r>
              <a:rPr lang="en-US" sz="2400" dirty="0" smtClean="0">
                <a:solidFill>
                  <a:srgbClr val="002060"/>
                </a:solidFill>
                <a:latin typeface="Algerian" panose="04020705040A02060702" pitchFamily="82" charset="0"/>
                <a:cs typeface="Calibri" panose="020F0502020204030204" pitchFamily="34" charset="0"/>
              </a:rPr>
              <a:t>       </a:t>
            </a:r>
            <a:r>
              <a:rPr lang="en-US" sz="1600" b="1" dirty="0" smtClean="0">
                <a:solidFill>
                  <a:srgbClr val="002060"/>
                </a:solidFill>
                <a:latin typeface="+mn-lt"/>
                <a:cs typeface="Calibri" panose="020F0502020204030204" pitchFamily="34" charset="0"/>
              </a:rPr>
              <a:t>(By Jeremy Straub, Scott Kerlin , David Whale)</a:t>
            </a:r>
            <a:br>
              <a:rPr lang="en-US" sz="1600" b="1" dirty="0" smtClean="0">
                <a:solidFill>
                  <a:srgbClr val="002060"/>
                </a:solidFill>
                <a:latin typeface="+mn-lt"/>
                <a:cs typeface="Calibri" panose="020F0502020204030204" pitchFamily="34" charset="0"/>
              </a:rPr>
            </a:br>
            <a:r>
              <a:rPr lang="en-US" sz="1600" b="1" dirty="0">
                <a:solidFill>
                  <a:srgbClr val="002060"/>
                </a:solidFill>
                <a:latin typeface="+mn-lt"/>
                <a:cs typeface="Calibri" panose="020F0502020204030204" pitchFamily="34" charset="0"/>
              </a:rPr>
              <a:t> </a:t>
            </a:r>
            <a:r>
              <a:rPr lang="en-US" sz="1600" b="1" dirty="0" smtClean="0">
                <a:solidFill>
                  <a:srgbClr val="002060"/>
                </a:solidFill>
                <a:latin typeface="+mn-lt"/>
                <a:cs typeface="Calibri" panose="020F0502020204030204" pitchFamily="34" charset="0"/>
              </a:rPr>
              <a:t>          Year 2017</a:t>
            </a:r>
            <a:r>
              <a:rPr lang="en-US" sz="2400" dirty="0" smtClean="0">
                <a:solidFill>
                  <a:srgbClr val="002060"/>
                </a:solidFill>
                <a:latin typeface="Algerian" panose="04020705040A02060702" pitchFamily="82" charset="0"/>
                <a:cs typeface="Calibri" panose="020F0502020204030204" pitchFamily="34" charset="0"/>
              </a:rPr>
              <a:t/>
            </a:r>
            <a:br>
              <a:rPr lang="en-US" sz="2400" dirty="0" smtClean="0">
                <a:solidFill>
                  <a:srgbClr val="002060"/>
                </a:solidFill>
                <a:latin typeface="Algerian" panose="04020705040A02060702" pitchFamily="82" charset="0"/>
                <a:cs typeface="Calibri" panose="020F0502020204030204" pitchFamily="34" charset="0"/>
              </a:rPr>
            </a:br>
            <a:r>
              <a:rPr lang="en-US" sz="2400" dirty="0">
                <a:solidFill>
                  <a:srgbClr val="002060"/>
                </a:solidFill>
                <a:latin typeface="Algerian" panose="04020705040A02060702" pitchFamily="82" charset="0"/>
                <a:cs typeface="Calibri" panose="020F0502020204030204" pitchFamily="34" charset="0"/>
              </a:rPr>
              <a:t/>
            </a:r>
            <a:br>
              <a:rPr lang="en-US" sz="2400" dirty="0">
                <a:solidFill>
                  <a:srgbClr val="002060"/>
                </a:solidFill>
                <a:latin typeface="Algerian" panose="04020705040A02060702" pitchFamily="82" charset="0"/>
                <a:cs typeface="Calibri" panose="020F0502020204030204" pitchFamily="34" charset="0"/>
              </a:rPr>
            </a:br>
            <a:endParaRPr sz="2000" dirty="0">
              <a:solidFill>
                <a:srgbClr val="002060"/>
              </a:solidFill>
              <a:latin typeface="Algerian" panose="04020705040A02060702" pitchFamily="82" charset="0"/>
              <a:cs typeface="Calibri" panose="020F0502020204030204" pitchFamily="34" charset="0"/>
            </a:endParaRPr>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17602" y="1330685"/>
            <a:ext cx="1230024" cy="629849"/>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4"/>
          <p:cNvGrpSpPr/>
          <p:nvPr/>
        </p:nvGrpSpPr>
        <p:grpSpPr>
          <a:xfrm>
            <a:off x="5726255" y="510665"/>
            <a:ext cx="3701871" cy="3762679"/>
            <a:chOff x="5041963" y="757530"/>
            <a:chExt cx="3701871"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206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25065"/>
              <a:ext cx="2308194" cy="1720442"/>
              <a:chOff x="1062800" y="1976566"/>
              <a:chExt cx="2183722" cy="1627666"/>
            </a:xfrm>
          </p:grpSpPr>
          <p:sp>
            <p:nvSpPr>
              <p:cNvPr id="270" name="Google Shape;270;p34"/>
              <p:cNvSpPr/>
              <p:nvPr/>
            </p:nvSpPr>
            <p:spPr>
              <a:xfrm>
                <a:off x="1076982" y="197656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70C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rgbClr val="00B0F0"/>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500" fill="hold"/>
                                        <p:tgtEl>
                                          <p:spTgt spid="239"/>
                                        </p:tgtEl>
                                        <p:attrNameLst>
                                          <p:attrName>ppt_x</p:attrName>
                                        </p:attrNameLst>
                                      </p:cBhvr>
                                      <p:tavLst>
                                        <p:tav tm="0">
                                          <p:val>
                                            <p:strVal val="#ppt_x"/>
                                          </p:val>
                                        </p:tav>
                                        <p:tav tm="100000">
                                          <p:val>
                                            <p:strVal val="#ppt_x"/>
                                          </p:val>
                                        </p:tav>
                                      </p:tavLst>
                                    </p:anim>
                                    <p:anim calcmode="lin" valueType="num">
                                      <p:cBhvr additive="base">
                                        <p:cTn id="8" dur="500" fill="hold"/>
                                        <p:tgtEl>
                                          <p:spTgt spid="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lt1"/>
            </a:gs>
          </a:gsLst>
          <a:lin ang="8100019" scaled="0"/>
        </a:gradFill>
        <a:effectLst/>
      </p:bgPr>
    </p:bg>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52181" y="-33530"/>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chemeClr val="bg1">
                    <a:lumMod val="50000"/>
                  </a:schemeClr>
                </a:solidFill>
                <a:latin typeface="Bebas Neue" panose="020B0604020202020204" charset="0"/>
              </a:rPr>
              <a:t>introduction</a:t>
            </a:r>
            <a:endParaRPr sz="4000" dirty="0">
              <a:solidFill>
                <a:schemeClr val="bg1">
                  <a:lumMod val="50000"/>
                </a:schemeClr>
              </a:solidFill>
              <a:latin typeface="Bebas Neue" panose="020B0604020202020204" charset="0"/>
            </a:endParaRPr>
          </a:p>
        </p:txBody>
      </p:sp>
      <p:grpSp>
        <p:nvGrpSpPr>
          <p:cNvPr id="400" name="Google Shape;400;p37"/>
          <p:cNvGrpSpPr/>
          <p:nvPr/>
        </p:nvGrpSpPr>
        <p:grpSpPr>
          <a:xfrm>
            <a:off x="1361693" y="1287741"/>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411" name="Google Shape;411;p37"/>
          <p:cNvGrpSpPr/>
          <p:nvPr/>
        </p:nvGrpSpPr>
        <p:grpSpPr>
          <a:xfrm>
            <a:off x="191769" y="851246"/>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417" name="Google Shape;417;p37"/>
          <p:cNvGrpSpPr/>
          <p:nvPr/>
        </p:nvGrpSpPr>
        <p:grpSpPr>
          <a:xfrm>
            <a:off x="600122" y="1229314"/>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429" name="Google Shape;429;p37"/>
          <p:cNvGrpSpPr/>
          <p:nvPr/>
        </p:nvGrpSpPr>
        <p:grpSpPr>
          <a:xfrm>
            <a:off x="820976" y="220228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2" name="Google Shape;432;p37"/>
            <p:cNvSpPr/>
            <p:nvPr/>
          </p:nvSpPr>
          <p:spPr>
            <a:xfrm rot="21374094">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438" name="Google Shape;438;p37"/>
          <p:cNvSpPr/>
          <p:nvPr/>
        </p:nvSpPr>
        <p:spPr>
          <a:xfrm>
            <a:off x="92300" y="3106494"/>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9" name="Google Shape;439;p37"/>
          <p:cNvSpPr/>
          <p:nvPr/>
        </p:nvSpPr>
        <p:spPr>
          <a:xfrm>
            <a:off x="350130" y="279324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40" name="Google Shape;440;p37"/>
          <p:cNvSpPr/>
          <p:nvPr/>
        </p:nvSpPr>
        <p:spPr>
          <a:xfrm>
            <a:off x="1517382" y="671502"/>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41" name="Google Shape;441;p37"/>
          <p:cNvSpPr/>
          <p:nvPr/>
        </p:nvSpPr>
        <p:spPr>
          <a:xfrm rot="-1685758">
            <a:off x="202422" y="270983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442" name="Google Shape;442;p37"/>
          <p:cNvGrpSpPr/>
          <p:nvPr/>
        </p:nvGrpSpPr>
        <p:grpSpPr>
          <a:xfrm>
            <a:off x="7294056" y="1104589"/>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454" name="Google Shape;454;p37"/>
          <p:cNvSpPr/>
          <p:nvPr/>
        </p:nvSpPr>
        <p:spPr>
          <a:xfrm>
            <a:off x="742393" y="383040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5" name="Google Shape;455;p37"/>
          <p:cNvSpPr/>
          <p:nvPr/>
        </p:nvSpPr>
        <p:spPr>
          <a:xfrm>
            <a:off x="-53654" y="133595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6" name="Google Shape;456;p37"/>
          <p:cNvSpPr/>
          <p:nvPr/>
        </p:nvSpPr>
        <p:spPr>
          <a:xfrm>
            <a:off x="7389688" y="365839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7" name="Google Shape;457;p37"/>
          <p:cNvSpPr/>
          <p:nvPr/>
        </p:nvSpPr>
        <p:spPr>
          <a:xfrm rot="7201932">
            <a:off x="605129" y="301353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8" name="Google Shape;458;p37"/>
          <p:cNvSpPr/>
          <p:nvPr/>
        </p:nvSpPr>
        <p:spPr>
          <a:xfrm>
            <a:off x="8195200" y="2415276"/>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61" name="Google Shape;461;p37"/>
          <p:cNvSpPr/>
          <p:nvPr/>
        </p:nvSpPr>
        <p:spPr>
          <a:xfrm rot="7198898">
            <a:off x="136477" y="3235525"/>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TextBox 10"/>
          <p:cNvSpPr txBox="1"/>
          <p:nvPr/>
        </p:nvSpPr>
        <p:spPr>
          <a:xfrm>
            <a:off x="1708727" y="1003236"/>
            <a:ext cx="5745684" cy="3539430"/>
          </a:xfrm>
          <a:prstGeom prst="rect">
            <a:avLst/>
          </a:prstGeom>
          <a:noFill/>
        </p:spPr>
        <p:txBody>
          <a:bodyPr wrap="square" rtlCol="0">
            <a:spAutoFit/>
          </a:bodyPr>
          <a:lstStyle/>
          <a:p>
            <a:pPr marL="285750" lvl="0" indent="-285750" eaLnBrk="0" fontAlgn="base" hangingPunct="0">
              <a:spcBef>
                <a:spcPct val="0"/>
              </a:spcBef>
              <a:spcAft>
                <a:spcPct val="0"/>
              </a:spcAft>
              <a:buClrTx/>
              <a:buFont typeface="Wingdings" panose="05000000000000000000" pitchFamily="2" charset="2"/>
              <a:buChar char="q"/>
            </a:pPr>
            <a:r>
              <a:rPr lang="en-US" sz="1600" b="1" dirty="0">
                <a:solidFill>
                  <a:schemeClr val="accent3">
                    <a:lumMod val="50000"/>
                  </a:schemeClr>
                </a:solidFill>
                <a:latin typeface="Calibri" panose="020F0502020204030204" pitchFamily="34" charset="0"/>
                <a:cs typeface="Calibri" panose="020F0502020204030204" pitchFamily="34" charset="0"/>
              </a:rPr>
              <a:t>PROJECT BASED LEARNING</a:t>
            </a:r>
          </a:p>
          <a:p>
            <a:pPr lvl="0" eaLnBrk="0" fontAlgn="base" hangingPunct="0">
              <a:spcBef>
                <a:spcPct val="0"/>
              </a:spcBef>
              <a:spcAft>
                <a:spcPct val="0"/>
              </a:spcAft>
              <a:buClrTx/>
            </a:pPr>
            <a:endParaRPr lang="en-US" sz="1600" b="1" dirty="0">
              <a:solidFill>
                <a:schemeClr val="accent3">
                  <a:lumMod val="50000"/>
                </a:schemeClr>
              </a:solidFill>
              <a:latin typeface="Calibri" panose="020F0502020204030204" pitchFamily="34" charset="0"/>
              <a:cs typeface="Calibri" panose="020F0502020204030204" pitchFamily="34" charset="0"/>
            </a:endParaRPr>
          </a:p>
          <a:p>
            <a:pPr marL="285750" lvl="8" indent="-285750" eaLnBrk="0" fontAlgn="base" hangingPunct="0">
              <a:spcBef>
                <a:spcPct val="0"/>
              </a:spcBef>
              <a:spcAft>
                <a:spcPct val="0"/>
              </a:spcAft>
              <a:buClrTx/>
              <a:buFont typeface="Wingdings" panose="05000000000000000000" pitchFamily="2" charset="2"/>
              <a:buChar char="ü"/>
            </a:pPr>
            <a:r>
              <a:rPr lang="en-US" sz="1600" dirty="0">
                <a:solidFill>
                  <a:schemeClr val="tx1"/>
                </a:solidFill>
                <a:latin typeface="Calibri" panose="020F0502020204030204" pitchFamily="34" charset="0"/>
                <a:cs typeface="Calibri" panose="020F0502020204030204" pitchFamily="34" charset="0"/>
              </a:rPr>
              <a:t> Project-Based Learning is a teaching method in which students gain knowledge and skills by working for an extended period of time to investigate and respond to an authentic, engaging, and complex question, problem, or challenge.</a:t>
            </a:r>
          </a:p>
          <a:p>
            <a:pPr lvl="8" eaLnBrk="0" fontAlgn="base" hangingPunct="0">
              <a:spcBef>
                <a:spcPct val="0"/>
              </a:spcBef>
              <a:spcAft>
                <a:spcPct val="0"/>
              </a:spcAft>
              <a:buClrTx/>
            </a:pPr>
            <a:endParaRPr lang="en-US" sz="1600" dirty="0">
              <a:solidFill>
                <a:schemeClr val="tx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a:solidFill>
                  <a:schemeClr val="tx1"/>
                </a:solidFill>
                <a:latin typeface="Calibri" panose="020F0502020204030204" pitchFamily="34" charset="0"/>
                <a:cs typeface="Calibri" panose="020F0502020204030204" pitchFamily="34" charset="0"/>
              </a:rPr>
              <a:t>The need for computer science undergraduate program students to have project management skills is becoming apparent. </a:t>
            </a:r>
          </a:p>
          <a:p>
            <a:endParaRPr lang="en-US" sz="1600" dirty="0">
              <a:solidFill>
                <a:schemeClr val="tx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a:solidFill>
                  <a:schemeClr val="tx1"/>
                </a:solidFill>
                <a:latin typeface="Calibri" panose="020F0502020204030204" pitchFamily="34" charset="0"/>
                <a:cs typeface="Calibri" panose="020F0502020204030204" pitchFamily="34" charset="0"/>
              </a:rPr>
              <a:t>While some projects fail due to purely technical considerations, many also suffer from project management issues.</a:t>
            </a:r>
          </a:p>
          <a:p>
            <a:pPr marL="285750" indent="-285750">
              <a:buFont typeface="Wingdings" panose="05000000000000000000" pitchFamily="2" charset="2"/>
              <a:buChar char="q"/>
            </a:pPr>
            <a:endParaRPr lang="en-US" sz="1600" dirty="0">
              <a:solidFill>
                <a:schemeClr val="tx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barn(inVertical)">
                                      <p:cBhvr>
                                        <p:cTn id="7" dur="500"/>
                                        <p:tgtEl>
                                          <p:spTgt spid="4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lt1"/>
            </a:gs>
          </a:gsLst>
          <a:lin ang="8100019" scaled="0"/>
        </a:gradFill>
        <a:effectLst/>
      </p:bgPr>
    </p:bg>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621475" y="483756"/>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bg1">
                    <a:lumMod val="50000"/>
                  </a:schemeClr>
                </a:solidFill>
              </a:rPr>
              <a:t>LITERATURE REVIEW</a:t>
            </a:r>
            <a:endParaRPr sz="2800" dirty="0">
              <a:solidFill>
                <a:schemeClr val="bg1">
                  <a:lumMod val="50000"/>
                </a:schemeClr>
              </a:solidFill>
            </a:endParaRP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8016517" y="1294601"/>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8554677" y="316948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230160" y="5818638"/>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8463465" y="2353535"/>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8627689" y="469871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8604080" y="372441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712347" y="526519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8569450" y="446183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3" name="Table 42"/>
          <p:cNvGraphicFramePr>
            <a:graphicFrameLocks noGrp="1"/>
          </p:cNvGraphicFramePr>
          <p:nvPr>
            <p:extLst>
              <p:ext uri="{D42A27DB-BD31-4B8C-83A1-F6EECF244321}">
                <p14:modId xmlns:p14="http://schemas.microsoft.com/office/powerpoint/2010/main" val="1533654819"/>
              </p:ext>
            </p:extLst>
          </p:nvPr>
        </p:nvGraphicFramePr>
        <p:xfrm>
          <a:off x="1270528" y="1089778"/>
          <a:ext cx="6716416" cy="3413760"/>
        </p:xfrm>
        <a:graphic>
          <a:graphicData uri="http://schemas.openxmlformats.org/drawingml/2006/table">
            <a:tbl>
              <a:tblPr firstRow="1" bandRow="1">
                <a:tableStyleId>{ED083AE6-46FA-4A59-8FB0-9F97EB10719F}</a:tableStyleId>
              </a:tblPr>
              <a:tblGrid>
                <a:gridCol w="581760">
                  <a:extLst>
                    <a:ext uri="{9D8B030D-6E8A-4147-A177-3AD203B41FA5}">
                      <a16:colId xmlns:a16="http://schemas.microsoft.com/office/drawing/2014/main" xmlns="" val="20000"/>
                    </a:ext>
                  </a:extLst>
                </a:gridCol>
                <a:gridCol w="960556">
                  <a:extLst>
                    <a:ext uri="{9D8B030D-6E8A-4147-A177-3AD203B41FA5}">
                      <a16:colId xmlns:a16="http://schemas.microsoft.com/office/drawing/2014/main" xmlns="" val="20001"/>
                    </a:ext>
                  </a:extLst>
                </a:gridCol>
                <a:gridCol w="3060291">
                  <a:extLst>
                    <a:ext uri="{9D8B030D-6E8A-4147-A177-3AD203B41FA5}">
                      <a16:colId xmlns:a16="http://schemas.microsoft.com/office/drawing/2014/main" xmlns="" val="20002"/>
                    </a:ext>
                  </a:extLst>
                </a:gridCol>
                <a:gridCol w="2113809">
                  <a:extLst>
                    <a:ext uri="{9D8B030D-6E8A-4147-A177-3AD203B41FA5}">
                      <a16:colId xmlns:a16="http://schemas.microsoft.com/office/drawing/2014/main" xmlns="" val="20003"/>
                    </a:ext>
                  </a:extLst>
                </a:gridCol>
              </a:tblGrid>
              <a:tr h="201600">
                <a:tc>
                  <a:txBody>
                    <a:bodyPr/>
                    <a:lstStyle/>
                    <a:p>
                      <a:r>
                        <a:rPr lang="en-US" sz="1000" b="1" dirty="0"/>
                        <a:t>YEAR</a:t>
                      </a:r>
                      <a:endParaRPr lang="en-US" sz="1000" b="1" dirty="0">
                        <a:solidFill>
                          <a:schemeClr val="tx1"/>
                        </a:solidFill>
                      </a:endParaRPr>
                    </a:p>
                  </a:txBody>
                  <a:tcPr/>
                </a:tc>
                <a:tc>
                  <a:txBody>
                    <a:bodyPr/>
                    <a:lstStyle/>
                    <a:p>
                      <a:r>
                        <a:rPr lang="en-US" sz="1000" b="1" dirty="0"/>
                        <a:t>AUTHOR</a:t>
                      </a:r>
                      <a:endParaRPr lang="en-US" sz="1000" b="1" dirty="0">
                        <a:solidFill>
                          <a:schemeClr val="tx1"/>
                        </a:solidFill>
                      </a:endParaRPr>
                    </a:p>
                  </a:txBody>
                  <a:tcPr/>
                </a:tc>
                <a:tc>
                  <a:txBody>
                    <a:bodyPr/>
                    <a:lstStyle/>
                    <a:p>
                      <a:r>
                        <a:rPr lang="en-US" sz="1000" b="1" dirty="0"/>
                        <a:t>METHOD</a:t>
                      </a:r>
                      <a:endParaRPr lang="en-US" sz="1000" b="1" dirty="0">
                        <a:solidFill>
                          <a:schemeClr val="tx1"/>
                        </a:solidFill>
                      </a:endParaRPr>
                    </a:p>
                  </a:txBody>
                  <a:tcPr/>
                </a:tc>
                <a:tc>
                  <a:txBody>
                    <a:bodyPr/>
                    <a:lstStyle/>
                    <a:p>
                      <a:r>
                        <a:rPr lang="en-US" sz="1000" b="1" dirty="0" smtClean="0"/>
                        <a:t>DISCUSSION/CONCLUSION</a:t>
                      </a:r>
                      <a:endParaRPr lang="en-US" sz="1000" b="1" dirty="0">
                        <a:solidFill>
                          <a:schemeClr val="tx1"/>
                        </a:solidFill>
                      </a:endParaRPr>
                    </a:p>
                  </a:txBody>
                  <a:tcPr/>
                </a:tc>
                <a:extLst>
                  <a:ext uri="{0D108BD9-81ED-4DB2-BD59-A6C34878D82A}">
                    <a16:rowId xmlns:a16="http://schemas.microsoft.com/office/drawing/2014/main" xmlns="" val="10000"/>
                  </a:ext>
                </a:extLst>
              </a:tr>
              <a:tr h="1256396">
                <a:tc>
                  <a:txBody>
                    <a:bodyPr/>
                    <a:lstStyle/>
                    <a:p>
                      <a:pPr lvl="1"/>
                      <a:r>
                        <a:rPr lang="en-US" sz="1000" dirty="0">
                          <a:solidFill>
                            <a:schemeClr val="bg1">
                              <a:lumMod val="50000"/>
                            </a:schemeClr>
                          </a:solidFill>
                        </a:rPr>
                        <a:t>2003</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lumMod val="50000"/>
                            </a:schemeClr>
                          </a:solidFill>
                        </a:rPr>
                        <a:t>Mark </a:t>
                      </a:r>
                      <a:r>
                        <a:rPr lang="en-US" sz="1000" dirty="0" err="1">
                          <a:solidFill>
                            <a:schemeClr val="bg1">
                              <a:lumMod val="50000"/>
                            </a:schemeClr>
                          </a:solidFill>
                        </a:rPr>
                        <a:t>Keil</a:t>
                      </a:r>
                      <a:r>
                        <a:rPr lang="en-US" sz="1000" dirty="0">
                          <a:solidFill>
                            <a:schemeClr val="bg1">
                              <a:lumMod val="50000"/>
                            </a:schemeClr>
                          </a:solidFill>
                        </a:rPr>
                        <a:t>, Member, IEEE, </a:t>
                      </a:r>
                      <a:r>
                        <a:rPr lang="en-US" sz="1000" dirty="0" err="1">
                          <a:solidFill>
                            <a:schemeClr val="bg1">
                              <a:lumMod val="50000"/>
                            </a:schemeClr>
                          </a:solidFill>
                        </a:rPr>
                        <a:t>Arun</a:t>
                      </a:r>
                      <a:r>
                        <a:rPr lang="en-US" sz="1000" dirty="0">
                          <a:solidFill>
                            <a:schemeClr val="bg1">
                              <a:lumMod val="50000"/>
                            </a:schemeClr>
                          </a:solidFill>
                        </a:rPr>
                        <a:t> </a:t>
                      </a:r>
                      <a:r>
                        <a:rPr lang="en-US" sz="1000" dirty="0" err="1">
                          <a:solidFill>
                            <a:schemeClr val="bg1">
                              <a:lumMod val="50000"/>
                            </a:schemeClr>
                          </a:solidFill>
                        </a:rPr>
                        <a:t>Rai</a:t>
                      </a:r>
                      <a:r>
                        <a:rPr lang="en-US" sz="1000" dirty="0">
                          <a:solidFill>
                            <a:schemeClr val="bg1">
                              <a:lumMod val="50000"/>
                            </a:schemeClr>
                          </a:solidFill>
                        </a:rPr>
                        <a:t>, Joan Ellen Cheney Mann, and G. Peter Zhang</a:t>
                      </a:r>
                    </a:p>
                    <a:p>
                      <a:endParaRPr lang="en-US" sz="1000" dirty="0">
                        <a:solidFill>
                          <a:schemeClr val="bg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lumMod val="50000"/>
                            </a:schemeClr>
                          </a:solidFill>
                        </a:rPr>
                        <a:t>Logistic regression was applied to model the relationship between various project management constructs and project </a:t>
                      </a:r>
                      <a:r>
                        <a:rPr lang="en-US" sz="1000" dirty="0" err="1">
                          <a:solidFill>
                            <a:schemeClr val="bg1">
                              <a:lumMod val="50000"/>
                            </a:schemeClr>
                          </a:solidFill>
                        </a:rPr>
                        <a:t>escalation.The</a:t>
                      </a:r>
                      <a:r>
                        <a:rPr lang="en-US" sz="1000" dirty="0">
                          <a:solidFill>
                            <a:schemeClr val="bg1">
                              <a:lumMod val="50000"/>
                            </a:schemeClr>
                          </a:solidFill>
                        </a:rPr>
                        <a:t> model was then evaluated for its ability to correctly classify the projects.</a:t>
                      </a:r>
                    </a:p>
                    <a:p>
                      <a:endParaRPr lang="en-US" sz="1000" dirty="0">
                        <a:solidFill>
                          <a:schemeClr val="bg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lumMod val="50000"/>
                            </a:schemeClr>
                          </a:solidFill>
                        </a:rPr>
                        <a:t>The results of our research suggest that a logistic regression model based on project management constructs is capable of discriminating between projects that escalate and those that do not. </a:t>
                      </a:r>
                    </a:p>
                    <a:p>
                      <a:endParaRPr lang="en-US" sz="1000" dirty="0">
                        <a:solidFill>
                          <a:schemeClr val="bg1">
                            <a:lumMod val="50000"/>
                          </a:schemeClr>
                        </a:solidFill>
                      </a:endParaRPr>
                    </a:p>
                  </a:txBody>
                  <a:tcPr/>
                </a:tc>
                <a:extLst>
                  <a:ext uri="{0D108BD9-81ED-4DB2-BD59-A6C34878D82A}">
                    <a16:rowId xmlns:a16="http://schemas.microsoft.com/office/drawing/2014/main" xmlns="" val="10001"/>
                  </a:ext>
                </a:extLst>
              </a:tr>
              <a:tr h="764763">
                <a:tc>
                  <a:txBody>
                    <a:bodyPr/>
                    <a:lstStyle/>
                    <a:p>
                      <a:r>
                        <a:rPr lang="en-US" sz="1000" dirty="0">
                          <a:solidFill>
                            <a:schemeClr val="bg1">
                              <a:lumMod val="50000"/>
                            </a:schemeClr>
                          </a:solidFill>
                        </a:rPr>
                        <a:t>2008</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lumMod val="50000"/>
                            </a:schemeClr>
                          </a:solidFill>
                        </a:rPr>
                        <a:t>Paul L. Bannerman</a:t>
                      </a:r>
                    </a:p>
                    <a:p>
                      <a:endParaRPr lang="en-US" sz="1000" dirty="0">
                        <a:solidFill>
                          <a:schemeClr val="bg1">
                            <a:lumMod val="50000"/>
                          </a:schemeClr>
                        </a:solidFill>
                      </a:endParaRPr>
                    </a:p>
                  </a:txBody>
                  <a:tcPr/>
                </a:tc>
                <a:tc>
                  <a:txBody>
                    <a:bodyPr/>
                    <a:lstStyle/>
                    <a:p>
                      <a:r>
                        <a:rPr lang="en-US" sz="1000" dirty="0">
                          <a:solidFill>
                            <a:schemeClr val="bg1">
                              <a:lumMod val="50000"/>
                            </a:schemeClr>
                          </a:solidFill>
                        </a:rPr>
                        <a:t>The analysis is supported by a study of risk practices in government agencies in an Australian State, contributing to a gap in research in the public sector</a:t>
                      </a:r>
                    </a:p>
                  </a:txBody>
                  <a:tcPr/>
                </a:tc>
                <a:tc>
                  <a:txBody>
                    <a:bodyPr/>
                    <a:lstStyle/>
                    <a:p>
                      <a:r>
                        <a:rPr lang="en-US" sz="1000" dirty="0">
                          <a:solidFill>
                            <a:schemeClr val="bg1">
                              <a:lumMod val="50000"/>
                            </a:schemeClr>
                          </a:solidFill>
                        </a:rPr>
                        <a:t>It is concluded that risk management research lags the needs of practice, and risk management as practiced lags the prescriptions of research. </a:t>
                      </a:r>
                    </a:p>
                  </a:txBody>
                  <a:tcPr/>
                </a:tc>
                <a:extLst>
                  <a:ext uri="{0D108BD9-81ED-4DB2-BD59-A6C34878D82A}">
                    <a16:rowId xmlns:a16="http://schemas.microsoft.com/office/drawing/2014/main" xmlns="" val="10002"/>
                  </a:ext>
                </a:extLst>
              </a:tr>
              <a:tr h="928640">
                <a:tc>
                  <a:txBody>
                    <a:bodyPr/>
                    <a:lstStyle/>
                    <a:p>
                      <a:r>
                        <a:rPr lang="en-US" sz="1000" dirty="0">
                          <a:solidFill>
                            <a:schemeClr val="bg1">
                              <a:lumMod val="50000"/>
                            </a:schemeClr>
                          </a:solidFill>
                        </a:rPr>
                        <a:t>2003</a:t>
                      </a:r>
                    </a:p>
                  </a:txBody>
                  <a:tcPr/>
                </a:tc>
                <a:tc>
                  <a:txBody>
                    <a:bodyPr/>
                    <a:lstStyle/>
                    <a:p>
                      <a:r>
                        <a:rPr lang="en-US" sz="1000" dirty="0">
                          <a:solidFill>
                            <a:schemeClr val="bg1">
                              <a:lumMod val="50000"/>
                            </a:schemeClr>
                          </a:solidFill>
                        </a:rPr>
                        <a:t>YARON DOPPELT</a:t>
                      </a:r>
                    </a:p>
                  </a:txBody>
                  <a:tcPr/>
                </a:tc>
                <a:tc>
                  <a:txBody>
                    <a:bodyPr/>
                    <a:lstStyle/>
                    <a:p>
                      <a:r>
                        <a:rPr lang="en-US" sz="1000" dirty="0">
                          <a:solidFill>
                            <a:schemeClr val="bg1">
                              <a:lumMod val="50000"/>
                            </a:schemeClr>
                          </a:solidFill>
                        </a:rPr>
                        <a:t>Analysis of pupils’ portfolios, observations of class activities, interviews with pupils, teachers and school management, achievements in the matriculation examinations, and assessment of pupils’ projects.</a:t>
                      </a:r>
                    </a:p>
                  </a:txBody>
                  <a:tcPr/>
                </a:tc>
                <a:tc>
                  <a:txBody>
                    <a:bodyPr/>
                    <a:lstStyle/>
                    <a:p>
                      <a:r>
                        <a:rPr lang="en-US" sz="1000" dirty="0">
                          <a:solidFill>
                            <a:schemeClr val="bg1">
                              <a:lumMod val="50000"/>
                            </a:schemeClr>
                          </a:solidFill>
                        </a:rPr>
                        <a:t>The findings indicate that scientific-technological PBL elevated pupils’ motivation and self-image at all levels and achieved significant affective learning.</a:t>
                      </a:r>
                    </a:p>
                  </a:txBody>
                  <a:tcPr/>
                </a:tc>
                <a:extLst>
                  <a:ext uri="{0D108BD9-81ED-4DB2-BD59-A6C34878D82A}">
                    <a16:rowId xmlns:a16="http://schemas.microsoft.com/office/drawing/2014/main" xmlns="" val="10003"/>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4"/>
                                        </p:tgtEl>
                                        <p:attrNameLst>
                                          <p:attrName>style.visibility</p:attrName>
                                        </p:attrNameLst>
                                      </p:cBhvr>
                                      <p:to>
                                        <p:strVal val="visible"/>
                                      </p:to>
                                    </p:set>
                                    <p:animEffect transition="in" filter="wipe(down)">
                                      <p:cBhvr>
                                        <p:cTn id="7"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lt1"/>
            </a:gs>
          </a:gsLst>
          <a:lin ang="8100019" scaled="0"/>
        </a:gradFill>
        <a:effectLst/>
      </p:bgPr>
    </p:bg>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 name="Table 5"/>
          <p:cNvGraphicFramePr>
            <a:graphicFrameLocks noGrp="1"/>
          </p:cNvGraphicFramePr>
          <p:nvPr>
            <p:extLst>
              <p:ext uri="{D42A27DB-BD31-4B8C-83A1-F6EECF244321}">
                <p14:modId xmlns:p14="http://schemas.microsoft.com/office/powerpoint/2010/main" val="544462863"/>
              </p:ext>
            </p:extLst>
          </p:nvPr>
        </p:nvGraphicFramePr>
        <p:xfrm>
          <a:off x="1130157" y="1062418"/>
          <a:ext cx="6791218" cy="2748280"/>
        </p:xfrm>
        <a:graphic>
          <a:graphicData uri="http://schemas.openxmlformats.org/drawingml/2006/table">
            <a:tbl>
              <a:tblPr firstRow="1" bandRow="1">
                <a:tableStyleId>{ED083AE6-46FA-4A59-8FB0-9F97EB10719F}</a:tableStyleId>
              </a:tblPr>
              <a:tblGrid>
                <a:gridCol w="534256">
                  <a:extLst>
                    <a:ext uri="{9D8B030D-6E8A-4147-A177-3AD203B41FA5}">
                      <a16:colId xmlns:a16="http://schemas.microsoft.com/office/drawing/2014/main" xmlns="" val="20000"/>
                    </a:ext>
                  </a:extLst>
                </a:gridCol>
                <a:gridCol w="921772">
                  <a:extLst>
                    <a:ext uri="{9D8B030D-6E8A-4147-A177-3AD203B41FA5}">
                      <a16:colId xmlns:a16="http://schemas.microsoft.com/office/drawing/2014/main" xmlns="" val="20001"/>
                    </a:ext>
                  </a:extLst>
                </a:gridCol>
                <a:gridCol w="3041151">
                  <a:extLst>
                    <a:ext uri="{9D8B030D-6E8A-4147-A177-3AD203B41FA5}">
                      <a16:colId xmlns:a16="http://schemas.microsoft.com/office/drawing/2014/main" xmlns="" val="20002"/>
                    </a:ext>
                  </a:extLst>
                </a:gridCol>
                <a:gridCol w="2294039">
                  <a:extLst>
                    <a:ext uri="{9D8B030D-6E8A-4147-A177-3AD203B41FA5}">
                      <a16:colId xmlns:a16="http://schemas.microsoft.com/office/drawing/2014/main" xmlns="" val="20003"/>
                    </a:ext>
                  </a:extLst>
                </a:gridCol>
              </a:tblGrid>
              <a:tr h="370840">
                <a:tc>
                  <a:txBody>
                    <a:bodyPr/>
                    <a:lstStyle/>
                    <a:p>
                      <a:r>
                        <a:rPr lang="en-US" sz="900" dirty="0">
                          <a:solidFill>
                            <a:schemeClr val="tx1"/>
                          </a:solidFill>
                        </a:rPr>
                        <a:t>YEAR</a:t>
                      </a:r>
                    </a:p>
                  </a:txBody>
                  <a:tcPr/>
                </a:tc>
                <a:tc>
                  <a:txBody>
                    <a:bodyPr/>
                    <a:lstStyle/>
                    <a:p>
                      <a:r>
                        <a:rPr lang="en-US" sz="900" dirty="0">
                          <a:solidFill>
                            <a:schemeClr val="tx1"/>
                          </a:solidFill>
                        </a:rPr>
                        <a:t>AUTHOR</a:t>
                      </a:r>
                    </a:p>
                  </a:txBody>
                  <a:tcPr/>
                </a:tc>
                <a:tc>
                  <a:txBody>
                    <a:bodyPr/>
                    <a:lstStyle/>
                    <a:p>
                      <a:r>
                        <a:rPr lang="en-US" sz="900" dirty="0">
                          <a:solidFill>
                            <a:schemeClr val="tx1"/>
                          </a:solidFill>
                        </a:rPr>
                        <a:t>METHOD</a:t>
                      </a:r>
                    </a:p>
                  </a:txBody>
                  <a:tcPr/>
                </a:tc>
                <a:tc>
                  <a:txBody>
                    <a:bodyPr/>
                    <a:lstStyle/>
                    <a:p>
                      <a:r>
                        <a:rPr lang="en-US" sz="900" dirty="0" smtClean="0">
                          <a:solidFill>
                            <a:schemeClr val="tx1"/>
                          </a:solidFill>
                        </a:rPr>
                        <a:t>DISCUSSION/CONCLUSION</a:t>
                      </a:r>
                      <a:endParaRPr lang="en-US" sz="900" dirty="0">
                        <a:solidFill>
                          <a:schemeClr val="tx1"/>
                        </a:solidFill>
                      </a:endParaRPr>
                    </a:p>
                  </a:txBody>
                  <a:tcPr/>
                </a:tc>
                <a:extLst>
                  <a:ext uri="{0D108BD9-81ED-4DB2-BD59-A6C34878D82A}">
                    <a16:rowId xmlns:a16="http://schemas.microsoft.com/office/drawing/2014/main" xmlns="" val="10000"/>
                  </a:ext>
                </a:extLst>
              </a:tr>
              <a:tr h="370840">
                <a:tc>
                  <a:txBody>
                    <a:bodyPr/>
                    <a:lstStyle/>
                    <a:p>
                      <a:r>
                        <a:rPr lang="en-US" sz="900" dirty="0">
                          <a:solidFill>
                            <a:schemeClr val="bg1">
                              <a:lumMod val="50000"/>
                            </a:schemeClr>
                          </a:solidFill>
                        </a:rPr>
                        <a:t>2014</a:t>
                      </a:r>
                    </a:p>
                  </a:txBody>
                  <a:tcPr/>
                </a:tc>
                <a:tc>
                  <a:txBody>
                    <a:bodyPr/>
                    <a:lstStyle/>
                    <a:p>
                      <a:r>
                        <a:rPr lang="en-US" sz="900" dirty="0">
                          <a:solidFill>
                            <a:schemeClr val="bg1">
                              <a:lumMod val="50000"/>
                            </a:schemeClr>
                          </a:solidFill>
                        </a:rPr>
                        <a:t>Jeremy Straub 1 and David Whalen </a:t>
                      </a:r>
                    </a:p>
                  </a:txBody>
                  <a:tcPr/>
                </a:tc>
                <a:tc>
                  <a:txBody>
                    <a:bodyPr/>
                    <a:lstStyle/>
                    <a:p>
                      <a:r>
                        <a:rPr lang="en-US" sz="900" dirty="0">
                          <a:solidFill>
                            <a:schemeClr val="bg1">
                              <a:lumMod val="50000"/>
                            </a:schemeClr>
                          </a:solidFill>
                        </a:rPr>
                        <a:t>Participants in the Open Orbiter Small Spacecraft Development Initiative at the University of North Dakota were surveyed at the beginning of an academic year to determine why they were planning to participate in the program again or join and participate for the first time.</a:t>
                      </a:r>
                    </a:p>
                  </a:txBody>
                  <a:tcPr/>
                </a:tc>
                <a:tc>
                  <a:txBody>
                    <a:bodyPr/>
                    <a:lstStyle/>
                    <a:p>
                      <a:r>
                        <a:rPr lang="en-US" sz="900" dirty="0">
                          <a:solidFill>
                            <a:schemeClr val="bg1">
                              <a:lumMod val="50000"/>
                            </a:schemeClr>
                          </a:solidFill>
                        </a:rPr>
                        <a:t>It has demonstrated that students seek specific benefits from their participation and suggested that these benefits are being delivered due to the correlation between the expectations of prior and new participants. </a:t>
                      </a:r>
                    </a:p>
                  </a:txBody>
                  <a:tcPr/>
                </a:tc>
                <a:extLst>
                  <a:ext uri="{0D108BD9-81ED-4DB2-BD59-A6C34878D82A}">
                    <a16:rowId xmlns:a16="http://schemas.microsoft.com/office/drawing/2014/main" xmlns="" val="10001"/>
                  </a:ext>
                </a:extLst>
              </a:tr>
              <a:tr h="370840">
                <a:tc>
                  <a:txBody>
                    <a:bodyPr/>
                    <a:lstStyle/>
                    <a:p>
                      <a:r>
                        <a:rPr lang="en-US" sz="900" dirty="0">
                          <a:solidFill>
                            <a:schemeClr val="bg1">
                              <a:lumMod val="50000"/>
                            </a:schemeClr>
                          </a:solidFill>
                        </a:rPr>
                        <a:t>2013</a:t>
                      </a:r>
                    </a:p>
                  </a:txBody>
                  <a:tcPr/>
                </a:tc>
                <a:tc>
                  <a:txBody>
                    <a:bodyPr/>
                    <a:lstStyle/>
                    <a:p>
                      <a:r>
                        <a:rPr lang="en-US" sz="900" dirty="0">
                          <a:solidFill>
                            <a:schemeClr val="bg1">
                              <a:lumMod val="50000"/>
                            </a:schemeClr>
                          </a:solidFill>
                        </a:rPr>
                        <a:t>allow easy scaling of the class for a large number of students and might facilitate a distance learning environment</a:t>
                      </a:r>
                    </a:p>
                  </a:txBody>
                  <a:tcPr/>
                </a:tc>
                <a:tc>
                  <a:txBody>
                    <a:bodyPr/>
                    <a:lstStyle/>
                    <a:p>
                      <a:r>
                        <a:rPr lang="en-US" sz="900" dirty="0">
                          <a:solidFill>
                            <a:schemeClr val="bg1">
                              <a:lumMod val="50000"/>
                            </a:schemeClr>
                          </a:solidFill>
                        </a:rPr>
                        <a:t>By combining simulation-based laboratory assignments, it was observed how to teach a robotics class with a limited amount of hardware to a large audience , student assessment</a:t>
                      </a:r>
                    </a:p>
                  </a:txBody>
                  <a:tcPr/>
                </a:tc>
                <a:tc>
                  <a:txBody>
                    <a:bodyPr/>
                    <a:lstStyle/>
                    <a:p>
                      <a:r>
                        <a:rPr lang="en-US" sz="900" dirty="0">
                          <a:solidFill>
                            <a:schemeClr val="bg1">
                              <a:lumMod val="50000"/>
                            </a:schemeClr>
                          </a:solidFill>
                        </a:rPr>
                        <a:t>Making experimentation on hardware contingent on successful completion of simulation experiments allow easy scaling of the class for a large number of students and might facilitate a distance learning environment</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7707533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lt1"/>
            </a:gs>
          </a:gsLst>
          <a:lin ang="8100019" scaled="0"/>
        </a:gradFill>
        <a:effectLst/>
      </p:bgPr>
    </p:bg>
    <p:spTree>
      <p:nvGrpSpPr>
        <p:cNvPr id="1" name="Shape 1945"/>
        <p:cNvGrpSpPr/>
        <p:nvPr/>
      </p:nvGrpSpPr>
      <p:grpSpPr>
        <a:xfrm>
          <a:off x="0" y="0"/>
          <a:ext cx="0" cy="0"/>
          <a:chOff x="0" y="0"/>
          <a:chExt cx="0" cy="0"/>
        </a:xfrm>
      </p:grpSpPr>
      <p:pic>
        <p:nvPicPr>
          <p:cNvPr id="2052" name="Picture 4" descr="345,879 Online Education Stock Photos, Pictures &amp; Royal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871" y="1592217"/>
            <a:ext cx="3005137" cy="1743739"/>
          </a:xfrm>
          <a:prstGeom prst="rect">
            <a:avLst/>
          </a:prstGeom>
          <a:noFill/>
          <a:extLst>
            <a:ext uri="{909E8E84-426E-40DD-AFC4-6F175D3DCCD1}">
              <a14:hiddenFill xmlns:a14="http://schemas.microsoft.com/office/drawing/2010/main">
                <a:solidFill>
                  <a:srgbClr val="FFFFFF"/>
                </a:solidFill>
              </a14:hiddenFill>
            </a:ext>
          </a:extLst>
        </p:spPr>
      </p:pic>
      <p:grpSp>
        <p:nvGrpSpPr>
          <p:cNvPr id="1946" name="Google Shape;1946;p63"/>
          <p:cNvGrpSpPr/>
          <p:nvPr/>
        </p:nvGrpSpPr>
        <p:grpSpPr>
          <a:xfrm>
            <a:off x="7696423" y="3938885"/>
            <a:ext cx="1447577" cy="507202"/>
            <a:chOff x="2271950" y="2722775"/>
            <a:chExt cx="575875" cy="201775"/>
          </a:xfrm>
        </p:grpSpPr>
        <p:sp>
          <p:nvSpPr>
            <p:cNvPr id="1947" name="Google Shape;1947;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2" name="Google Shape;1952;p63"/>
          <p:cNvSpPr txBox="1">
            <a:spLocks noGrp="1"/>
          </p:cNvSpPr>
          <p:nvPr>
            <p:ph type="subTitle" idx="1"/>
          </p:nvPr>
        </p:nvSpPr>
        <p:spPr>
          <a:xfrm>
            <a:off x="716228" y="1304742"/>
            <a:ext cx="4937081" cy="312493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US" b="1" dirty="0">
                <a:solidFill>
                  <a:schemeClr val="tx1"/>
                </a:solidFill>
              </a:rPr>
              <a:t>Historic Approach</a:t>
            </a:r>
          </a:p>
          <a:p>
            <a:pPr marL="742950" lvl="1" indent="-285750">
              <a:buFont typeface="Wingdings" panose="05000000000000000000" pitchFamily="2" charset="2"/>
              <a:buChar char="v"/>
            </a:pPr>
            <a:r>
              <a:rPr lang="en-US" dirty="0"/>
              <a:t>The first approach was very ill-defined.</a:t>
            </a:r>
          </a:p>
          <a:p>
            <a:pPr marL="742950" lvl="1" indent="-285750">
              <a:buFont typeface="Wingdings" panose="05000000000000000000" pitchFamily="2" charset="2"/>
              <a:buChar char="v"/>
            </a:pPr>
            <a:r>
              <a:rPr lang="en-US" dirty="0">
                <a:solidFill>
                  <a:schemeClr val="tx1"/>
                </a:solidFill>
              </a:rPr>
              <a:t>little mentoring was provided</a:t>
            </a:r>
          </a:p>
          <a:p>
            <a:pPr marL="457200" lvl="1" indent="0"/>
            <a:endParaRPr lang="en-US" dirty="0">
              <a:solidFill>
                <a:schemeClr val="tx1"/>
              </a:solidFill>
            </a:endParaRPr>
          </a:p>
          <a:p>
            <a:pPr marL="285750" indent="-285750">
              <a:buFont typeface="Wingdings" panose="05000000000000000000" pitchFamily="2" charset="2"/>
              <a:buChar char="q"/>
            </a:pPr>
            <a:r>
              <a:rPr lang="en-US" b="1" dirty="0">
                <a:solidFill>
                  <a:schemeClr val="tx1"/>
                </a:solidFill>
              </a:rPr>
              <a:t>Second Approach</a:t>
            </a:r>
          </a:p>
          <a:p>
            <a:pPr marL="742950" lvl="1" indent="-285750">
              <a:buFont typeface="Wingdings" panose="05000000000000000000" pitchFamily="2" charset="2"/>
              <a:buChar char="v"/>
            </a:pPr>
            <a:r>
              <a:rPr lang="en-US" dirty="0"/>
              <a:t>Students selected a spacecraft program software team and acted as a project management consultant to the team lead.</a:t>
            </a:r>
          </a:p>
          <a:p>
            <a:pPr marL="457200" lvl="1" indent="0"/>
            <a:endParaRPr lang="en-US" dirty="0"/>
          </a:p>
          <a:p>
            <a:pPr marL="285750" indent="-285750">
              <a:buFont typeface="Wingdings" panose="05000000000000000000" pitchFamily="2" charset="2"/>
              <a:buChar char="q"/>
            </a:pPr>
            <a:r>
              <a:rPr lang="en-US" b="1" dirty="0">
                <a:solidFill>
                  <a:schemeClr val="tx1"/>
                </a:solidFill>
              </a:rPr>
              <a:t>Third</a:t>
            </a:r>
            <a:r>
              <a:rPr lang="en-US" b="1" dirty="0">
                <a:solidFill>
                  <a:srgbClr val="002060"/>
                </a:solidFill>
              </a:rPr>
              <a:t> </a:t>
            </a:r>
            <a:r>
              <a:rPr lang="en-US" b="1" dirty="0">
                <a:solidFill>
                  <a:schemeClr val="tx1"/>
                </a:solidFill>
              </a:rPr>
              <a:t>Approach</a:t>
            </a:r>
          </a:p>
          <a:p>
            <a:pPr marL="742950" lvl="1" indent="-285750">
              <a:buFont typeface="Wingdings" panose="05000000000000000000" pitchFamily="2" charset="2"/>
              <a:buChar char="v"/>
            </a:pPr>
            <a:r>
              <a:rPr lang="en-US" dirty="0"/>
              <a:t>Students participating in this format were also responsible for implementing the work that they managed</a:t>
            </a:r>
            <a:endParaRPr lang="en-US" b="1" dirty="0">
              <a:solidFill>
                <a:schemeClr val="tx1"/>
              </a:solidFill>
            </a:endParaRPr>
          </a:p>
          <a:p>
            <a:pPr marL="457200" lvl="1" indent="0"/>
            <a:endParaRPr lang="en-US" dirty="0">
              <a:solidFill>
                <a:schemeClr val="tx1"/>
              </a:solidFill>
            </a:endParaRPr>
          </a:p>
        </p:txBody>
      </p:sp>
      <p:sp>
        <p:nvSpPr>
          <p:cNvPr id="1953" name="Google Shape;1953;p63"/>
          <p:cNvSpPr txBox="1">
            <a:spLocks noGrp="1"/>
          </p:cNvSpPr>
          <p:nvPr>
            <p:ph type="title"/>
          </p:nvPr>
        </p:nvSpPr>
        <p:spPr>
          <a:xfrm>
            <a:off x="592547" y="589483"/>
            <a:ext cx="2429100" cy="661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bg1">
                    <a:lumMod val="50000"/>
                  </a:schemeClr>
                </a:solidFill>
              </a:rPr>
              <a:t>methodology</a:t>
            </a:r>
            <a:endParaRPr sz="3200" dirty="0">
              <a:solidFill>
                <a:schemeClr val="bg1">
                  <a:lumMod val="50000"/>
                </a:schemeClr>
              </a:solidFill>
            </a:endParaRPr>
          </a:p>
        </p:txBody>
      </p:sp>
      <p:cxnSp>
        <p:nvCxnSpPr>
          <p:cNvPr id="1954" name="Google Shape;1954;p63"/>
          <p:cNvCxnSpPr/>
          <p:nvPr/>
        </p:nvCxnSpPr>
        <p:spPr>
          <a:xfrm>
            <a:off x="655609" y="1139526"/>
            <a:ext cx="2186400" cy="0"/>
          </a:xfrm>
          <a:prstGeom prst="straightConnector1">
            <a:avLst/>
          </a:prstGeom>
          <a:noFill/>
          <a:ln w="9525" cap="flat" cmpd="sng">
            <a:solidFill>
              <a:schemeClr val="dk1"/>
            </a:solidFill>
            <a:prstDash val="solid"/>
            <a:round/>
            <a:headEnd type="none" w="med" len="med"/>
            <a:tailEnd type="none" w="med" len="med"/>
          </a:ln>
        </p:spPr>
      </p:cxnSp>
      <p:sp>
        <p:nvSpPr>
          <p:cNvPr id="1956" name="Google Shape;1956;p63"/>
          <p:cNvSpPr/>
          <p:nvPr/>
        </p:nvSpPr>
        <p:spPr>
          <a:xfrm>
            <a:off x="5469014" y="1434414"/>
            <a:ext cx="3282852" cy="2593085"/>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gradFill>
            <a:gsLst>
              <a:gs pos="0">
                <a:schemeClr val="bg1">
                  <a:lumMod val="60000"/>
                  <a:lumOff val="40000"/>
                </a:schemeClr>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3"/>
          <p:cNvSpPr/>
          <p:nvPr/>
        </p:nvSpPr>
        <p:spPr>
          <a:xfrm>
            <a:off x="242768" y="3051159"/>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3"/>
          <p:cNvSpPr/>
          <p:nvPr/>
        </p:nvSpPr>
        <p:spPr>
          <a:xfrm>
            <a:off x="114354" y="36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3"/>
          <p:cNvSpPr/>
          <p:nvPr/>
        </p:nvSpPr>
        <p:spPr>
          <a:xfrm>
            <a:off x="2734182" y="84476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3"/>
          <p:cNvSpPr/>
          <p:nvPr/>
        </p:nvSpPr>
        <p:spPr>
          <a:xfrm rot="-1685758">
            <a:off x="115138" y="341958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2" name="Google Shape;1962;p63"/>
          <p:cNvGrpSpPr/>
          <p:nvPr/>
        </p:nvGrpSpPr>
        <p:grpSpPr>
          <a:xfrm>
            <a:off x="3172244" y="675229"/>
            <a:ext cx="953591" cy="334099"/>
            <a:chOff x="2271950" y="2722775"/>
            <a:chExt cx="575875" cy="201775"/>
          </a:xfrm>
        </p:grpSpPr>
        <p:sp>
          <p:nvSpPr>
            <p:cNvPr id="1963" name="Google Shape;1963;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8" name="Google Shape;1968;p63"/>
          <p:cNvSpPr/>
          <p:nvPr/>
        </p:nvSpPr>
        <p:spPr>
          <a:xfrm>
            <a:off x="4568235" y="3121271"/>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3"/>
          <p:cNvSpPr/>
          <p:nvPr/>
        </p:nvSpPr>
        <p:spPr>
          <a:xfrm>
            <a:off x="407330" y="444495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3"/>
          <p:cNvSpPr/>
          <p:nvPr/>
        </p:nvSpPr>
        <p:spPr>
          <a:xfrm rot="7202853">
            <a:off x="90840" y="3941254"/>
            <a:ext cx="450456" cy="44815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3"/>
          <p:cNvSpPr/>
          <p:nvPr/>
        </p:nvSpPr>
        <p:spPr>
          <a:xfrm>
            <a:off x="4313347" y="920039"/>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3"/>
          <p:cNvSpPr/>
          <p:nvPr/>
        </p:nvSpPr>
        <p:spPr>
          <a:xfrm rot="-1685758">
            <a:off x="7151203" y="21078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3"/>
          <p:cNvSpPr/>
          <p:nvPr/>
        </p:nvSpPr>
        <p:spPr>
          <a:xfrm>
            <a:off x="4677375" y="100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6661124" y="27737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rot="-1685758">
            <a:off x="4236178" y="1781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3"/>
          <p:cNvSpPr/>
          <p:nvPr/>
        </p:nvSpPr>
        <p:spPr>
          <a:xfrm>
            <a:off x="684332" y="44449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3"/>
          <p:cNvSpPr/>
          <p:nvPr/>
        </p:nvSpPr>
        <p:spPr>
          <a:xfrm>
            <a:off x="4792098" y="401906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53"/>
                                        </p:tgtEl>
                                        <p:attrNameLst>
                                          <p:attrName>style.visibility</p:attrName>
                                        </p:attrNameLst>
                                      </p:cBhvr>
                                      <p:to>
                                        <p:strVal val="visible"/>
                                      </p:to>
                                    </p:set>
                                    <p:animEffect transition="in" filter="fade">
                                      <p:cBhvr>
                                        <p:cTn id="7" dur="1000"/>
                                        <p:tgtEl>
                                          <p:spTgt spid="1953"/>
                                        </p:tgtEl>
                                      </p:cBhvr>
                                    </p:animEffect>
                                    <p:anim calcmode="lin" valueType="num">
                                      <p:cBhvr>
                                        <p:cTn id="8" dur="1000" fill="hold"/>
                                        <p:tgtEl>
                                          <p:spTgt spid="1953"/>
                                        </p:tgtEl>
                                        <p:attrNameLst>
                                          <p:attrName>ppt_x</p:attrName>
                                        </p:attrNameLst>
                                      </p:cBhvr>
                                      <p:tavLst>
                                        <p:tav tm="0">
                                          <p:val>
                                            <p:strVal val="#ppt_x"/>
                                          </p:val>
                                        </p:tav>
                                        <p:tav tm="100000">
                                          <p:val>
                                            <p:strVal val="#ppt_x"/>
                                          </p:val>
                                        </p:tav>
                                      </p:tavLst>
                                    </p:anim>
                                    <p:anim calcmode="lin" valueType="num">
                                      <p:cBhvr>
                                        <p:cTn id="9" dur="1000" fill="hold"/>
                                        <p:tgtEl>
                                          <p:spTgt spid="19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52">
                                            <p:txEl>
                                              <p:pRg st="0" end="0"/>
                                            </p:txEl>
                                          </p:spTgt>
                                        </p:tgtEl>
                                        <p:attrNameLst>
                                          <p:attrName>style.visibility</p:attrName>
                                        </p:attrNameLst>
                                      </p:cBhvr>
                                      <p:to>
                                        <p:strVal val="visible"/>
                                      </p:to>
                                    </p:set>
                                    <p:animEffect transition="in" filter="fade">
                                      <p:cBhvr>
                                        <p:cTn id="14" dur="500"/>
                                        <p:tgtEl>
                                          <p:spTgt spid="1952">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952">
                                            <p:txEl>
                                              <p:pRg st="1" end="1"/>
                                            </p:txEl>
                                          </p:spTgt>
                                        </p:tgtEl>
                                        <p:attrNameLst>
                                          <p:attrName>style.visibility</p:attrName>
                                        </p:attrNameLst>
                                      </p:cBhvr>
                                      <p:to>
                                        <p:strVal val="visible"/>
                                      </p:to>
                                    </p:set>
                                    <p:animEffect transition="in" filter="fade">
                                      <p:cBhvr>
                                        <p:cTn id="17" dur="500"/>
                                        <p:tgtEl>
                                          <p:spTgt spid="1952">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952">
                                            <p:txEl>
                                              <p:pRg st="2" end="2"/>
                                            </p:txEl>
                                          </p:spTgt>
                                        </p:tgtEl>
                                        <p:attrNameLst>
                                          <p:attrName>style.visibility</p:attrName>
                                        </p:attrNameLst>
                                      </p:cBhvr>
                                      <p:to>
                                        <p:strVal val="visible"/>
                                      </p:to>
                                    </p:set>
                                    <p:animEffect transition="in" filter="fade">
                                      <p:cBhvr>
                                        <p:cTn id="20" dur="500"/>
                                        <p:tgtEl>
                                          <p:spTgt spid="195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52">
                                            <p:txEl>
                                              <p:pRg st="4" end="4"/>
                                            </p:txEl>
                                          </p:spTgt>
                                        </p:tgtEl>
                                        <p:attrNameLst>
                                          <p:attrName>style.visibility</p:attrName>
                                        </p:attrNameLst>
                                      </p:cBhvr>
                                      <p:to>
                                        <p:strVal val="visible"/>
                                      </p:to>
                                    </p:set>
                                    <p:animEffect transition="in" filter="fade">
                                      <p:cBhvr>
                                        <p:cTn id="25" dur="500"/>
                                        <p:tgtEl>
                                          <p:spTgt spid="1952">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952">
                                            <p:txEl>
                                              <p:pRg st="5" end="5"/>
                                            </p:txEl>
                                          </p:spTgt>
                                        </p:tgtEl>
                                        <p:attrNameLst>
                                          <p:attrName>style.visibility</p:attrName>
                                        </p:attrNameLst>
                                      </p:cBhvr>
                                      <p:to>
                                        <p:strVal val="visible"/>
                                      </p:to>
                                    </p:set>
                                    <p:animEffect transition="in" filter="fade">
                                      <p:cBhvr>
                                        <p:cTn id="28" dur="500"/>
                                        <p:tgtEl>
                                          <p:spTgt spid="195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952">
                                            <p:txEl>
                                              <p:pRg st="7" end="7"/>
                                            </p:txEl>
                                          </p:spTgt>
                                        </p:tgtEl>
                                        <p:attrNameLst>
                                          <p:attrName>style.visibility</p:attrName>
                                        </p:attrNameLst>
                                      </p:cBhvr>
                                      <p:to>
                                        <p:strVal val="visible"/>
                                      </p:to>
                                    </p:set>
                                    <p:animEffect transition="in" filter="fade">
                                      <p:cBhvr>
                                        <p:cTn id="31" dur="500"/>
                                        <p:tgtEl>
                                          <p:spTgt spid="1952">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952">
                                            <p:txEl>
                                              <p:pRg st="8" end="8"/>
                                            </p:txEl>
                                          </p:spTgt>
                                        </p:tgtEl>
                                        <p:attrNameLst>
                                          <p:attrName>style.visibility</p:attrName>
                                        </p:attrNameLst>
                                      </p:cBhvr>
                                      <p:to>
                                        <p:strVal val="visible"/>
                                      </p:to>
                                    </p:set>
                                    <p:animEffect transition="in" filter="fade">
                                      <p:cBhvr>
                                        <p:cTn id="34" dur="500"/>
                                        <p:tgtEl>
                                          <p:spTgt spid="19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lt1"/>
            </a:gs>
          </a:gsLst>
          <a:lin ang="8100019" scaled="0"/>
        </a:gradFill>
        <a:effectLst/>
      </p:bgPr>
    </p:bg>
    <p:spTree>
      <p:nvGrpSpPr>
        <p:cNvPr id="1" name="Shape 1248"/>
        <p:cNvGrpSpPr/>
        <p:nvPr/>
      </p:nvGrpSpPr>
      <p:grpSpPr>
        <a:xfrm>
          <a:off x="0" y="0"/>
          <a:ext cx="0" cy="0"/>
          <a:chOff x="0" y="0"/>
          <a:chExt cx="0" cy="0"/>
        </a:xfrm>
      </p:grpSpPr>
      <p:grpSp>
        <p:nvGrpSpPr>
          <p:cNvPr id="1249" name="Google Shape;1249;p50"/>
          <p:cNvGrpSpPr/>
          <p:nvPr/>
        </p:nvGrpSpPr>
        <p:grpSpPr>
          <a:xfrm>
            <a:off x="714297" y="3988333"/>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189606" y="1895049"/>
            <a:ext cx="2697432" cy="1190791"/>
          </a:xfrm>
          <a:prstGeom prst="rect">
            <a:avLst/>
          </a:prstGeom>
          <a:effectLst>
            <a:outerShdw blurRad="50800" dist="38100" dir="5400000" algn="t" rotWithShape="0">
              <a:prstClr val="black">
                <a:alpha val="40000"/>
              </a:prstClr>
            </a:outerShdw>
          </a:effectLst>
        </p:spPr>
      </p:pic>
      <p:sp>
        <p:nvSpPr>
          <p:cNvPr id="1256" name="Google Shape;1256;p50"/>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bg1">
                    <a:lumMod val="50000"/>
                  </a:schemeClr>
                </a:solidFill>
              </a:rPr>
              <a:t>Discussions</a:t>
            </a:r>
            <a:endParaRPr sz="3200" dirty="0">
              <a:solidFill>
                <a:schemeClr val="bg1">
                  <a:lumMod val="50000"/>
                </a:schemeClr>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4419717" y="10765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4589897" y="2021361"/>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338587" y="3948191"/>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4"/>
          <a:stretch>
            <a:fillRect/>
          </a:stretch>
        </p:blipFill>
        <p:spPr>
          <a:xfrm>
            <a:off x="3060485" y="1126557"/>
            <a:ext cx="3403306" cy="1419664"/>
          </a:xfrm>
          <a:prstGeom prst="rect">
            <a:avLst/>
          </a:prstGeom>
          <a:effectLst>
            <a:outerShdw blurRad="50800" dist="38100" algn="l" rotWithShape="0">
              <a:prstClr val="black">
                <a:alpha val="40000"/>
              </a:prstClr>
            </a:outerShdw>
          </a:effectLst>
        </p:spPr>
      </p:pic>
      <p:pic>
        <p:nvPicPr>
          <p:cNvPr id="4" name="Picture 3"/>
          <p:cNvPicPr>
            <a:picLocks noChangeAspect="1"/>
          </p:cNvPicPr>
          <p:nvPr/>
        </p:nvPicPr>
        <p:blipFill>
          <a:blip r:embed="rId5"/>
          <a:stretch>
            <a:fillRect/>
          </a:stretch>
        </p:blipFill>
        <p:spPr>
          <a:xfrm>
            <a:off x="3069269" y="2700680"/>
            <a:ext cx="3414769" cy="1430139"/>
          </a:xfrm>
          <a:prstGeom prst="rect">
            <a:avLst/>
          </a:prstGeom>
          <a:effectLst>
            <a:outerShdw blurRad="50800" dist="38100" dir="18900000" algn="bl" rotWithShape="0">
              <a:prstClr val="black">
                <a:alpha val="40000"/>
              </a:prstClr>
            </a:outerShdw>
          </a:effectLst>
        </p:spPr>
      </p:pic>
      <p:pic>
        <p:nvPicPr>
          <p:cNvPr id="5" name="Picture 4"/>
          <p:cNvPicPr>
            <a:picLocks noChangeAspect="1"/>
          </p:cNvPicPr>
          <p:nvPr/>
        </p:nvPicPr>
        <p:blipFill>
          <a:blip r:embed="rId6"/>
          <a:stretch>
            <a:fillRect/>
          </a:stretch>
        </p:blipFill>
        <p:spPr>
          <a:xfrm>
            <a:off x="6720525" y="2769172"/>
            <a:ext cx="2308274" cy="895475"/>
          </a:xfrm>
          <a:prstGeom prst="rect">
            <a:avLst/>
          </a:prstGeom>
          <a:effectLst>
            <a:outerShdw blurRad="50800" dist="38100" dir="13500000" algn="br" rotWithShape="0">
              <a:prstClr val="black">
                <a:alpha val="40000"/>
              </a:prstClr>
            </a:outerShdw>
          </a:effectLst>
        </p:spPr>
      </p:pic>
      <p:pic>
        <p:nvPicPr>
          <p:cNvPr id="6" name="Picture 5"/>
          <p:cNvPicPr>
            <a:picLocks noChangeAspect="1"/>
          </p:cNvPicPr>
          <p:nvPr/>
        </p:nvPicPr>
        <p:blipFill>
          <a:blip r:embed="rId7"/>
          <a:stretch>
            <a:fillRect/>
          </a:stretch>
        </p:blipFill>
        <p:spPr>
          <a:xfrm>
            <a:off x="6666269" y="1709438"/>
            <a:ext cx="2362530" cy="857370"/>
          </a:xfrm>
          <a:prstGeom prst="rect">
            <a:avLst/>
          </a:prstGeom>
          <a:effectLst>
            <a:outerShdw blurRad="50800" dist="38100" dir="10800000" algn="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lt1"/>
            </a:gs>
          </a:gsLst>
          <a:lin ang="8100019" scaled="0"/>
        </a:gradFill>
        <a:effectLst/>
      </p:bgPr>
    </p:bg>
    <p:spTree>
      <p:nvGrpSpPr>
        <p:cNvPr id="1" name="Shape 1614"/>
        <p:cNvGrpSpPr/>
        <p:nvPr/>
      </p:nvGrpSpPr>
      <p:grpSpPr>
        <a:xfrm>
          <a:off x="0" y="0"/>
          <a:ext cx="0" cy="0"/>
          <a:chOff x="0" y="0"/>
          <a:chExt cx="0" cy="0"/>
        </a:xfrm>
      </p:grpSpPr>
      <p:cxnSp>
        <p:nvCxnSpPr>
          <p:cNvPr id="1618" name="Google Shape;1618;p5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3" name="Google Shape;1623;p57"/>
          <p:cNvGrpSpPr/>
          <p:nvPr/>
        </p:nvGrpSpPr>
        <p:grpSpPr>
          <a:xfrm>
            <a:off x="197982" y="1541407"/>
            <a:ext cx="3330062" cy="2936919"/>
            <a:chOff x="713995" y="883365"/>
            <a:chExt cx="3652309" cy="3454307"/>
          </a:xfrm>
        </p:grpSpPr>
        <p:sp>
          <p:nvSpPr>
            <p:cNvPr id="1624" name="Google Shape;1624;p57"/>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5" name="Google Shape;1625;p57"/>
            <p:cNvGrpSpPr/>
            <p:nvPr/>
          </p:nvGrpSpPr>
          <p:grpSpPr>
            <a:xfrm flipH="1">
              <a:off x="3131991" y="2597216"/>
              <a:ext cx="858975" cy="300968"/>
              <a:chOff x="2271950" y="2722775"/>
              <a:chExt cx="575875" cy="201775"/>
            </a:xfrm>
          </p:grpSpPr>
          <p:sp>
            <p:nvSpPr>
              <p:cNvPr id="1626" name="Google Shape;162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57"/>
            <p:cNvGrpSpPr/>
            <p:nvPr/>
          </p:nvGrpSpPr>
          <p:grpSpPr>
            <a:xfrm>
              <a:off x="1142462" y="1564560"/>
              <a:ext cx="2338579" cy="2014768"/>
              <a:chOff x="4546896" y="1377977"/>
              <a:chExt cx="2655063" cy="2287430"/>
            </a:xfrm>
          </p:grpSpPr>
          <p:sp>
            <p:nvSpPr>
              <p:cNvPr id="1632" name="Google Shape;1632;p5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rgbClr val="0070C0"/>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rgbClr val="0070C0"/>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rgbClr val="002060"/>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rgbClr val="002060"/>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7"/>
            <p:cNvGrpSpPr/>
            <p:nvPr/>
          </p:nvGrpSpPr>
          <p:grpSpPr>
            <a:xfrm flipH="1">
              <a:off x="713995" y="2023275"/>
              <a:ext cx="1102296" cy="1556055"/>
              <a:chOff x="-1649155" y="2103957"/>
              <a:chExt cx="1251471" cy="1766638"/>
            </a:xfrm>
          </p:grpSpPr>
          <p:sp>
            <p:nvSpPr>
              <p:cNvPr id="1660" name="Google Shape;1660;p57"/>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rgbClr val="002060"/>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rgbClr val="002060"/>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a:off x="-1649155" y="2103957"/>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rgbClr val="002060"/>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7"/>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57"/>
            <p:cNvGrpSpPr/>
            <p:nvPr/>
          </p:nvGrpSpPr>
          <p:grpSpPr>
            <a:xfrm>
              <a:off x="2983957" y="1809058"/>
              <a:ext cx="589240" cy="1525612"/>
              <a:chOff x="1236331" y="557100"/>
              <a:chExt cx="668982" cy="1732076"/>
            </a:xfrm>
          </p:grpSpPr>
          <p:sp>
            <p:nvSpPr>
              <p:cNvPr id="1667" name="Google Shape;1667;p57"/>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57"/>
            <p:cNvGrpSpPr/>
            <p:nvPr/>
          </p:nvGrpSpPr>
          <p:grpSpPr>
            <a:xfrm flipH="1">
              <a:off x="1237981" y="3753166"/>
              <a:ext cx="953591" cy="334099"/>
              <a:chOff x="2271950" y="2722775"/>
              <a:chExt cx="575875" cy="201775"/>
            </a:xfrm>
          </p:grpSpPr>
          <p:sp>
            <p:nvSpPr>
              <p:cNvPr id="1676" name="Google Shape;167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1" name="Google Shape;1681;p57"/>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flipH="1">
              <a:off x="4226057"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2" name="Google Shape;1692;p57"/>
          <p:cNvSpPr/>
          <p:nvPr/>
        </p:nvSpPr>
        <p:spPr>
          <a:xfrm rot="1685758" flipH="1">
            <a:off x="5181153" y="39434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Picture 95"/>
          <p:cNvPicPr>
            <a:picLocks noChangeAspect="1"/>
          </p:cNvPicPr>
          <p:nvPr/>
        </p:nvPicPr>
        <p:blipFill>
          <a:blip r:embed="rId3"/>
          <a:stretch>
            <a:fillRect/>
          </a:stretch>
        </p:blipFill>
        <p:spPr>
          <a:xfrm>
            <a:off x="3711390" y="910849"/>
            <a:ext cx="4020111" cy="3286584"/>
          </a:xfrm>
          <a:prstGeom prst="rect">
            <a:avLst/>
          </a:prstGeom>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lt1"/>
            </a:gs>
          </a:gsLst>
          <a:lin ang="8100019" scaled="0"/>
        </a:gradFill>
        <a:effectLst/>
      </p:bgPr>
    </p:bg>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074883" y="440225"/>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dirty="0">
                <a:solidFill>
                  <a:srgbClr val="002060"/>
                </a:solidFill>
              </a:rPr>
              <a:t>conclusion</a:t>
            </a:r>
            <a:endParaRPr sz="4000" dirty="0">
              <a:solidFill>
                <a:srgbClr val="002060"/>
              </a:solidFill>
            </a:endParaRPr>
          </a:p>
        </p:txBody>
      </p:sp>
      <p:sp>
        <p:nvSpPr>
          <p:cNvPr id="556" name="Google Shape;556;p39"/>
          <p:cNvSpPr txBox="1">
            <a:spLocks noGrp="1"/>
          </p:cNvSpPr>
          <p:nvPr>
            <p:ph type="subTitle" idx="1"/>
          </p:nvPr>
        </p:nvSpPr>
        <p:spPr>
          <a:xfrm>
            <a:off x="3146693" y="997531"/>
            <a:ext cx="5671879" cy="3568258"/>
          </a:xfrm>
          <a:prstGeom prst="rect">
            <a:avLst/>
          </a:prstGeom>
        </p:spPr>
        <p:txBody>
          <a:bodyPr spcFirstLastPara="1" wrap="square" lIns="91425" tIns="91425" rIns="91425" bIns="91425" anchor="t" anchorCtr="0">
            <a:noAutofit/>
          </a:bodyPr>
          <a:lstStyle/>
          <a:p>
            <a:pPr marL="285750" lvl="0" indent="-285750" algn="l">
              <a:buFont typeface="Wingdings" panose="05000000000000000000" pitchFamily="2" charset="2"/>
              <a:buChar char="q"/>
            </a:pPr>
            <a:r>
              <a:rPr lang="en-US" sz="1500" dirty="0">
                <a:latin typeface="Calibri" panose="020F0502020204030204" pitchFamily="34" charset="0"/>
                <a:cs typeface="Calibri" panose="020F0502020204030204" pitchFamily="34" charset="0"/>
              </a:rPr>
              <a:t>This paper has presented a project-based learning approach to teaching software project </a:t>
            </a:r>
            <a:r>
              <a:rPr lang="en-US" sz="1500" dirty="0" smtClean="0">
                <a:latin typeface="Calibri" panose="020F0502020204030204" pitchFamily="34" charset="0"/>
                <a:cs typeface="Calibri" panose="020F0502020204030204" pitchFamily="34" charset="0"/>
              </a:rPr>
              <a:t>management</a:t>
            </a:r>
          </a:p>
          <a:p>
            <a:pPr marL="285750" lvl="0" indent="-285750" algn="l">
              <a:buFont typeface="Wingdings" panose="05000000000000000000" pitchFamily="2" charset="2"/>
              <a:buChar char="q"/>
            </a:pPr>
            <a:r>
              <a:rPr lang="en-US" sz="1500" dirty="0" smtClean="0">
                <a:latin typeface="Calibri" panose="020F0502020204030204" pitchFamily="34" charset="0"/>
                <a:cs typeface="Calibri" panose="020F0502020204030204" pitchFamily="34" charset="0"/>
              </a:rPr>
              <a:t>It </a:t>
            </a:r>
            <a:r>
              <a:rPr lang="en-US" sz="1500" dirty="0">
                <a:latin typeface="Calibri" panose="020F0502020204030204" pitchFamily="34" charset="0"/>
                <a:cs typeface="Calibri" panose="020F0502020204030204" pitchFamily="34" charset="0"/>
              </a:rPr>
              <a:t>has considered three ways to provide students with hands-on skills in this area and compared them in terms of retention, student perception of their skills and confidence and tested performance.</a:t>
            </a:r>
          </a:p>
          <a:p>
            <a:pPr marL="285750" lvl="0" indent="-285750" algn="l">
              <a:buFont typeface="Wingdings" panose="05000000000000000000" pitchFamily="2" charset="2"/>
              <a:buChar char="q"/>
            </a:pPr>
            <a:r>
              <a:rPr lang="en-US" sz="1500" dirty="0">
                <a:latin typeface="Calibri" panose="020F0502020204030204" pitchFamily="34" charset="0"/>
                <a:cs typeface="Calibri" panose="020F0502020204030204" pitchFamily="34" charset="0"/>
              </a:rPr>
              <a:t> All three approaches </a:t>
            </a:r>
            <a:r>
              <a:rPr lang="en-US" sz="1500" dirty="0" smtClean="0">
                <a:latin typeface="Calibri" panose="020F0502020204030204" pitchFamily="34" charset="0"/>
                <a:cs typeface="Calibri" panose="020F0502020204030204" pitchFamily="34" charset="0"/>
              </a:rPr>
              <a:t>provided </a:t>
            </a:r>
            <a:r>
              <a:rPr lang="en-US" sz="1500" dirty="0">
                <a:latin typeface="Calibri" panose="020F0502020204030204" pitchFamily="34" charset="0"/>
                <a:cs typeface="Calibri" panose="020F0502020204030204" pitchFamily="34" charset="0"/>
              </a:rPr>
              <a:t>significant opportunities for students to learn and internalize knowledge and skills from actually performing project management. </a:t>
            </a:r>
          </a:p>
          <a:p>
            <a:pPr marL="285750" lvl="0" indent="-285750" algn="l">
              <a:buFont typeface="Wingdings" panose="05000000000000000000" pitchFamily="2" charset="2"/>
              <a:buChar char="q"/>
            </a:pPr>
            <a:r>
              <a:rPr lang="en-US" sz="1500" dirty="0">
                <a:latin typeface="Calibri" panose="020F0502020204030204" pitchFamily="34" charset="0"/>
                <a:cs typeface="Calibri" panose="020F0502020204030204" pitchFamily="34" charset="0"/>
              </a:rPr>
              <a:t>However, the retention levels between approach 1 and those from approaches 2 and 3 show the importance of imposing greater structure on participants. </a:t>
            </a:r>
            <a:endParaRPr lang="en-US" sz="1500" dirty="0" smtClean="0">
              <a:latin typeface="Calibri" panose="020F0502020204030204" pitchFamily="34" charset="0"/>
              <a:cs typeface="Calibri" panose="020F0502020204030204" pitchFamily="34" charset="0"/>
            </a:endParaRPr>
          </a:p>
          <a:p>
            <a:pPr marL="285750" lvl="0" indent="-285750" algn="l">
              <a:buFont typeface="Wingdings" panose="05000000000000000000" pitchFamily="2" charset="2"/>
              <a:buChar char="q"/>
            </a:pPr>
            <a:r>
              <a:rPr lang="en-US" sz="1500" dirty="0">
                <a:latin typeface="Calibri" panose="020F0502020204030204" pitchFamily="34" charset="0"/>
                <a:cs typeface="Calibri" panose="020F0502020204030204" pitchFamily="34" charset="0"/>
              </a:rPr>
              <a:t>Future work will focus on the longer-term impact of participation in this course and the utility of the concepts presented in both future academic work and in the students’ career entry.</a:t>
            </a:r>
            <a:endParaRPr sz="1500" dirty="0">
              <a:latin typeface="Calibri" panose="020F0502020204030204" pitchFamily="34" charset="0"/>
              <a:cs typeface="Calibri" panose="020F0502020204030204" pitchFamily="34" charset="0"/>
            </a:endParaRPr>
          </a:p>
        </p:txBody>
      </p:sp>
      <p:sp>
        <p:nvSpPr>
          <p:cNvPr id="557" name="Google Shape;557;p39"/>
          <p:cNvSpPr/>
          <p:nvPr/>
        </p:nvSpPr>
        <p:spPr>
          <a:xfrm>
            <a:off x="2997895" y="169889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3032825" y="4256142"/>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39226" y="106479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rgbClr val="00B0F0"/>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00206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00206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rgbClr val="00206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p:nvPr/>
        </p:nvCxnSpPr>
        <p:spPr>
          <a:xfrm>
            <a:off x="5301465" y="1038093"/>
            <a:ext cx="3115087" cy="0"/>
          </a:xfrm>
          <a:prstGeom prst="straightConnector1">
            <a:avLst/>
          </a:prstGeom>
          <a:noFill/>
          <a:ln w="9525" cap="flat" cmpd="sng">
            <a:solidFill>
              <a:schemeClr val="tx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lt1"/>
            </a:gs>
          </a:gsLst>
          <a:lin ang="8100019"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40739" y="3127033"/>
            <a:ext cx="6486030" cy="1684961"/>
          </a:xfrm>
        </p:spPr>
        <p:txBody>
          <a:bodyPr/>
          <a:lstStyle/>
          <a:p>
            <a:r>
              <a:rPr lang="en-US" sz="4800" b="1" dirty="0" smtClean="0">
                <a:ln w="9525">
                  <a:solidFill>
                    <a:srgbClr val="002060"/>
                  </a:solidFill>
                  <a:prstDash val="solid"/>
                </a:ln>
                <a:solidFill>
                  <a:schemeClr val="tx1"/>
                </a:solidFill>
                <a:effectLst>
                  <a:innerShdw blurRad="63500" dist="50800">
                    <a:prstClr val="black">
                      <a:alpha val="50000"/>
                    </a:prstClr>
                  </a:innerShdw>
                </a:effectLst>
              </a:rPr>
              <a:t>Thank </a:t>
            </a:r>
            <a:r>
              <a:rPr lang="en-US" sz="4800" b="1" dirty="0">
                <a:ln w="9525">
                  <a:solidFill>
                    <a:srgbClr val="002060"/>
                  </a:solidFill>
                  <a:prstDash val="solid"/>
                </a:ln>
                <a:solidFill>
                  <a:schemeClr val="tx1"/>
                </a:solidFill>
                <a:effectLst>
                  <a:innerShdw blurRad="63500" dist="50800">
                    <a:prstClr val="black">
                      <a:alpha val="50000"/>
                    </a:prstClr>
                  </a:innerShdw>
                </a:effectLst>
              </a:rPr>
              <a:t>you for your attention</a:t>
            </a:r>
            <a:br>
              <a:rPr lang="en-US" sz="4800" b="1" dirty="0">
                <a:ln w="9525">
                  <a:solidFill>
                    <a:srgbClr val="002060"/>
                  </a:solidFill>
                  <a:prstDash val="solid"/>
                </a:ln>
                <a:solidFill>
                  <a:schemeClr val="tx1"/>
                </a:solidFill>
                <a:effectLst>
                  <a:innerShdw blurRad="63500" dist="50800">
                    <a:prstClr val="black">
                      <a:alpha val="50000"/>
                    </a:prstClr>
                  </a:innerShdw>
                </a:effectLst>
              </a:rPr>
            </a:br>
            <a:endParaRPr lang="en-US" dirty="0">
              <a:ln w="9525">
                <a:solidFill>
                  <a:srgbClr val="002060"/>
                </a:solidFill>
                <a:prstDash val="solid"/>
              </a:ln>
              <a:effectLst>
                <a:innerShdw blurRad="63500" dist="50800">
                  <a:prstClr val="black">
                    <a:alpha val="50000"/>
                  </a:prstClr>
                </a:innerShdw>
              </a:effectLst>
            </a:endParaRPr>
          </a:p>
        </p:txBody>
      </p:sp>
      <p:pic>
        <p:nvPicPr>
          <p:cNvPr id="5" name="Picture 4" descr="345,879 Online Education Stock Photos, Pictures &amp; Royal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42" y="996316"/>
            <a:ext cx="2707432" cy="157099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956;p63"/>
          <p:cNvSpPr/>
          <p:nvPr/>
        </p:nvSpPr>
        <p:spPr>
          <a:xfrm>
            <a:off x="352484" y="838513"/>
            <a:ext cx="2914698" cy="2336201"/>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gradFill>
            <a:gsLst>
              <a:gs pos="0">
                <a:schemeClr val="bg1">
                  <a:lumMod val="60000"/>
                  <a:lumOff val="40000"/>
                </a:schemeClr>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72;p63"/>
          <p:cNvSpPr/>
          <p:nvPr/>
        </p:nvSpPr>
        <p:spPr>
          <a:xfrm rot="-1685758">
            <a:off x="2033663" y="1513919"/>
            <a:ext cx="52871" cy="54207"/>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74;p63"/>
          <p:cNvSpPr/>
          <p:nvPr/>
        </p:nvSpPr>
        <p:spPr>
          <a:xfrm>
            <a:off x="1544595" y="2177803"/>
            <a:ext cx="71780" cy="7283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p:cNvSpPr txBox="1"/>
          <p:nvPr/>
        </p:nvSpPr>
        <p:spPr>
          <a:xfrm>
            <a:off x="4715840" y="2006613"/>
            <a:ext cx="3651292" cy="769441"/>
          </a:xfrm>
          <a:prstGeom prst="rect">
            <a:avLst/>
          </a:prstGeom>
          <a:noFill/>
        </p:spPr>
        <p:txBody>
          <a:bodyPr wrap="square" rtlCol="0">
            <a:spAutoFit/>
          </a:bodyPr>
          <a:lstStyle/>
          <a:p>
            <a:r>
              <a:rPr lang="en-US" sz="4400" dirty="0" smtClean="0">
                <a:solidFill>
                  <a:schemeClr val="bg1">
                    <a:lumMod val="50000"/>
                  </a:schemeClr>
                </a:solidFill>
                <a:latin typeface="Algerian" panose="04020705040A02060702" pitchFamily="82" charset="0"/>
              </a:rPr>
              <a:t>The end</a:t>
            </a:r>
            <a:endParaRPr lang="en-US" sz="4400" dirty="0">
              <a:solidFill>
                <a:schemeClr val="bg1">
                  <a:lumMod val="50000"/>
                </a:schemeClr>
              </a:solidFill>
              <a:latin typeface="Algerian" panose="04020705040A02060702" pitchFamily="82" charset="0"/>
            </a:endParaRPr>
          </a:p>
        </p:txBody>
      </p:sp>
    </p:spTree>
    <p:extLst>
      <p:ext uri="{BB962C8B-B14F-4D97-AF65-F5344CB8AC3E}">
        <p14:creationId xmlns:p14="http://schemas.microsoft.com/office/powerpoint/2010/main" val="376681127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2229</TotalTime>
  <Words>636</Words>
  <Application>Microsoft Office PowerPoint</Application>
  <PresentationFormat>On-screen Show (16:9)</PresentationFormat>
  <Paragraphs>57</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Bebas Neue</vt:lpstr>
      <vt:lpstr>Arimo</vt:lpstr>
      <vt:lpstr>Calibri</vt:lpstr>
      <vt:lpstr>Wingdings</vt:lpstr>
      <vt:lpstr>Anaheim</vt:lpstr>
      <vt:lpstr>Arial</vt:lpstr>
      <vt:lpstr>Algerian</vt:lpstr>
      <vt:lpstr>Data Analysis for Business by Slidesgo</vt:lpstr>
      <vt:lpstr>Presented By :            ERUM SABIR          BSCS F19 M51          7th Morning B topic:         Teaching SPM using Project          Based Learning and group         projects         (By Jeremy Straub, Scott Kerlin , David Whale)            Year 2017  </vt:lpstr>
      <vt:lpstr>PowerPoint Presentation</vt:lpstr>
      <vt:lpstr>LITERATURE REVIEW</vt:lpstr>
      <vt:lpstr>PowerPoint Presentation</vt:lpstr>
      <vt:lpstr>methodology</vt:lpstr>
      <vt:lpstr>Discussions</vt:lpstr>
      <vt:lpstr>PowerPoint Presentation</vt:lpstr>
      <vt:lpstr>conclusion</vt:lpstr>
      <vt:lpstr>Thank you for your attention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spm using pbl and group projects</dc:title>
  <dc:creator>Erum Sabir</dc:creator>
  <cp:lastModifiedBy>Erum Sabir</cp:lastModifiedBy>
  <cp:revision>34</cp:revision>
  <dcterms:modified xsi:type="dcterms:W3CDTF">2022-10-31T04:55:22Z</dcterms:modified>
</cp:coreProperties>
</file>