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60" r:id="rId4"/>
    <p:sldId id="274" r:id="rId5"/>
    <p:sldId id="261" r:id="rId6"/>
    <p:sldId id="273" r:id="rId7"/>
    <p:sldId id="262" r:id="rId8"/>
    <p:sldId id="263" r:id="rId9"/>
    <p:sldId id="270" r:id="rId10"/>
    <p:sldId id="266" r:id="rId11"/>
    <p:sldId id="269" r:id="rId12"/>
    <p:sldId id="271" r:id="rId13"/>
    <p:sldId id="275" r:id="rId14"/>
  </p:sldIdLst>
  <p:sldSz cx="10790238" cy="74072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srgbClr val="FF0000"/>
    </p:penClr>
  </p:showPr>
  <p:clrMru>
    <a:srgbClr val="165FA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344" y="-132"/>
      </p:cViewPr>
      <p:guideLst>
        <p:guide orient="horz" pos="2334"/>
        <p:guide pos="339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A965A-2989-4FF8-8293-423683F37E8F}" type="datetimeFigureOut">
              <a:rPr lang="en-US" smtClean="0"/>
              <a:pPr/>
              <a:t>10/30/2022</a:t>
            </a:fld>
            <a:endParaRPr lang="en-US"/>
          </a:p>
        </p:txBody>
      </p:sp>
      <p:sp>
        <p:nvSpPr>
          <p:cNvPr id="4" name="Slide Image Placeholder 3"/>
          <p:cNvSpPr>
            <a:spLocks noGrp="1" noRot="1" noChangeAspect="1"/>
          </p:cNvSpPr>
          <p:nvPr>
            <p:ph type="sldImg" idx="2"/>
          </p:nvPr>
        </p:nvSpPr>
        <p:spPr>
          <a:xfrm>
            <a:off x="931863" y="685800"/>
            <a:ext cx="49942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9951A-7B82-48F8-A757-8B98E84408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1863" y="685800"/>
            <a:ext cx="4994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E9951A-7B82-48F8-A757-8B98E84408BB}"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268" y="2301057"/>
            <a:ext cx="9171702" cy="1587763"/>
          </a:xfrm>
        </p:spPr>
        <p:txBody>
          <a:bodyPr/>
          <a:lstStyle/>
          <a:p>
            <a:r>
              <a:rPr lang="en-US" smtClean="0"/>
              <a:t>Click to edit Master title style</a:t>
            </a:r>
            <a:endParaRPr lang="en-US"/>
          </a:p>
        </p:txBody>
      </p:sp>
      <p:sp>
        <p:nvSpPr>
          <p:cNvPr id="3" name="Subtitle 2"/>
          <p:cNvSpPr>
            <a:spLocks noGrp="1"/>
          </p:cNvSpPr>
          <p:nvPr>
            <p:ph type="subTitle" idx="1"/>
          </p:nvPr>
        </p:nvSpPr>
        <p:spPr>
          <a:xfrm>
            <a:off x="1618540" y="4197456"/>
            <a:ext cx="7553167" cy="189297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22922" y="296638"/>
            <a:ext cx="2427804" cy="6320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9516" y="296638"/>
            <a:ext cx="7103573" cy="6320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2355" y="4759863"/>
            <a:ext cx="9171702" cy="147116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52355" y="3139521"/>
            <a:ext cx="9171702" cy="162034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512" y="1728366"/>
            <a:ext cx="4765688" cy="4888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5038" y="1728366"/>
            <a:ext cx="4765688" cy="4888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9512" y="1658066"/>
            <a:ext cx="4767562" cy="6910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9512" y="2349068"/>
            <a:ext cx="4767562" cy="42677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81293" y="1658066"/>
            <a:ext cx="4769435" cy="6910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81293" y="2349068"/>
            <a:ext cx="4769435" cy="42677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9512" y="294919"/>
            <a:ext cx="3549914" cy="125512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18687" y="294922"/>
            <a:ext cx="6032043" cy="63219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9512" y="1550044"/>
            <a:ext cx="3549914" cy="50667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4966" y="5185092"/>
            <a:ext cx="6474143" cy="61213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14966" y="661854"/>
            <a:ext cx="6474143" cy="44443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14966" y="5797221"/>
            <a:ext cx="6474143" cy="869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EB646-9EFD-4F0A-802E-D420AF155A35}"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B7FC7-B7F6-4586-AA8C-CF94870455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81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12" y="296635"/>
            <a:ext cx="9711214" cy="123454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9512" y="1728366"/>
            <a:ext cx="9711214" cy="488845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9512" y="6865448"/>
            <a:ext cx="2517722" cy="394369"/>
          </a:xfrm>
          <a:prstGeom prst="rect">
            <a:avLst/>
          </a:prstGeom>
        </p:spPr>
        <p:txBody>
          <a:bodyPr vert="horz" lIns="91440" tIns="45720" rIns="91440" bIns="45720" rtlCol="0" anchor="ctr"/>
          <a:lstStyle>
            <a:lvl1pPr algn="l">
              <a:defRPr sz="1200">
                <a:solidFill>
                  <a:schemeClr val="tx1">
                    <a:tint val="75000"/>
                  </a:schemeClr>
                </a:solidFill>
              </a:defRPr>
            </a:lvl1pPr>
          </a:lstStyle>
          <a:p>
            <a:fld id="{31FEB646-9EFD-4F0A-802E-D420AF155A35}" type="datetimeFigureOut">
              <a:rPr lang="en-US" smtClean="0"/>
              <a:pPr/>
              <a:t>10/30/2022</a:t>
            </a:fld>
            <a:endParaRPr lang="en-US"/>
          </a:p>
        </p:txBody>
      </p:sp>
      <p:sp>
        <p:nvSpPr>
          <p:cNvPr id="5" name="Footer Placeholder 4"/>
          <p:cNvSpPr>
            <a:spLocks noGrp="1"/>
          </p:cNvSpPr>
          <p:nvPr>
            <p:ph type="ftr" sz="quarter" idx="3"/>
          </p:nvPr>
        </p:nvSpPr>
        <p:spPr>
          <a:xfrm>
            <a:off x="3686669" y="6865448"/>
            <a:ext cx="3416909" cy="39436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33004" y="6865448"/>
            <a:ext cx="2517722" cy="394369"/>
          </a:xfrm>
          <a:prstGeom prst="rect">
            <a:avLst/>
          </a:prstGeom>
        </p:spPr>
        <p:txBody>
          <a:bodyPr vert="horz" lIns="91440" tIns="45720" rIns="91440" bIns="45720" rtlCol="0" anchor="ctr"/>
          <a:lstStyle>
            <a:lvl1pPr algn="r">
              <a:defRPr sz="1200">
                <a:solidFill>
                  <a:schemeClr val="tx1">
                    <a:tint val="75000"/>
                  </a:schemeClr>
                </a:solidFill>
              </a:defRPr>
            </a:lvl1pPr>
          </a:lstStyle>
          <a:p>
            <a:fld id="{8BCB7FC7-B7F6-4586-AA8C-CF94870455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cholar.google.com/citations?user=5nWl5G4AAAAJ&amp;hl=en&amp;oi=sr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scholar.google.com/citations?user=bZF5ktIAAAAJ&amp;hl=en&amp;oi=sra" TargetMode="External"/><Relationship Id="rId5" Type="http://schemas.openxmlformats.org/officeDocument/2006/relationships/hyperlink" Target="https://scholar.google.com/citations?user=K9l6IiwAAAAJ&amp;hl=en&amp;oi=sra" TargetMode="External"/><Relationship Id="rId4" Type="http://schemas.openxmlformats.org/officeDocument/2006/relationships/hyperlink" Target="https://scholar.google.com/citations?user=C0kc4KAAAAAJ&amp;hl=en&amp;oi=sr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cholar.google.com/citations?user=QMZSalkAAAAJ&amp;hl=en&amp;oi=sr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stockphoto-1363104929-612x612.jpg"/>
          <p:cNvPicPr>
            <a:picLocks noChangeAspect="1"/>
          </p:cNvPicPr>
          <p:nvPr/>
        </p:nvPicPr>
        <p:blipFill>
          <a:blip r:embed="rId2" cstate="print"/>
          <a:stretch>
            <a:fillRect/>
          </a:stretch>
        </p:blipFill>
        <p:spPr>
          <a:xfrm>
            <a:off x="4462431" y="246910"/>
            <a:ext cx="6003119" cy="4773577"/>
          </a:xfrm>
          <a:prstGeom prst="rect">
            <a:avLst/>
          </a:prstGeom>
        </p:spPr>
      </p:pic>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Software Project Managers’</a:t>
            </a:r>
          </a:p>
          <a:p>
            <a:pPr algn="ctr"/>
            <a:r>
              <a:rPr lang="en-US" sz="3200" b="1" dirty="0" smtClean="0">
                <a:solidFill>
                  <a:schemeClr val="tx1"/>
                </a:solidFill>
              </a:rPr>
              <a:t>Knowledge Transfer</a:t>
            </a:r>
            <a:endParaRPr lang="en-US" sz="3200" b="1" dirty="0">
              <a:solidFill>
                <a:schemeClr val="tx1"/>
              </a:solidFill>
            </a:endParaRPr>
          </a:p>
        </p:txBody>
      </p:sp>
      <p:sp>
        <p:nvSpPr>
          <p:cNvPr id="21" name="Rectangle 20"/>
          <p:cNvSpPr/>
          <p:nvPr/>
        </p:nvSpPr>
        <p:spPr>
          <a:xfrm>
            <a:off x="2804319" y="5207184"/>
            <a:ext cx="7315200" cy="1345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Author’s Name:                                                       </a:t>
            </a:r>
            <a:r>
              <a:rPr lang="en-US" sz="2800" b="1" dirty="0" err="1" smtClean="0">
                <a:solidFill>
                  <a:schemeClr val="tx1"/>
                </a:solidFill>
              </a:rPr>
              <a:t>Nontouch</a:t>
            </a:r>
            <a:r>
              <a:rPr lang="en-US" sz="2800" b="1" dirty="0">
                <a:solidFill>
                  <a:schemeClr val="tx1"/>
                </a:solidFill>
              </a:rPr>
              <a:t> </a:t>
            </a:r>
            <a:r>
              <a:rPr lang="en-US" sz="2800" b="1" dirty="0" smtClean="0">
                <a:solidFill>
                  <a:schemeClr val="tx1"/>
                </a:solidFill>
              </a:rPr>
              <a:t> </a:t>
            </a:r>
            <a:r>
              <a:rPr lang="en-US" sz="2800" b="1" dirty="0" err="1" smtClean="0">
                <a:solidFill>
                  <a:schemeClr val="tx1"/>
                </a:solidFill>
              </a:rPr>
              <a:t>Srisuksa</a:t>
            </a:r>
            <a:r>
              <a:rPr lang="en-US" sz="2800" b="1" dirty="0" smtClean="0">
                <a:solidFill>
                  <a:schemeClr val="tx1"/>
                </a:solidFill>
              </a:rPr>
              <a:t>, Bangkok, Thailand </a:t>
            </a:r>
            <a:endParaRPr 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20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lstStyle/>
          <a:p>
            <a:r>
              <a:rPr lang="en-US" dirty="0" smtClean="0"/>
              <a:t>Discussion/Result</a:t>
            </a:r>
            <a:endParaRPr lang="en-US" dirty="0"/>
          </a:p>
        </p:txBody>
      </p:sp>
      <p:graphicFrame>
        <p:nvGraphicFramePr>
          <p:cNvPr id="15" name="Content Placeholder 14"/>
          <p:cNvGraphicFramePr>
            <a:graphicFrameLocks noGrp="1"/>
          </p:cNvGraphicFramePr>
          <p:nvPr>
            <p:ph idx="1"/>
          </p:nvPr>
        </p:nvGraphicFramePr>
        <p:xfrm>
          <a:off x="442120" y="1666501"/>
          <a:ext cx="9753600" cy="5105016"/>
        </p:xfrm>
        <a:graphic>
          <a:graphicData uri="http://schemas.openxmlformats.org/drawingml/2006/table">
            <a:tbl>
              <a:tblPr firstRow="1" bandRow="1">
                <a:tableStyleId>{1E171933-4619-4E11-9A3F-F7608DF75F80}</a:tableStyleId>
              </a:tblPr>
              <a:tblGrid>
                <a:gridCol w="2514599"/>
                <a:gridCol w="3429000"/>
                <a:gridCol w="3810001"/>
              </a:tblGrid>
              <a:tr h="364640">
                <a:tc>
                  <a:txBody>
                    <a:bodyPr/>
                    <a:lstStyle/>
                    <a:p>
                      <a:r>
                        <a:rPr lang="en-US" sz="1900" dirty="0" smtClean="0"/>
                        <a:t>          Group</a:t>
                      </a:r>
                      <a:endParaRPr lang="en-US" sz="1900" dirty="0"/>
                    </a:p>
                  </a:txBody>
                  <a:tcPr marT="47480" marB="47480"/>
                </a:tc>
                <a:tc>
                  <a:txBody>
                    <a:bodyPr/>
                    <a:lstStyle/>
                    <a:p>
                      <a:r>
                        <a:rPr lang="en-US" sz="1900" dirty="0" smtClean="0"/>
                        <a:t>         Potential factors</a:t>
                      </a:r>
                      <a:endParaRPr lang="en-US" sz="1900" dirty="0"/>
                    </a:p>
                  </a:txBody>
                  <a:tcPr marT="47480" marB="47480"/>
                </a:tc>
                <a:tc>
                  <a:txBody>
                    <a:bodyPr/>
                    <a:lstStyle/>
                    <a:p>
                      <a:r>
                        <a:rPr lang="en-US" sz="1900" dirty="0" smtClean="0"/>
                        <a:t>     Potential indicators</a:t>
                      </a:r>
                      <a:endParaRPr lang="en-US" sz="1900" dirty="0"/>
                    </a:p>
                  </a:txBody>
                  <a:tcPr marT="47480" marB="47480"/>
                </a:tc>
              </a:tr>
              <a:tr h="4720496">
                <a:tc>
                  <a:txBody>
                    <a:bodyPr/>
                    <a:lstStyle/>
                    <a:p>
                      <a:r>
                        <a:rPr lang="en-US" sz="1900" dirty="0" smtClean="0"/>
                        <a:t>    </a:t>
                      </a:r>
                    </a:p>
                    <a:p>
                      <a:r>
                        <a:rPr lang="en-US" sz="1900" dirty="0" smtClean="0"/>
                        <a:t>          </a:t>
                      </a:r>
                    </a:p>
                    <a:p>
                      <a:endParaRPr lang="en-US" sz="1900" dirty="0" smtClean="0"/>
                    </a:p>
                    <a:p>
                      <a:endParaRPr lang="en-US" sz="1900" dirty="0" smtClean="0"/>
                    </a:p>
                    <a:p>
                      <a:endParaRPr lang="en-US" sz="1900" dirty="0" smtClean="0"/>
                    </a:p>
                    <a:p>
                      <a:r>
                        <a:rPr lang="en-US" sz="1900" baseline="0" dirty="0" smtClean="0"/>
                        <a:t>           </a:t>
                      </a:r>
                      <a:r>
                        <a:rPr lang="en-US" sz="1900" baseline="0" dirty="0" smtClean="0"/>
                        <a:t>  </a:t>
                      </a:r>
                      <a:r>
                        <a:rPr lang="en-US" sz="1900" dirty="0" smtClean="0"/>
                        <a:t> Sender</a:t>
                      </a:r>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r>
                        <a:rPr lang="en-US" sz="1900" dirty="0" smtClean="0"/>
                        <a:t>              Receiver</a:t>
                      </a:r>
                      <a:endParaRPr lang="en-US" sz="1900" dirty="0"/>
                    </a:p>
                  </a:txBody>
                  <a:tcPr marT="47480" marB="47480"/>
                </a:tc>
                <a:tc>
                  <a:txBody>
                    <a:bodyPr/>
                    <a:lstStyle/>
                    <a:p>
                      <a:endParaRPr lang="en-US" sz="1900" dirty="0" smtClean="0"/>
                    </a:p>
                    <a:p>
                      <a:pPr>
                        <a:buFont typeface="Wingdings" pitchFamily="2" charset="2"/>
                        <a:buChar char="v"/>
                      </a:pPr>
                      <a:r>
                        <a:rPr lang="en-US" sz="1900" dirty="0" smtClean="0"/>
                        <a:t> </a:t>
                      </a:r>
                      <a:r>
                        <a:rPr lang="en-US" sz="1900" baseline="0" dirty="0" smtClean="0"/>
                        <a:t> </a:t>
                      </a:r>
                      <a:r>
                        <a:rPr lang="en-US" sz="1900" dirty="0" smtClean="0"/>
                        <a:t>Level of knowledge and transfer competency</a:t>
                      </a:r>
                    </a:p>
                    <a:p>
                      <a:pPr>
                        <a:buFont typeface="Wingdings" pitchFamily="2" charset="2"/>
                        <a:buChar char="v"/>
                      </a:pPr>
                      <a:endParaRPr lang="en-US" sz="1900" dirty="0" smtClean="0"/>
                    </a:p>
                    <a:p>
                      <a:pPr>
                        <a:buFont typeface="Wingdings" pitchFamily="2" charset="2"/>
                        <a:buNone/>
                      </a:pPr>
                      <a:endParaRPr lang="en-US" sz="1900" dirty="0" smtClean="0"/>
                    </a:p>
                    <a:p>
                      <a:pPr>
                        <a:buFont typeface="Wingdings" pitchFamily="2" charset="2"/>
                        <a:buChar char="v"/>
                      </a:pPr>
                      <a:r>
                        <a:rPr lang="en-US" sz="1900" dirty="0" smtClean="0"/>
                        <a:t> Intention and motivation to </a:t>
                      </a:r>
                      <a:r>
                        <a:rPr lang="en-US" sz="1900" dirty="0" smtClean="0"/>
                        <a:t>transfer </a:t>
                      </a:r>
                      <a:r>
                        <a:rPr lang="en-US" sz="1900" dirty="0" smtClean="0"/>
                        <a:t>knowledge </a:t>
                      </a:r>
                      <a:endParaRPr lang="en-US" sz="1900" dirty="0" smtClean="0"/>
                    </a:p>
                    <a:p>
                      <a:pPr>
                        <a:buFont typeface="Wingdings" pitchFamily="2" charset="2"/>
                        <a:buNone/>
                      </a:pPr>
                      <a:endParaRPr lang="en-US" sz="1900" dirty="0" smtClean="0"/>
                    </a:p>
                    <a:p>
                      <a:pPr>
                        <a:buFont typeface="Wingdings" pitchFamily="2" charset="2"/>
                        <a:buChar char="v"/>
                      </a:pPr>
                      <a:endParaRPr lang="en-US" sz="1900" dirty="0" smtClean="0"/>
                    </a:p>
                    <a:p>
                      <a:pPr>
                        <a:buFont typeface="Wingdings" pitchFamily="2" charset="2"/>
                        <a:buChar char="v"/>
                      </a:pPr>
                      <a:r>
                        <a:rPr lang="en-US" sz="1900" dirty="0" smtClean="0"/>
                        <a:t> Intention and motivation to receive knowledge</a:t>
                      </a:r>
                    </a:p>
                    <a:p>
                      <a:pPr>
                        <a:buFont typeface="Wingdings" pitchFamily="2" charset="2"/>
                        <a:buChar char="v"/>
                      </a:pPr>
                      <a:endParaRPr lang="en-US" sz="1900" dirty="0" smtClean="0"/>
                    </a:p>
                    <a:p>
                      <a:pPr>
                        <a:buFont typeface="Wingdings" pitchFamily="2" charset="2"/>
                        <a:buChar char="v"/>
                      </a:pPr>
                      <a:r>
                        <a:rPr lang="en-US" sz="1900" dirty="0" smtClean="0"/>
                        <a:t>Trust in the sender</a:t>
                      </a:r>
                    </a:p>
                    <a:p>
                      <a:pPr>
                        <a:buFont typeface="Wingdings" pitchFamily="2" charset="2"/>
                        <a:buChar char="v"/>
                      </a:pPr>
                      <a:endParaRPr lang="en-US" sz="1900" dirty="0" smtClean="0"/>
                    </a:p>
                    <a:p>
                      <a:pPr>
                        <a:buFont typeface="Wingdings" pitchFamily="2" charset="2"/>
                        <a:buChar char="v"/>
                      </a:pPr>
                      <a:endParaRPr lang="en-US" sz="1900" dirty="0"/>
                    </a:p>
                  </a:txBody>
                  <a:tcPr marT="47480" marB="47480"/>
                </a:tc>
                <a:tc>
                  <a:txBody>
                    <a:bodyPr/>
                    <a:lstStyle/>
                    <a:p>
                      <a:pPr>
                        <a:buFont typeface="Wingdings" pitchFamily="2" charset="2"/>
                        <a:buChar char="Ø"/>
                      </a:pPr>
                      <a:r>
                        <a:rPr lang="en-US" sz="1900" dirty="0" smtClean="0"/>
                        <a:t> The sender must have already</a:t>
                      </a:r>
                      <a:r>
                        <a:rPr lang="en-US" sz="1900" baseline="0" dirty="0" smtClean="0"/>
                        <a:t> </a:t>
                      </a:r>
                      <a:r>
                        <a:rPr lang="en-US" sz="1900" dirty="0" smtClean="0"/>
                        <a:t>acquired mastery of knowledge in what is being conveyed.</a:t>
                      </a:r>
                    </a:p>
                    <a:p>
                      <a:pPr>
                        <a:buFont typeface="Wingdings" pitchFamily="2" charset="2"/>
                        <a:buNone/>
                      </a:pPr>
                      <a:endParaRPr lang="en-US" sz="1900" dirty="0" smtClean="0"/>
                    </a:p>
                    <a:p>
                      <a:pPr>
                        <a:buFont typeface="Wingdings" pitchFamily="2" charset="2"/>
                        <a:buChar char="Ø"/>
                      </a:pPr>
                      <a:r>
                        <a:rPr lang="en-US" sz="1900" dirty="0" smtClean="0"/>
                        <a:t>The sender must have the ability to transfer knowledge.</a:t>
                      </a:r>
                    </a:p>
                    <a:p>
                      <a:pPr>
                        <a:buFont typeface="Wingdings" pitchFamily="2" charset="2"/>
                        <a:buChar char="Ø"/>
                      </a:pPr>
                      <a:endParaRPr lang="en-US" sz="1900" dirty="0" smtClean="0"/>
                    </a:p>
                    <a:p>
                      <a:pPr>
                        <a:buFont typeface="Wingdings" pitchFamily="2" charset="2"/>
                        <a:buChar char="Ø"/>
                      </a:pPr>
                      <a:r>
                        <a:rPr lang="en-US" sz="1900" dirty="0" smtClean="0"/>
                        <a:t>The sender must be trustworthy. </a:t>
                      </a:r>
                      <a:endParaRPr lang="en-US" sz="1900" dirty="0" smtClean="0"/>
                    </a:p>
                    <a:p>
                      <a:pPr>
                        <a:buFont typeface="Wingdings" pitchFamily="2" charset="2"/>
                        <a:buChar char="Ø"/>
                      </a:pPr>
                      <a:endParaRPr lang="en-US" sz="190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900" dirty="0" smtClean="0"/>
                        <a:t>The receiver must have prior knowledge of project management.</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en-US" sz="190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900" dirty="0" smtClean="0"/>
                        <a:t>The receiver must have a good relationship with the sender.</a:t>
                      </a:r>
                    </a:p>
                  </a:txBody>
                  <a:tcPr marT="47480" marB="47480"/>
                </a:tc>
              </a:tr>
            </a:tbl>
          </a:graphicData>
        </a:graphic>
      </p:graphicFrame>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normAutofit/>
          </a:bodyPr>
          <a:lstStyle/>
          <a:p>
            <a:r>
              <a:rPr lang="en-US" dirty="0" smtClean="0"/>
              <a:t>CONT….</a:t>
            </a:r>
            <a:endParaRPr lang="en-US" dirty="0"/>
          </a:p>
        </p:txBody>
      </p:sp>
      <p:graphicFrame>
        <p:nvGraphicFramePr>
          <p:cNvPr id="15" name="Content Placeholder 14"/>
          <p:cNvGraphicFramePr>
            <a:graphicFrameLocks noGrp="1"/>
          </p:cNvGraphicFramePr>
          <p:nvPr>
            <p:ph idx="1"/>
          </p:nvPr>
        </p:nvGraphicFramePr>
        <p:xfrm>
          <a:off x="670719" y="1487885"/>
          <a:ext cx="9906000" cy="5711394"/>
        </p:xfrm>
        <a:graphic>
          <a:graphicData uri="http://schemas.openxmlformats.org/drawingml/2006/table">
            <a:tbl>
              <a:tblPr firstRow="1" bandRow="1">
                <a:tableStyleId>{00A15C55-8517-42AA-B614-E9B94910E393}</a:tableStyleId>
              </a:tblPr>
              <a:tblGrid>
                <a:gridCol w="3302000"/>
                <a:gridCol w="3302000"/>
                <a:gridCol w="3302000"/>
              </a:tblGrid>
              <a:tr h="404354">
                <a:tc>
                  <a:txBody>
                    <a:bodyPr/>
                    <a:lstStyle/>
                    <a:p>
                      <a:r>
                        <a:rPr lang="en-US" sz="1900" dirty="0" smtClean="0"/>
                        <a:t>          Group</a:t>
                      </a:r>
                      <a:endParaRPr lang="en-US" sz="1900" dirty="0"/>
                    </a:p>
                  </a:txBody>
                  <a:tcPr marT="47480" marB="47480"/>
                </a:tc>
                <a:tc>
                  <a:txBody>
                    <a:bodyPr/>
                    <a:lstStyle/>
                    <a:p>
                      <a:r>
                        <a:rPr lang="en-US" sz="1900" dirty="0" smtClean="0"/>
                        <a:t>         Potential factors</a:t>
                      </a:r>
                      <a:endParaRPr lang="en-US" sz="1900" dirty="0"/>
                    </a:p>
                  </a:txBody>
                  <a:tcPr marT="47480" marB="47480"/>
                </a:tc>
                <a:tc>
                  <a:txBody>
                    <a:bodyPr/>
                    <a:lstStyle/>
                    <a:p>
                      <a:r>
                        <a:rPr lang="en-US" sz="1900" dirty="0" smtClean="0"/>
                        <a:t>     </a:t>
                      </a:r>
                      <a:r>
                        <a:rPr lang="en-US" sz="1900" dirty="0" smtClean="0"/>
                        <a:t>Potential </a:t>
                      </a:r>
                      <a:r>
                        <a:rPr lang="en-US" sz="1900" dirty="0" smtClean="0"/>
                        <a:t>indicators</a:t>
                      </a:r>
                      <a:endParaRPr lang="en-US" sz="1900" dirty="0"/>
                    </a:p>
                  </a:txBody>
                  <a:tcPr marT="47480" marB="47480"/>
                </a:tc>
              </a:tr>
              <a:tr h="4653081">
                <a:tc>
                  <a:txBody>
                    <a:bodyPr/>
                    <a:lstStyle/>
                    <a:p>
                      <a:r>
                        <a:rPr lang="en-US" sz="1900" dirty="0" smtClean="0"/>
                        <a:t>    </a:t>
                      </a:r>
                    </a:p>
                    <a:p>
                      <a:r>
                        <a:rPr lang="en-US" sz="1900" dirty="0" smtClean="0"/>
                        <a:t>          </a:t>
                      </a:r>
                    </a:p>
                    <a:p>
                      <a:r>
                        <a:rPr lang="en-US" sz="1900" dirty="0" smtClean="0"/>
                        <a:t>           </a:t>
                      </a:r>
                      <a:r>
                        <a:rPr lang="en-US" sz="1900" baseline="0" dirty="0" smtClean="0"/>
                        <a:t> </a:t>
                      </a:r>
                      <a:r>
                        <a:rPr lang="en-US" sz="1900" dirty="0" smtClean="0"/>
                        <a:t>Environment</a:t>
                      </a:r>
                      <a:endParaRPr lang="en-US" sz="1900" dirty="0" smtClean="0"/>
                    </a:p>
                    <a:p>
                      <a:r>
                        <a:rPr lang="en-US" sz="1900" baseline="0" dirty="0" smtClean="0"/>
                        <a:t>          </a:t>
                      </a:r>
                      <a:endParaRPr lang="en-US" sz="1900" baseline="0" dirty="0" smtClean="0"/>
                    </a:p>
                    <a:p>
                      <a:endParaRPr lang="en-US" sz="1900" baseline="0" dirty="0" smtClean="0"/>
                    </a:p>
                    <a:p>
                      <a:r>
                        <a:rPr lang="en-US" sz="1900" baseline="0" dirty="0" smtClean="0"/>
                        <a:t>          </a:t>
                      </a:r>
                      <a:r>
                        <a:rPr lang="en-US" sz="1900" baseline="0" dirty="0" smtClean="0"/>
                        <a:t>Control Factors</a:t>
                      </a:r>
                    </a:p>
                    <a:p>
                      <a:endParaRPr lang="en-US" sz="1900" baseline="0" dirty="0" smtClean="0"/>
                    </a:p>
                    <a:p>
                      <a:endParaRPr lang="en-US" sz="1900" baseline="0" dirty="0" smtClean="0"/>
                    </a:p>
                    <a:p>
                      <a:endParaRPr lang="en-US" sz="1900" baseline="0" dirty="0" smtClean="0"/>
                    </a:p>
                    <a:p>
                      <a:endParaRPr lang="en-US" sz="1900" baseline="0" dirty="0" smtClean="0"/>
                    </a:p>
                    <a:p>
                      <a:endParaRPr lang="en-US" sz="1900" baseline="0" dirty="0" smtClean="0"/>
                    </a:p>
                    <a:p>
                      <a:endParaRPr lang="en-US" sz="1900" baseline="0" dirty="0" smtClean="0"/>
                    </a:p>
                    <a:p>
                      <a:r>
                        <a:rPr lang="en-US" sz="1900" baseline="0" dirty="0" smtClean="0"/>
                        <a:t>            </a:t>
                      </a:r>
                      <a:r>
                        <a:rPr lang="en-US" sz="1900" dirty="0" smtClean="0"/>
                        <a:t>Transfer result</a:t>
                      </a:r>
                    </a:p>
                  </a:txBody>
                  <a:tcPr marT="47480" marB="47480"/>
                </a:tc>
                <a:tc>
                  <a:txBody>
                    <a:bodyPr/>
                    <a:lstStyle/>
                    <a:p>
                      <a:endParaRPr lang="en-US" sz="1900" dirty="0" smtClean="0"/>
                    </a:p>
                    <a:p>
                      <a:pPr>
                        <a:buFont typeface="Wingdings" pitchFamily="2" charset="2"/>
                        <a:buChar char="v"/>
                      </a:pPr>
                      <a:r>
                        <a:rPr lang="en-US" sz="1900" dirty="0" smtClean="0"/>
                        <a:t> Software project manager experience years of sender</a:t>
                      </a:r>
                    </a:p>
                    <a:p>
                      <a:pPr>
                        <a:buFont typeface="Wingdings" pitchFamily="2" charset="2"/>
                        <a:buChar char="v"/>
                      </a:pPr>
                      <a:endParaRPr lang="en-US" sz="1900" dirty="0" smtClean="0"/>
                    </a:p>
                    <a:p>
                      <a:pPr>
                        <a:buFont typeface="Wingdings" pitchFamily="2" charset="2"/>
                        <a:buChar char="v"/>
                      </a:pPr>
                      <a:endParaRPr lang="en-US" sz="1900" dirty="0" smtClean="0"/>
                    </a:p>
                    <a:p>
                      <a:pPr>
                        <a:buFont typeface="Wingdings" pitchFamily="2" charset="2"/>
                        <a:buChar char="v"/>
                      </a:pPr>
                      <a:r>
                        <a:rPr lang="en-US" sz="1900" dirty="0" smtClean="0"/>
                        <a:t> Software project manager experience years of receiver</a:t>
                      </a:r>
                    </a:p>
                    <a:p>
                      <a:pPr>
                        <a:buFont typeface="Wingdings" pitchFamily="2" charset="2"/>
                        <a:buChar char="v"/>
                      </a:pPr>
                      <a:endParaRPr lang="en-US" sz="1900" dirty="0" smtClean="0"/>
                    </a:p>
                    <a:p>
                      <a:pPr>
                        <a:buFont typeface="Wingdings" pitchFamily="2" charset="2"/>
                        <a:buNone/>
                      </a:pPr>
                      <a:endParaRPr lang="en-US" sz="1900" baseline="0" dirty="0" smtClean="0"/>
                    </a:p>
                    <a:p>
                      <a:pPr>
                        <a:buFont typeface="Wingdings" pitchFamily="2" charset="2"/>
                        <a:buNone/>
                      </a:pPr>
                      <a:endParaRPr lang="en-US" sz="1900" baseline="0" dirty="0" smtClean="0"/>
                    </a:p>
                    <a:p>
                      <a:pPr>
                        <a:buFont typeface="Wingdings" pitchFamily="2" charset="2"/>
                        <a:buChar char="v"/>
                      </a:pPr>
                      <a:r>
                        <a:rPr lang="en-US" sz="1900" dirty="0" smtClean="0"/>
                        <a:t>Efficiency of knowledge transfer for software project managers </a:t>
                      </a:r>
                      <a:endParaRPr lang="en-US" sz="1900" dirty="0" smtClean="0"/>
                    </a:p>
                    <a:p>
                      <a:pPr>
                        <a:buFont typeface="Wingdings" pitchFamily="2" charset="2"/>
                        <a:buChar char="v"/>
                      </a:pPr>
                      <a:endParaRPr lang="en-US" sz="190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sz="1900" dirty="0" smtClean="0"/>
                        <a:t>Technology, such as equipment and software, is required for knowledge transfer.</a:t>
                      </a:r>
                    </a:p>
                  </a:txBody>
                  <a:tcPr marT="47480" marB="47480"/>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900" dirty="0" smtClean="0"/>
                        <a:t>The sender and receiver must interact in the same language, for example, Thai or English.</a:t>
                      </a:r>
                    </a:p>
                    <a:p>
                      <a:pPr>
                        <a:buFont typeface="Wingdings" pitchFamily="2" charset="2"/>
                        <a:buNone/>
                      </a:pPr>
                      <a:endParaRPr lang="en-US" sz="1900" dirty="0" smtClean="0"/>
                    </a:p>
                    <a:p>
                      <a:pPr>
                        <a:buFont typeface="Wingdings" pitchFamily="2" charset="2"/>
                        <a:buChar char="Ø"/>
                      </a:pPr>
                      <a:r>
                        <a:rPr lang="en-US" sz="1900" dirty="0" smtClean="0"/>
                        <a:t> </a:t>
                      </a:r>
                      <a:r>
                        <a:rPr lang="en-US" sz="1900" dirty="0" smtClean="0"/>
                        <a:t>Sender with greater expertise, and years of experience as a software project manager will transfer more efficiently. </a:t>
                      </a:r>
                    </a:p>
                    <a:p>
                      <a:pPr>
                        <a:buFont typeface="Wingdings" pitchFamily="2" charset="2"/>
                        <a:buNone/>
                      </a:pPr>
                      <a:endParaRPr lang="en-US" sz="1900" dirty="0" smtClean="0"/>
                    </a:p>
                    <a:p>
                      <a:pPr>
                        <a:buFont typeface="Wingdings" pitchFamily="2" charset="2"/>
                        <a:buChar char="Ø"/>
                      </a:pPr>
                      <a:r>
                        <a:rPr lang="en-US" sz="1900" dirty="0" smtClean="0"/>
                        <a:t>receive </a:t>
                      </a:r>
                      <a:r>
                        <a:rPr lang="en-US" sz="1900" dirty="0" smtClean="0"/>
                        <a:t>more efficiently.</a:t>
                      </a:r>
                    </a:p>
                    <a:p>
                      <a:pPr>
                        <a:buFont typeface="Wingdings" pitchFamily="2" charset="2"/>
                        <a:buChar char="Ø"/>
                      </a:pPr>
                      <a:endParaRPr lang="en-US" sz="1900" dirty="0" smtClean="0"/>
                    </a:p>
                    <a:p>
                      <a:pPr>
                        <a:buFont typeface="Wingdings" pitchFamily="2" charset="2"/>
                        <a:buChar char="Ø"/>
                      </a:pPr>
                      <a:r>
                        <a:rPr lang="en-US" sz="1900" baseline="0" dirty="0" smtClean="0"/>
                        <a:t> </a:t>
                      </a:r>
                      <a:r>
                        <a:rPr lang="en-US" sz="1900" dirty="0" smtClean="0"/>
                        <a:t>increased knowledge flow</a:t>
                      </a:r>
                    </a:p>
                    <a:p>
                      <a:pPr>
                        <a:buFont typeface="Wingdings" pitchFamily="2" charset="2"/>
                        <a:buChar char="Ø"/>
                      </a:pPr>
                      <a:r>
                        <a:rPr lang="en-US" sz="1900" dirty="0" smtClean="0"/>
                        <a:t>reduction of repeated problems</a:t>
                      </a:r>
                    </a:p>
                    <a:p>
                      <a:pPr>
                        <a:buFont typeface="Wingdings" pitchFamily="2" charset="2"/>
                        <a:buChar char="Ø"/>
                      </a:pPr>
                      <a:r>
                        <a:rPr lang="en-US" sz="1900" dirty="0" smtClean="0"/>
                        <a:t>will help to keep the project's costs down. </a:t>
                      </a:r>
                    </a:p>
                  </a:txBody>
                  <a:tcPr marT="47480" marB="47480"/>
                </a:tc>
              </a:tr>
            </a:tbl>
          </a:graphicData>
        </a:graphic>
      </p:graphicFrame>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lstStyle/>
          <a:p>
            <a:r>
              <a:rPr lang="en-US" dirty="0" smtClean="0"/>
              <a:t>Conclusion/Future works</a:t>
            </a:r>
            <a:endParaRPr lang="en-US" dirty="0"/>
          </a:p>
        </p:txBody>
      </p:sp>
      <p:sp>
        <p:nvSpPr>
          <p:cNvPr id="7" name="Content Placeholder 6"/>
          <p:cNvSpPr>
            <a:spLocks noGrp="1"/>
          </p:cNvSpPr>
          <p:nvPr>
            <p:ph idx="1"/>
          </p:nvPr>
        </p:nvSpPr>
        <p:spPr>
          <a:xfrm>
            <a:off x="539512" y="1408751"/>
            <a:ext cx="9711214" cy="5776784"/>
          </a:xfrm>
        </p:spPr>
        <p:txBody>
          <a:bodyPr>
            <a:noAutofit/>
          </a:bodyPr>
          <a:lstStyle/>
          <a:p>
            <a:pPr algn="just"/>
            <a:endParaRPr lang="en-US" sz="2000" dirty="0" smtClean="0"/>
          </a:p>
          <a:p>
            <a:pPr algn="just"/>
            <a:r>
              <a:rPr lang="en-US" sz="2000" dirty="0" smtClean="0"/>
              <a:t>The purpose of this study is to identify potential factors that influence knowledge transfer among software project managers at all levels.</a:t>
            </a:r>
          </a:p>
          <a:p>
            <a:pPr algn="just"/>
            <a:r>
              <a:rPr lang="en-US" sz="2000" dirty="0" smtClean="0"/>
              <a:t>The </a:t>
            </a:r>
            <a:r>
              <a:rPr lang="en-US" sz="2000" dirty="0" smtClean="0"/>
              <a:t>author believes that the findings of this study will be useful from both an academic and a practical standpoint.</a:t>
            </a:r>
          </a:p>
          <a:p>
            <a:pPr algn="just"/>
            <a:r>
              <a:rPr lang="en-US" sz="2000" dirty="0" smtClean="0"/>
              <a:t>Public </a:t>
            </a:r>
            <a:r>
              <a:rPr lang="en-US" sz="2000" dirty="0" smtClean="0"/>
              <a:t>institutions, commercial businesses, and entrepreneurs who are active in project management can use the factors as recommendations for project manager practice, improvement, and development to achieve a competitive advantage in the marketplace</a:t>
            </a:r>
            <a:r>
              <a:rPr lang="en-US" sz="2000" dirty="0" smtClean="0"/>
              <a:t>.</a:t>
            </a:r>
          </a:p>
          <a:p>
            <a:pPr algn="just"/>
            <a:endParaRPr lang="en-US" sz="2000" dirty="0" smtClean="0"/>
          </a:p>
          <a:p>
            <a:pPr algn="just"/>
            <a:r>
              <a:rPr lang="en-US" sz="2000" dirty="0" smtClean="0"/>
              <a:t>Finally, the scope of this study is limited to the context of Thailand. </a:t>
            </a:r>
          </a:p>
          <a:p>
            <a:pPr algn="just"/>
            <a:r>
              <a:rPr lang="en-US" sz="2000" dirty="0" smtClean="0"/>
              <a:t>Future research in a more international context could definitely be undertaken in order to develop the performance of software project managers worldwide.</a:t>
            </a:r>
          </a:p>
          <a:p>
            <a:pPr algn="just"/>
            <a:endParaRPr lang="en-US" sz="2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20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2000"/>
                                        <p:tgtEl>
                                          <p:spTgt spid="7">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2000"/>
                                        <p:tgtEl>
                                          <p:spTgt spid="7">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descr="final.jpg"/>
          <p:cNvPicPr>
            <a:picLocks noGrp="1" noChangeAspect="1"/>
          </p:cNvPicPr>
          <p:nvPr>
            <p:ph idx="1"/>
          </p:nvPr>
        </p:nvPicPr>
        <p:blipFill>
          <a:blip r:embed="rId3" cstate="print"/>
          <a:stretch>
            <a:fillRect/>
          </a:stretch>
        </p:blipFill>
        <p:spPr>
          <a:xfrm>
            <a:off x="1737519" y="1036637"/>
            <a:ext cx="7467600" cy="4978400"/>
          </a:xfrm>
          <a:prstGeom prst="rect">
            <a:avLst/>
          </a:prstGeom>
          <a:ln>
            <a:noFill/>
          </a:ln>
          <a:effectLst>
            <a:outerShdw blurRad="190500" algn="tl" rotWithShape="0">
              <a:srgbClr val="000000">
                <a:alpha val="70000"/>
              </a:srgbClr>
            </a:outerShdw>
          </a:effectLst>
        </p:spPr>
        <p:style>
          <a:lnRef idx="3">
            <a:schemeClr val="lt1"/>
          </a:lnRef>
          <a:fillRef idx="1">
            <a:schemeClr val="accent6"/>
          </a:fillRef>
          <a:effectRef idx="1">
            <a:schemeClr val="accent6"/>
          </a:effectRef>
          <a:fontRef idx="minor">
            <a:schemeClr val="lt1"/>
          </a:fontRef>
        </p:style>
      </p:pic>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002060"/>
                </a:solidFill>
              </a:rPr>
              <a:t>MARIA ILYAS</a:t>
            </a:r>
          </a:p>
          <a:p>
            <a:pPr algn="ctr"/>
            <a:r>
              <a:rPr lang="en-US" sz="3200" b="1" dirty="0" smtClean="0">
                <a:solidFill>
                  <a:srgbClr val="002060"/>
                </a:solidFill>
              </a:rPr>
              <a:t>BSCS-F19-M-64</a:t>
            </a:r>
          </a:p>
          <a:p>
            <a:pPr algn="ctr"/>
            <a:r>
              <a:rPr lang="en-US" sz="3200" b="1" dirty="0" smtClean="0">
                <a:solidFill>
                  <a:srgbClr val="002060"/>
                </a:solidFill>
              </a:rPr>
              <a:t>SECTION: “B”</a:t>
            </a:r>
            <a:endParaRPr lang="en-US" sz="3200" b="1" dirty="0">
              <a:solidFill>
                <a:srgbClr val="002060"/>
              </a:solidFill>
            </a:endParaRPr>
          </a:p>
        </p:txBody>
      </p:sp>
      <p:pic>
        <p:nvPicPr>
          <p:cNvPr id="11" name="Picture 10" descr="intro.jpg"/>
          <p:cNvPicPr>
            <a:picLocks noChangeAspect="1"/>
          </p:cNvPicPr>
          <p:nvPr/>
        </p:nvPicPr>
        <p:blipFill>
          <a:blip r:embed="rId2" cstate="print"/>
          <a:stretch>
            <a:fillRect/>
          </a:stretch>
        </p:blipFill>
        <p:spPr>
          <a:xfrm>
            <a:off x="4462431" y="380008"/>
            <a:ext cx="5961888" cy="498544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lstStyle/>
          <a:p>
            <a:r>
              <a:rPr lang="en-US" dirty="0" smtClean="0"/>
              <a:t>Introduction</a:t>
            </a:r>
            <a:endParaRPr lang="en-US" dirty="0"/>
          </a:p>
        </p:txBody>
      </p:sp>
      <p:sp useBgFill="1">
        <p:nvSpPr>
          <p:cNvPr id="7" name="Content Placeholder 6"/>
          <p:cNvSpPr>
            <a:spLocks noGrp="1"/>
          </p:cNvSpPr>
          <p:nvPr>
            <p:ph idx="1"/>
          </p:nvPr>
        </p:nvSpPr>
        <p:spPr>
          <a:xfrm>
            <a:off x="539512" y="1728367"/>
            <a:ext cx="9711214" cy="5185092"/>
          </a:xfrm>
        </p:spPr>
        <p:txBody>
          <a:bodyPr>
            <a:noAutofit/>
          </a:bodyPr>
          <a:lstStyle/>
          <a:p>
            <a:pPr algn="just"/>
            <a:r>
              <a:rPr lang="en-US" sz="2200" dirty="0" smtClean="0">
                <a:cs typeface="Times New Roman" pitchFamily="18" charset="0"/>
              </a:rPr>
              <a:t>Within an organization, software project managers are responsible for ensuring that software and digital projects are completed on time, within budget, and on schedule.</a:t>
            </a:r>
          </a:p>
          <a:p>
            <a:pPr algn="just"/>
            <a:r>
              <a:rPr lang="en-US" sz="2200" dirty="0" smtClean="0">
                <a:cs typeface="Times New Roman" pitchFamily="18" charset="0"/>
              </a:rPr>
              <a:t>They are responsible for the successful completion of all software projects and for overseeing employees who work on those projects on behalf of the organization.</a:t>
            </a:r>
          </a:p>
          <a:p>
            <a:pPr algn="just"/>
            <a:r>
              <a:rPr lang="en-US" sz="2200" dirty="0" smtClean="0">
                <a:cs typeface="Times New Roman" pitchFamily="18" charset="0"/>
              </a:rPr>
              <a:t>There are numerous skills that a project manager must possess in order to successfully manage an organization's project, including leadership skills, administrative skills, and communication skills.</a:t>
            </a:r>
          </a:p>
          <a:p>
            <a:pPr algn="just"/>
            <a:r>
              <a:rPr lang="en-US" sz="2200" dirty="0" smtClean="0">
                <a:cs typeface="Times New Roman" pitchFamily="18" charset="0"/>
              </a:rPr>
              <a:t>These skills can be honed and enhanced through training, on-the-job experience, and knowledge transfer by more experienced project managers.</a:t>
            </a:r>
            <a:endParaRPr lang="en-US" sz="2200" dirty="0">
              <a:cs typeface="Times New Roman" pitchFamily="18" charset="0"/>
            </a:endParaRPr>
          </a:p>
          <a:p>
            <a:pPr algn="just"/>
            <a:r>
              <a:rPr lang="en-US" sz="2200" dirty="0" smtClean="0">
                <a:cs typeface="Times New Roman" pitchFamily="18" charset="0"/>
              </a:rPr>
              <a:t>Thus, businesses must prioritize the transfer of this knowledge and skills.</a:t>
            </a:r>
          </a:p>
          <a:p>
            <a:pPr algn="just"/>
            <a:r>
              <a:rPr lang="en-US" sz="2200" dirty="0" smtClean="0">
                <a:cs typeface="Times New Roman" pitchFamily="18" charset="0"/>
              </a:rPr>
              <a:t>Additionally, having an effective knowledge transfer process provides firms with a competitive edge.</a:t>
            </a:r>
            <a:endParaRPr lang="en-US" sz="2200" dirty="0">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002060"/>
                </a:solidFill>
              </a:rPr>
              <a:t>Literature Review</a:t>
            </a:r>
            <a:endParaRPr lang="en-US" sz="3600" b="1" dirty="0">
              <a:solidFill>
                <a:srgbClr val="002060"/>
              </a:solidFill>
            </a:endParaRPr>
          </a:p>
        </p:txBody>
      </p:sp>
      <p:pic>
        <p:nvPicPr>
          <p:cNvPr id="11" name="Picture 10" descr="intro.jpg"/>
          <p:cNvPicPr>
            <a:picLocks noChangeAspect="1"/>
          </p:cNvPicPr>
          <p:nvPr/>
        </p:nvPicPr>
        <p:blipFill>
          <a:blip r:embed="rId2" cstate="print"/>
          <a:stretch>
            <a:fillRect/>
          </a:stretch>
        </p:blipFill>
        <p:spPr>
          <a:xfrm>
            <a:off x="4462431" y="380008"/>
            <a:ext cx="5961888" cy="4985444"/>
          </a:xfrm>
          <a:prstGeom prst="rect">
            <a:avLst/>
          </a:prstGeom>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lstStyle/>
          <a:p>
            <a:endParaRPr lang="en-US" dirty="0"/>
          </a:p>
        </p:txBody>
      </p:sp>
      <p:graphicFrame>
        <p:nvGraphicFramePr>
          <p:cNvPr id="10" name="Table 9"/>
          <p:cNvGraphicFramePr>
            <a:graphicFrameLocks noGrp="1"/>
          </p:cNvGraphicFramePr>
          <p:nvPr/>
        </p:nvGraphicFramePr>
        <p:xfrm>
          <a:off x="670719" y="198437"/>
          <a:ext cx="9829800" cy="7024456"/>
        </p:xfrm>
        <a:graphic>
          <a:graphicData uri="http://schemas.openxmlformats.org/drawingml/2006/table">
            <a:tbl>
              <a:tblPr firstRow="1" bandRow="1">
                <a:tableStyleId>{3C2FFA5D-87B4-456A-9821-1D502468CF0F}</a:tableStyleId>
              </a:tblPr>
              <a:tblGrid>
                <a:gridCol w="1084170"/>
                <a:gridCol w="1156447"/>
                <a:gridCol w="3903009"/>
                <a:gridCol w="3686174"/>
              </a:tblGrid>
              <a:tr h="392163">
                <a:tc>
                  <a:txBody>
                    <a:bodyPr/>
                    <a:lstStyle/>
                    <a:p>
                      <a:r>
                        <a:rPr lang="en-US" sz="2000" dirty="0" smtClean="0"/>
                        <a:t> Year</a:t>
                      </a:r>
                      <a:endParaRPr lang="en-US" sz="2000" dirty="0"/>
                    </a:p>
                  </a:txBody>
                  <a:tcPr marT="49382" marB="49382"/>
                </a:tc>
                <a:tc>
                  <a:txBody>
                    <a:bodyPr/>
                    <a:lstStyle/>
                    <a:p>
                      <a:r>
                        <a:rPr lang="en-US" sz="2000" dirty="0" smtClean="0"/>
                        <a:t>Author</a:t>
                      </a:r>
                      <a:endParaRPr lang="en-US" sz="2000" dirty="0"/>
                    </a:p>
                  </a:txBody>
                  <a:tcPr marT="49382" marB="49382"/>
                </a:tc>
                <a:tc>
                  <a:txBody>
                    <a:bodyPr/>
                    <a:lstStyle/>
                    <a:p>
                      <a:r>
                        <a:rPr lang="en-US" sz="2000" dirty="0" smtClean="0"/>
                        <a:t> Method</a:t>
                      </a:r>
                      <a:endParaRPr lang="en-US" sz="2000" dirty="0"/>
                    </a:p>
                  </a:txBody>
                  <a:tcPr marT="49382" marB="49382"/>
                </a:tc>
                <a:tc>
                  <a:txBody>
                    <a:bodyPr/>
                    <a:lstStyle/>
                    <a:p>
                      <a:r>
                        <a:rPr lang="en-US" sz="2000" dirty="0" smtClean="0"/>
                        <a:t>Conclude</a:t>
                      </a:r>
                      <a:endParaRPr lang="en-US" sz="2000" dirty="0"/>
                    </a:p>
                  </a:txBody>
                  <a:tcPr marT="49382" marB="49382"/>
                </a:tc>
              </a:tr>
              <a:tr h="2583966">
                <a:tc>
                  <a:txBody>
                    <a:bodyPr/>
                    <a:lstStyle/>
                    <a:p>
                      <a:r>
                        <a:rPr lang="en-US" sz="2000" dirty="0" smtClean="0"/>
                        <a:t> 2015</a:t>
                      </a:r>
                      <a:endParaRPr lang="en-US" sz="2000" dirty="0"/>
                    </a:p>
                  </a:txBody>
                  <a:tcPr marT="49382" marB="49382"/>
                </a:tc>
                <a:tc>
                  <a:txBody>
                    <a:bodyPr/>
                    <a:lstStyle/>
                    <a:p>
                      <a:r>
                        <a:rPr lang="en-US" sz="2100" dirty="0" smtClean="0"/>
                        <a:t>Dali Zhao</a:t>
                      </a:r>
                    </a:p>
                    <a:p>
                      <a:r>
                        <a:rPr lang="en-US" sz="2100" dirty="0" smtClean="0"/>
                        <a:t/>
                      </a:r>
                      <a:br>
                        <a:rPr lang="en-US" sz="2100" dirty="0" smtClean="0"/>
                      </a:br>
                      <a:endParaRPr lang="en-US" sz="2100" dirty="0" smtClean="0"/>
                    </a:p>
                  </a:txBody>
                  <a:tcPr marT="49382" marB="49382"/>
                </a:tc>
                <a:tc>
                  <a:txBody>
                    <a:bodyPr/>
                    <a:lstStyle/>
                    <a:p>
                      <a:r>
                        <a:rPr lang="en-US" sz="2100" dirty="0" smtClean="0"/>
                        <a:t>Despite the significance of the knowledge initiatives at project level, our understanding of knowledge transfer between projects and of its influencing factors remains limited. </a:t>
                      </a:r>
                      <a:endParaRPr lang="en-US" sz="2000" dirty="0"/>
                    </a:p>
                  </a:txBody>
                  <a:tcPr marT="49382" marB="49382"/>
                </a:tc>
                <a:tc>
                  <a:txBody>
                    <a:bodyPr/>
                    <a:lstStyle/>
                    <a:p>
                      <a:r>
                        <a:rPr lang="en-US" sz="2100" dirty="0" smtClean="0"/>
                        <a:t>Our study examined the challenges in and the factors contributing to knowledge transfer across projects in IT services firms, and provided useful insights in promoting knowledge management initiatives at project level. </a:t>
                      </a:r>
                      <a:endParaRPr lang="en-US" sz="2000" dirty="0"/>
                    </a:p>
                  </a:txBody>
                  <a:tcPr marT="49382" marB="49382"/>
                </a:tc>
              </a:tr>
              <a:tr h="1784254">
                <a:tc>
                  <a:txBody>
                    <a:bodyPr/>
                    <a:lstStyle/>
                    <a:p>
                      <a:r>
                        <a:rPr lang="en-US" sz="2000" dirty="0" smtClean="0"/>
                        <a:t>2016</a:t>
                      </a:r>
                      <a:endParaRPr lang="en-US" sz="2000" dirty="0"/>
                    </a:p>
                  </a:txBody>
                  <a:tcPr marT="49382" marB="49382"/>
                </a:tc>
                <a:tc>
                  <a:txBody>
                    <a:bodyPr/>
                    <a:lstStyle/>
                    <a:p>
                      <a:r>
                        <a:rPr lang="en-US" sz="1900" b="0" i="0" u="sng" kern="1200" dirty="0" smtClean="0">
                          <a:solidFill>
                            <a:schemeClr val="dk1"/>
                          </a:solidFill>
                          <a:latin typeface="+mn-lt"/>
                          <a:ea typeface="+mn-ea"/>
                          <a:cs typeface="+mn-cs"/>
                          <a:hlinkClick r:id="rId3"/>
                        </a:rPr>
                        <a:t>M </a:t>
                      </a:r>
                      <a:r>
                        <a:rPr lang="en-US" sz="1900" b="0" i="0" u="sng" kern="1200" dirty="0" err="1" smtClean="0">
                          <a:solidFill>
                            <a:schemeClr val="dk1"/>
                          </a:solidFill>
                          <a:latin typeface="+mn-lt"/>
                          <a:ea typeface="+mn-ea"/>
                          <a:cs typeface="+mn-cs"/>
                          <a:hlinkClick r:id="rId3"/>
                        </a:rPr>
                        <a:t>Niazi</a:t>
                      </a:r>
                      <a:r>
                        <a:rPr lang="en-US" sz="1900" b="0" i="0" u="sng" kern="1200" dirty="0" smtClean="0">
                          <a:solidFill>
                            <a:schemeClr val="dk1"/>
                          </a:solidFill>
                          <a:latin typeface="+mn-lt"/>
                          <a:ea typeface="+mn-ea"/>
                          <a:cs typeface="+mn-cs"/>
                        </a:rPr>
                        <a:t>,</a:t>
                      </a:r>
                    </a:p>
                    <a:p>
                      <a:r>
                        <a:rPr lang="en-US" sz="1900" b="0" i="0" u="sng" kern="1200" dirty="0" smtClean="0">
                          <a:solidFill>
                            <a:schemeClr val="dk1"/>
                          </a:solidFill>
                          <a:latin typeface="+mn-lt"/>
                          <a:ea typeface="+mn-ea"/>
                          <a:cs typeface="+mn-cs"/>
                          <a:hlinkClick r:id="rId4"/>
                        </a:rPr>
                        <a:t>MR </a:t>
                      </a:r>
                      <a:r>
                        <a:rPr lang="en-US" sz="1900" b="0" i="0" u="sng" kern="1200" dirty="0" err="1" smtClean="0">
                          <a:solidFill>
                            <a:schemeClr val="dk1"/>
                          </a:solidFill>
                          <a:latin typeface="+mn-lt"/>
                          <a:ea typeface="+mn-ea"/>
                          <a:cs typeface="+mn-cs"/>
                          <a:hlinkClick r:id="rId4"/>
                        </a:rPr>
                        <a:t>Riaz</a:t>
                      </a:r>
                      <a:endParaRPr lang="en-US" sz="2000" dirty="0"/>
                    </a:p>
                  </a:txBody>
                  <a:tcPr marT="49382" marB="49382"/>
                </a:tc>
                <a:tc>
                  <a:txBody>
                    <a:bodyPr/>
                    <a:lstStyle/>
                    <a:p>
                      <a:r>
                        <a:rPr lang="en-US" sz="1900" b="0" i="0" kern="1200" dirty="0" smtClean="0">
                          <a:solidFill>
                            <a:schemeClr val="dk1"/>
                          </a:solidFill>
                          <a:latin typeface="+mn-lt"/>
                          <a:ea typeface="+mn-ea"/>
                          <a:cs typeface="+mn-cs"/>
                        </a:rPr>
                        <a:t>The objective of this study is to provide software practitioners, clients and vendors, with a comprehensive set of challenges which will support them in their management of global projects. </a:t>
                      </a:r>
                      <a:endParaRPr lang="en-US" sz="2000" dirty="0"/>
                    </a:p>
                  </a:txBody>
                  <a:tcPr marT="49382" marB="49382"/>
                </a:tc>
                <a:tc>
                  <a:txBody>
                    <a:bodyPr/>
                    <a:lstStyle/>
                    <a:p>
                      <a:r>
                        <a:rPr lang="en-US" sz="1900" b="0" i="0" kern="1200" dirty="0" smtClean="0">
                          <a:solidFill>
                            <a:schemeClr val="dk1"/>
                          </a:solidFill>
                          <a:latin typeface="+mn-lt"/>
                          <a:ea typeface="+mn-ea"/>
                          <a:cs typeface="+mn-cs"/>
                        </a:rPr>
                        <a:t>GSD organizations should try to address the identified challenges when managing their global software development activities to increase the probability of project success.</a:t>
                      </a:r>
                      <a:endParaRPr lang="en-US" sz="2000" dirty="0"/>
                    </a:p>
                  </a:txBody>
                  <a:tcPr marT="49382" marB="49382"/>
                </a:tc>
              </a:tr>
              <a:tr h="2065634">
                <a:tc>
                  <a:txBody>
                    <a:bodyPr/>
                    <a:lstStyle/>
                    <a:p>
                      <a:r>
                        <a:rPr lang="en-US" sz="2000" dirty="0" smtClean="0"/>
                        <a:t>2016</a:t>
                      </a:r>
                      <a:endParaRPr lang="en-US" sz="2000" dirty="0"/>
                    </a:p>
                  </a:txBody>
                  <a:tcPr marT="49382" marB="49382"/>
                </a:tc>
                <a:tc>
                  <a:txBody>
                    <a:bodyPr/>
                    <a:lstStyle/>
                    <a:p>
                      <a:r>
                        <a:rPr lang="en-US" sz="1900" b="0" i="0" kern="1200" dirty="0" smtClean="0">
                          <a:solidFill>
                            <a:schemeClr val="dk1"/>
                          </a:solidFill>
                          <a:latin typeface="+mn-lt"/>
                          <a:ea typeface="+mn-ea"/>
                          <a:cs typeface="+mn-cs"/>
                        </a:rPr>
                        <a:t> </a:t>
                      </a:r>
                      <a:r>
                        <a:rPr lang="en-US" sz="1900" b="0" i="0" u="sng" kern="1200" dirty="0" smtClean="0">
                          <a:solidFill>
                            <a:schemeClr val="dk1"/>
                          </a:solidFill>
                          <a:latin typeface="+mn-lt"/>
                          <a:ea typeface="+mn-ea"/>
                          <a:cs typeface="+mn-cs"/>
                          <a:hlinkClick r:id="rId5"/>
                        </a:rPr>
                        <a:t>D Vera</a:t>
                      </a:r>
                      <a:r>
                        <a:rPr lang="en-US" sz="1900" b="0" i="0" kern="1200" dirty="0" smtClean="0">
                          <a:solidFill>
                            <a:schemeClr val="dk1"/>
                          </a:solidFill>
                          <a:latin typeface="+mn-lt"/>
                          <a:ea typeface="+mn-ea"/>
                          <a:cs typeface="+mn-cs"/>
                        </a:rPr>
                        <a:t>, </a:t>
                      </a:r>
                      <a:r>
                        <a:rPr lang="en-US" sz="1900" b="0" i="0" u="sng" kern="1200" dirty="0" smtClean="0">
                          <a:solidFill>
                            <a:schemeClr val="dk1"/>
                          </a:solidFill>
                          <a:latin typeface="+mn-lt"/>
                          <a:ea typeface="+mn-ea"/>
                          <a:cs typeface="+mn-cs"/>
                          <a:hlinkClick r:id="rId6"/>
                        </a:rPr>
                        <a:t>M </a:t>
                      </a:r>
                      <a:r>
                        <a:rPr lang="en-US" sz="1900" b="0" i="0" u="sng" kern="1200" dirty="0" err="1" smtClean="0">
                          <a:solidFill>
                            <a:schemeClr val="dk1"/>
                          </a:solidFill>
                          <a:latin typeface="+mn-lt"/>
                          <a:ea typeface="+mn-ea"/>
                          <a:cs typeface="+mn-cs"/>
                          <a:hlinkClick r:id="rId6"/>
                        </a:rPr>
                        <a:t>Crossan</a:t>
                      </a:r>
                      <a:r>
                        <a:rPr lang="en-US" sz="1900" b="0" i="0" kern="1200" dirty="0" smtClean="0">
                          <a:solidFill>
                            <a:schemeClr val="dk1"/>
                          </a:solidFill>
                          <a:latin typeface="+mn-lt"/>
                          <a:ea typeface="+mn-ea"/>
                          <a:cs typeface="+mn-cs"/>
                        </a:rPr>
                        <a:t> </a:t>
                      </a:r>
                      <a:endParaRPr lang="en-US" sz="2000" dirty="0"/>
                    </a:p>
                  </a:txBody>
                  <a:tcPr marT="49382" marB="49382"/>
                </a:tc>
                <a:tc>
                  <a:txBody>
                    <a:bodyPr/>
                    <a:lstStyle/>
                    <a:p>
                      <a:r>
                        <a:rPr lang="en-US" sz="1900" b="0" i="0" kern="1200" dirty="0" smtClean="0">
                          <a:solidFill>
                            <a:schemeClr val="dk1"/>
                          </a:solidFill>
                          <a:latin typeface="+mn-lt"/>
                          <a:ea typeface="+mn-ea"/>
                          <a:cs typeface="+mn-cs"/>
                        </a:rPr>
                        <a:t>This paper aims to answer the question: how do knowledge workers’ improvisation processes promote both knowledge transfer and protection in knowledge-intensive organizations (KIOs)?</a:t>
                      </a:r>
                      <a:endParaRPr lang="en-US" sz="2000" dirty="0"/>
                    </a:p>
                  </a:txBody>
                  <a:tcPr marT="49382" marB="49382"/>
                </a:tc>
                <a:tc>
                  <a:txBody>
                    <a:bodyPr/>
                    <a:lstStyle/>
                    <a:p>
                      <a:r>
                        <a:rPr lang="en-US" sz="1900" b="0" i="0" kern="1200" dirty="0" smtClean="0">
                          <a:solidFill>
                            <a:schemeClr val="dk1"/>
                          </a:solidFill>
                          <a:latin typeface="+mn-lt"/>
                          <a:ea typeface="+mn-ea"/>
                          <a:cs typeface="+mn-cs"/>
                        </a:rPr>
                        <a:t>The paper proposes that KIOs’ success in transferring and protecting knowledge emerges not directly from formal knowledge transfer mechanisms but from knowledge workers’ improvisation processes.</a:t>
                      </a:r>
                      <a:endParaRPr lang="en-US" sz="2000" dirty="0"/>
                    </a:p>
                  </a:txBody>
                  <a:tcPr marT="49382" marB="49382"/>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normAutofit fontScale="90000"/>
          </a:bodyPr>
          <a:lstStyle/>
          <a:p>
            <a:r>
              <a:rPr lang="en-US" dirty="0" smtClean="0"/>
              <a:t>CONT…</a:t>
            </a:r>
            <a:br>
              <a:rPr lang="en-US" dirty="0" smtClean="0"/>
            </a:br>
            <a:endParaRPr lang="en-US" dirty="0"/>
          </a:p>
        </p:txBody>
      </p:sp>
      <p:sp>
        <p:nvSpPr>
          <p:cNvPr id="7" name="Content Placeholder 6"/>
          <p:cNvSpPr>
            <a:spLocks noGrp="1"/>
          </p:cNvSpPr>
          <p:nvPr>
            <p:ph idx="1"/>
          </p:nvPr>
        </p:nvSpPr>
        <p:spPr>
          <a:xfrm>
            <a:off x="539512" y="1728367"/>
            <a:ext cx="9711214" cy="5185092"/>
          </a:xfrm>
        </p:spPr>
        <p:txBody>
          <a:bodyPr>
            <a:noAutofit/>
          </a:bodyPr>
          <a:lstStyle/>
          <a:p>
            <a:pPr fontAlgn="t"/>
            <a:endParaRPr lang="en-US" sz="2000" b="1" dirty="0">
              <a:cs typeface="Times New Roman" pitchFamily="18" charset="0"/>
            </a:endParaRPr>
          </a:p>
          <a:p>
            <a:pPr fontAlgn="t"/>
            <a:endParaRPr lang="en-US" sz="2000" dirty="0">
              <a:cs typeface="Times New Roman" pitchFamily="18" charset="0"/>
            </a:endParaRPr>
          </a:p>
        </p:txBody>
      </p:sp>
      <p:graphicFrame>
        <p:nvGraphicFramePr>
          <p:cNvPr id="10" name="Table 9"/>
          <p:cNvGraphicFramePr>
            <a:graphicFrameLocks noGrp="1"/>
          </p:cNvGraphicFramePr>
          <p:nvPr/>
        </p:nvGraphicFramePr>
        <p:xfrm>
          <a:off x="1356519" y="960438"/>
          <a:ext cx="7635346" cy="6329722"/>
        </p:xfrm>
        <a:graphic>
          <a:graphicData uri="http://schemas.openxmlformats.org/drawingml/2006/table">
            <a:tbl>
              <a:tblPr firstRow="1" bandRow="1">
                <a:tableStyleId>{5C22544A-7EE6-4342-B048-85BDC9FD1C3A}</a:tableStyleId>
              </a:tblPr>
              <a:tblGrid>
                <a:gridCol w="905974"/>
                <a:gridCol w="1374969"/>
                <a:gridCol w="3154340"/>
                <a:gridCol w="2200063"/>
              </a:tblGrid>
              <a:tr h="401156">
                <a:tc>
                  <a:txBody>
                    <a:bodyPr/>
                    <a:lstStyle/>
                    <a:p>
                      <a:r>
                        <a:rPr lang="en-US" sz="1900" dirty="0" smtClean="0"/>
                        <a:t> Year</a:t>
                      </a:r>
                      <a:endParaRPr lang="en-US" sz="1900" dirty="0"/>
                    </a:p>
                  </a:txBody>
                  <a:tcPr marT="47480" marB="47480"/>
                </a:tc>
                <a:tc>
                  <a:txBody>
                    <a:bodyPr/>
                    <a:lstStyle/>
                    <a:p>
                      <a:r>
                        <a:rPr lang="en-US" sz="1900" dirty="0" smtClean="0"/>
                        <a:t> Author</a:t>
                      </a:r>
                      <a:endParaRPr lang="en-US" sz="1900" dirty="0"/>
                    </a:p>
                  </a:txBody>
                  <a:tcPr marT="47480" marB="47480"/>
                </a:tc>
                <a:tc>
                  <a:txBody>
                    <a:bodyPr/>
                    <a:lstStyle/>
                    <a:p>
                      <a:r>
                        <a:rPr lang="en-US" sz="1900" dirty="0" smtClean="0"/>
                        <a:t>    Method</a:t>
                      </a:r>
                      <a:endParaRPr lang="en-US" sz="1900" dirty="0"/>
                    </a:p>
                  </a:txBody>
                  <a:tcPr marT="47480" marB="47480"/>
                </a:tc>
                <a:tc>
                  <a:txBody>
                    <a:bodyPr/>
                    <a:lstStyle/>
                    <a:p>
                      <a:r>
                        <a:rPr lang="en-US" sz="1900" dirty="0" smtClean="0"/>
                        <a:t>  Conclusion</a:t>
                      </a:r>
                      <a:endParaRPr lang="en-US" sz="1900" dirty="0"/>
                    </a:p>
                  </a:txBody>
                  <a:tcPr marT="47480" marB="47480"/>
                </a:tc>
              </a:tr>
              <a:tr h="2813474">
                <a:tc>
                  <a:txBody>
                    <a:bodyPr/>
                    <a:lstStyle/>
                    <a:p>
                      <a:r>
                        <a:rPr lang="en-US" sz="1900" dirty="0" smtClean="0"/>
                        <a:t>2013</a:t>
                      </a:r>
                      <a:endParaRPr lang="en-US" sz="1900" dirty="0"/>
                    </a:p>
                  </a:txBody>
                  <a:tcPr marT="47480" marB="47480"/>
                </a:tc>
                <a:tc>
                  <a:txBody>
                    <a:bodyPr/>
                    <a:lstStyle/>
                    <a:p>
                      <a:r>
                        <a:rPr lang="en-US" sz="1900" dirty="0" smtClean="0"/>
                        <a:t> </a:t>
                      </a:r>
                      <a:r>
                        <a:rPr lang="en-US" sz="1900" b="0" i="0" kern="1200" dirty="0" smtClean="0">
                          <a:solidFill>
                            <a:schemeClr val="dk1"/>
                          </a:solidFill>
                          <a:latin typeface="+mn-lt"/>
                          <a:ea typeface="+mn-ea"/>
                          <a:cs typeface="+mn-cs"/>
                        </a:rPr>
                        <a:t>S </a:t>
                      </a:r>
                      <a:r>
                        <a:rPr lang="en-US" sz="1900" b="0" i="0" kern="1200" dirty="0" err="1" smtClean="0">
                          <a:solidFill>
                            <a:schemeClr val="dk1"/>
                          </a:solidFill>
                          <a:latin typeface="+mn-lt"/>
                          <a:ea typeface="+mn-ea"/>
                          <a:cs typeface="+mn-cs"/>
                        </a:rPr>
                        <a:t>Nidhra</a:t>
                      </a:r>
                      <a:r>
                        <a:rPr lang="en-US" sz="1900" b="0" i="0" kern="1200" dirty="0" smtClean="0">
                          <a:solidFill>
                            <a:schemeClr val="dk1"/>
                          </a:solidFill>
                          <a:latin typeface="+mn-lt"/>
                          <a:ea typeface="+mn-ea"/>
                          <a:cs typeface="+mn-cs"/>
                        </a:rPr>
                        <a:t>,</a:t>
                      </a:r>
                    </a:p>
                    <a:p>
                      <a:r>
                        <a:rPr lang="en-US" sz="1900" b="0" i="0" u="sng" kern="1200" dirty="0" smtClean="0">
                          <a:solidFill>
                            <a:schemeClr val="dk1"/>
                          </a:solidFill>
                          <a:latin typeface="+mn-lt"/>
                          <a:ea typeface="+mn-ea"/>
                          <a:cs typeface="+mn-cs"/>
                          <a:hlinkClick r:id="rId3"/>
                        </a:rPr>
                        <a:t>W </a:t>
                      </a:r>
                      <a:r>
                        <a:rPr lang="en-US" sz="1900" b="0" i="0" u="sng" kern="1200" dirty="0" err="1" smtClean="0">
                          <a:solidFill>
                            <a:schemeClr val="dk1"/>
                          </a:solidFill>
                          <a:latin typeface="+mn-lt"/>
                          <a:ea typeface="+mn-ea"/>
                          <a:cs typeface="+mn-cs"/>
                          <a:hlinkClick r:id="rId3"/>
                        </a:rPr>
                        <a:t>Afzal</a:t>
                      </a:r>
                      <a:endParaRPr lang="en-US" sz="1900" dirty="0"/>
                    </a:p>
                  </a:txBody>
                  <a:tcPr marT="47480" marB="47480"/>
                </a:tc>
                <a:tc>
                  <a:txBody>
                    <a:bodyPr/>
                    <a:lstStyle/>
                    <a:p>
                      <a:r>
                        <a:rPr lang="en-US" sz="1900" dirty="0" smtClean="0"/>
                        <a:t>The main objective of this research is to find an in-depth understanding of knowledge transfer challenges and mitigation strategies from both literature studies and industrial experienced employees.</a:t>
                      </a:r>
                      <a:endParaRPr lang="en-US" sz="1900" dirty="0"/>
                    </a:p>
                  </a:txBody>
                  <a:tcPr marT="47480" marB="47480"/>
                </a:tc>
                <a:tc>
                  <a:txBody>
                    <a:bodyPr/>
                    <a:lstStyle/>
                    <a:p>
                      <a:r>
                        <a:rPr lang="en-US" sz="1900" dirty="0" smtClean="0"/>
                        <a:t> In future, researchers have to focus on the personnel, project and technology factors for implementing an effective KT process.</a:t>
                      </a:r>
                      <a:endParaRPr lang="en-US" sz="1900" dirty="0"/>
                    </a:p>
                  </a:txBody>
                  <a:tcPr marT="47480" marB="47480"/>
                </a:tc>
              </a:tr>
              <a:tr h="3115092">
                <a:tc>
                  <a:txBody>
                    <a:bodyPr/>
                    <a:lstStyle/>
                    <a:p>
                      <a:r>
                        <a:rPr lang="en-US" sz="1900" dirty="0" smtClean="0"/>
                        <a:t>2008</a:t>
                      </a:r>
                      <a:endParaRPr lang="en-US" sz="1900" dirty="0"/>
                    </a:p>
                  </a:txBody>
                  <a:tcPr marT="47480" marB="47480"/>
                </a:tc>
                <a:tc>
                  <a:txBody>
                    <a:bodyPr/>
                    <a:lstStyle/>
                    <a:p>
                      <a:r>
                        <a:rPr lang="en-US" sz="1900" dirty="0" smtClean="0"/>
                        <a:t>Rafael E. </a:t>
                      </a:r>
                      <a:r>
                        <a:rPr lang="en-US" sz="1900" dirty="0" err="1" smtClean="0"/>
                        <a:t>Landaeta</a:t>
                      </a:r>
                      <a:endParaRPr lang="en-US" sz="1900" dirty="0"/>
                    </a:p>
                  </a:txBody>
                  <a:tcPr marT="47480" marB="47480"/>
                </a:tc>
                <a:tc>
                  <a:txBody>
                    <a:bodyPr/>
                    <a:lstStyle/>
                    <a:p>
                      <a:r>
                        <a:rPr lang="en-US" sz="1900" dirty="0" smtClean="0"/>
                        <a:t>The goal of this study is to examine the associations between the level of knowledge transfer across project effort, the body of knowledge of projects obtained from other projects, and the project performance</a:t>
                      </a:r>
                      <a:endParaRPr lang="en-US" sz="1900" dirty="0"/>
                    </a:p>
                  </a:txBody>
                  <a:tcPr marT="47480" marB="47480"/>
                </a:tc>
                <a:tc>
                  <a:txBody>
                    <a:bodyPr/>
                    <a:lstStyle/>
                    <a:p>
                      <a:r>
                        <a:rPr lang="en-US" sz="1900" dirty="0" smtClean="0"/>
                        <a:t>The results showed that the body of knowledge of projects obtained from other projects is positively associated with project performance.</a:t>
                      </a:r>
                      <a:endParaRPr lang="en-US" sz="1900" dirty="0"/>
                    </a:p>
                  </a:txBody>
                  <a:tcPr marT="47480" marB="47480"/>
                </a:tc>
              </a:tr>
            </a:tbl>
          </a:graphicData>
        </a:graphic>
      </p:graphicFrame>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lstStyle/>
          <a:p>
            <a:r>
              <a:rPr lang="en-US" dirty="0" smtClean="0"/>
              <a:t>Method/Analysis</a:t>
            </a:r>
            <a:endParaRPr lang="en-US" dirty="0"/>
          </a:p>
        </p:txBody>
      </p:sp>
      <p:sp useBgFill="1">
        <p:nvSpPr>
          <p:cNvPr id="7" name="Content Placeholder 6"/>
          <p:cNvSpPr>
            <a:spLocks noGrp="1"/>
          </p:cNvSpPr>
          <p:nvPr>
            <p:ph idx="1"/>
          </p:nvPr>
        </p:nvSpPr>
        <p:spPr>
          <a:xfrm>
            <a:off x="539512" y="1728367"/>
            <a:ext cx="9711214" cy="5185092"/>
          </a:xfrm>
        </p:spPr>
        <p:txBody>
          <a:bodyPr>
            <a:noAutofit/>
          </a:bodyPr>
          <a:lstStyle/>
          <a:p>
            <a:pPr algn="just"/>
            <a:r>
              <a:rPr lang="en-US" sz="2000" dirty="0" smtClean="0"/>
              <a:t>Since it has been shown that project management jobs require a higher level of skill, experience, and effort than routine tasks, the authors constructed the sample into six senior managers with more than four years of software project management experience in Thailand and six junior managers with 0-4 years of software project management experience in Thailand, using </a:t>
            </a:r>
            <a:r>
              <a:rPr lang="en-US" sz="2200" dirty="0" smtClean="0"/>
              <a:t>non-probability</a:t>
            </a:r>
            <a:r>
              <a:rPr lang="en-US" sz="2000" dirty="0" smtClean="0"/>
              <a:t> sampling with purposive sampling.</a:t>
            </a:r>
          </a:p>
          <a:p>
            <a:pPr algn="just"/>
            <a:r>
              <a:rPr lang="en-US" sz="2000" dirty="0" smtClean="0"/>
              <a:t>The in-depth interview took approximately 90 minutes per interviewee and occurred between March and April 2021.</a:t>
            </a:r>
          </a:p>
          <a:p>
            <a:pPr algn="just"/>
            <a:r>
              <a:rPr lang="en-US" sz="2000" dirty="0" smtClean="0"/>
              <a:t>The author began by introducing himself explaining the objectives and benefits of the research to the informants, and obtained permission to record information, and recording audio during the interview.</a:t>
            </a:r>
          </a:p>
          <a:p>
            <a:pPr algn="just"/>
            <a:r>
              <a:rPr lang="en-US" sz="2000" dirty="0" smtClean="0"/>
              <a:t>The data from the interviews were then compared to the proposed prospective elements to corroborate the factors affecting knowledge transfer for software project managers, and the results were distributed to all interviewees to ensure that the author accurately understood the informant's account.</a:t>
            </a:r>
          </a:p>
          <a:p>
            <a:pPr algn="just">
              <a:buNone/>
            </a:pPr>
            <a:endParaRPr lang="en-US" sz="2000" dirty="0" smtClean="0"/>
          </a:p>
          <a:p>
            <a:pPr algn="just"/>
            <a:endParaRPr lang="en-US" sz="2000" dirty="0">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20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442119" y="0"/>
            <a:ext cx="9711214" cy="1234546"/>
          </a:xfrm>
        </p:spPr>
        <p:txBody>
          <a:bodyPr/>
          <a:lstStyle/>
          <a:p>
            <a:r>
              <a:rPr lang="en-US" dirty="0" smtClean="0"/>
              <a:t>CONT………</a:t>
            </a:r>
            <a:endParaRPr lang="en-US" dirty="0"/>
          </a:p>
        </p:txBody>
      </p:sp>
      <p:sp>
        <p:nvSpPr>
          <p:cNvPr id="7" name="Content Placeholder 6"/>
          <p:cNvSpPr>
            <a:spLocks noGrp="1"/>
          </p:cNvSpPr>
          <p:nvPr>
            <p:ph idx="1"/>
          </p:nvPr>
        </p:nvSpPr>
        <p:spPr>
          <a:xfrm>
            <a:off x="289720" y="854813"/>
            <a:ext cx="9961007" cy="6058646"/>
          </a:xfrm>
        </p:spPr>
        <p:txBody>
          <a:bodyPr numCol="2">
            <a:noAutofit/>
          </a:bodyPr>
          <a:lstStyle/>
          <a:p>
            <a:pPr algn="just">
              <a:buNone/>
            </a:pPr>
            <a:endParaRPr lang="en-US" sz="2000" dirty="0" smtClean="0"/>
          </a:p>
          <a:p>
            <a:pPr algn="just"/>
            <a:endParaRPr lang="en-US" sz="2000" dirty="0"/>
          </a:p>
          <a:p>
            <a:pPr>
              <a:buFont typeface="Wingdings" pitchFamily="2" charset="2"/>
              <a:buChar char="v"/>
            </a:pPr>
            <a:r>
              <a:rPr lang="en-US" sz="2000" dirty="0" smtClean="0"/>
              <a:t>The authors chose software project</a:t>
            </a:r>
          </a:p>
          <a:p>
            <a:pPr>
              <a:buNone/>
            </a:pPr>
            <a:r>
              <a:rPr lang="en-US" sz="2000" dirty="0" smtClean="0"/>
              <a:t> managers with varied years of</a:t>
            </a:r>
          </a:p>
          <a:p>
            <a:pPr>
              <a:buNone/>
            </a:pPr>
            <a:r>
              <a:rPr lang="en-US" sz="2000" dirty="0"/>
              <a:t> </a:t>
            </a:r>
            <a:r>
              <a:rPr lang="en-US" sz="2000" dirty="0" smtClean="0"/>
              <a:t>experience in software project </a:t>
            </a:r>
          </a:p>
          <a:p>
            <a:pPr>
              <a:buNone/>
            </a:pPr>
            <a:r>
              <a:rPr lang="en-US" sz="2000" dirty="0" smtClean="0"/>
              <a:t> Management, spanning from 0 to 25</a:t>
            </a:r>
          </a:p>
          <a:p>
            <a:pPr>
              <a:buNone/>
            </a:pPr>
            <a:r>
              <a:rPr lang="en-US" sz="2000" dirty="0" smtClean="0"/>
              <a:t> years to generate a representative</a:t>
            </a:r>
          </a:p>
          <a:p>
            <a:pPr>
              <a:buNone/>
            </a:pPr>
            <a:r>
              <a:rPr lang="en-US" sz="2000" dirty="0" smtClean="0"/>
              <a:t> sample.</a:t>
            </a:r>
          </a:p>
          <a:p>
            <a:endParaRPr lang="en-US" sz="2000" dirty="0" smtClean="0"/>
          </a:p>
          <a:p>
            <a:pPr algn="just"/>
            <a:endParaRPr lang="en-US" sz="2000" dirty="0" smtClean="0"/>
          </a:p>
          <a:p>
            <a:pPr algn="just"/>
            <a:endParaRPr lang="en-US" sz="2000" dirty="0">
              <a:cs typeface="Times New Roman" pitchFamily="18" charset="0"/>
            </a:endParaRPr>
          </a:p>
        </p:txBody>
      </p:sp>
      <p:graphicFrame>
        <p:nvGraphicFramePr>
          <p:cNvPr id="9" name="Table 8"/>
          <p:cNvGraphicFramePr>
            <a:graphicFrameLocks noGrp="1"/>
          </p:cNvGraphicFramePr>
          <p:nvPr/>
        </p:nvGraphicFramePr>
        <p:xfrm>
          <a:off x="4633120" y="1250483"/>
          <a:ext cx="5867401" cy="5590828"/>
        </p:xfrm>
        <a:graphic>
          <a:graphicData uri="http://schemas.openxmlformats.org/drawingml/2006/table">
            <a:tbl>
              <a:tblPr firstRow="1" bandRow="1">
                <a:tableStyleId>{21E4AEA4-8DFA-4A89-87EB-49C32662AFE0}</a:tableStyleId>
              </a:tblPr>
              <a:tblGrid>
                <a:gridCol w="1243057"/>
                <a:gridCol w="1926737"/>
                <a:gridCol w="2697607"/>
              </a:tblGrid>
              <a:tr h="949608">
                <a:tc>
                  <a:txBody>
                    <a:bodyPr/>
                    <a:lstStyle/>
                    <a:p>
                      <a:r>
                        <a:rPr lang="en-US" sz="1900" dirty="0" smtClean="0"/>
                        <a:t> No.</a:t>
                      </a:r>
                      <a:endParaRPr lang="en-US" sz="1900" dirty="0"/>
                    </a:p>
                  </a:txBody>
                  <a:tcPr marT="47480" marB="47480"/>
                </a:tc>
                <a:tc>
                  <a:txBody>
                    <a:bodyPr/>
                    <a:lstStyle/>
                    <a:p>
                      <a:r>
                        <a:rPr lang="en-US" sz="1900" dirty="0" smtClean="0"/>
                        <a:t>                  Code</a:t>
                      </a:r>
                      <a:endParaRPr lang="en-US" sz="1900" dirty="0"/>
                    </a:p>
                  </a:txBody>
                  <a:tcPr marT="47480" marB="47480"/>
                </a:tc>
                <a:tc>
                  <a:txBody>
                    <a:bodyPr/>
                    <a:lstStyle/>
                    <a:p>
                      <a:r>
                        <a:rPr lang="en-US" sz="1900" dirty="0" smtClean="0"/>
                        <a:t>Software project management experience (years) </a:t>
                      </a:r>
                      <a:endParaRPr lang="en-US" sz="1900" dirty="0"/>
                    </a:p>
                  </a:txBody>
                  <a:tcPr marT="47480" marB="47480"/>
                </a:tc>
              </a:tr>
              <a:tr h="385599">
                <a:tc>
                  <a:txBody>
                    <a:bodyPr/>
                    <a:lstStyle/>
                    <a:p>
                      <a:r>
                        <a:rPr lang="en-US" sz="1900" dirty="0" smtClean="0"/>
                        <a:t> 1</a:t>
                      </a:r>
                      <a:endParaRPr lang="en-US" sz="1900" dirty="0"/>
                    </a:p>
                  </a:txBody>
                  <a:tcPr marT="47480" marB="47480"/>
                </a:tc>
                <a:tc>
                  <a:txBody>
                    <a:bodyPr/>
                    <a:lstStyle/>
                    <a:p>
                      <a:r>
                        <a:rPr lang="en-US" sz="1900" dirty="0" smtClean="0"/>
                        <a:t>                SPM1</a:t>
                      </a:r>
                      <a:endParaRPr lang="en-US" sz="1900" dirty="0"/>
                    </a:p>
                  </a:txBody>
                  <a:tcPr marT="47480" marB="47480"/>
                </a:tc>
                <a:tc>
                  <a:txBody>
                    <a:bodyPr/>
                    <a:lstStyle/>
                    <a:p>
                      <a:r>
                        <a:rPr lang="en-US" sz="1900" dirty="0" smtClean="0"/>
                        <a:t>               15</a:t>
                      </a:r>
                    </a:p>
                  </a:txBody>
                  <a:tcPr marT="47480" marB="47480"/>
                </a:tc>
              </a:tr>
              <a:tr h="385599">
                <a:tc>
                  <a:txBody>
                    <a:bodyPr/>
                    <a:lstStyle/>
                    <a:p>
                      <a:r>
                        <a:rPr lang="en-US" sz="1900" dirty="0" smtClean="0"/>
                        <a:t>2</a:t>
                      </a:r>
                      <a:endParaRPr lang="en-US" sz="1900" dirty="0"/>
                    </a:p>
                  </a:txBody>
                  <a:tcPr marT="47480" marB="47480"/>
                </a:tc>
                <a:tc>
                  <a:txBody>
                    <a:bodyPr/>
                    <a:lstStyle/>
                    <a:p>
                      <a:r>
                        <a:rPr lang="en-US" sz="1900" dirty="0" smtClean="0"/>
                        <a:t>               SPM2</a:t>
                      </a:r>
                      <a:endParaRPr lang="en-US" sz="1900" dirty="0"/>
                    </a:p>
                  </a:txBody>
                  <a:tcPr marT="47480" marB="47480"/>
                </a:tc>
                <a:tc>
                  <a:txBody>
                    <a:bodyPr/>
                    <a:lstStyle/>
                    <a:p>
                      <a:r>
                        <a:rPr lang="en-US" sz="1900" dirty="0" smtClean="0"/>
                        <a:t>                 5</a:t>
                      </a:r>
                      <a:endParaRPr lang="en-US" sz="1900" dirty="0"/>
                    </a:p>
                  </a:txBody>
                  <a:tcPr marT="47480" marB="47480"/>
                </a:tc>
              </a:tr>
              <a:tr h="385599">
                <a:tc>
                  <a:txBody>
                    <a:bodyPr/>
                    <a:lstStyle/>
                    <a:p>
                      <a:r>
                        <a:rPr lang="en-US" sz="1900" dirty="0" smtClean="0"/>
                        <a:t>3</a:t>
                      </a:r>
                      <a:endParaRPr lang="en-US" sz="1900" dirty="0"/>
                    </a:p>
                  </a:txBody>
                  <a:tcPr marT="47480" marB="47480"/>
                </a:tc>
                <a:tc>
                  <a:txBody>
                    <a:bodyPr/>
                    <a:lstStyle/>
                    <a:p>
                      <a:r>
                        <a:rPr lang="en-US" sz="1900" dirty="0" smtClean="0"/>
                        <a:t>               SPM3</a:t>
                      </a:r>
                      <a:endParaRPr lang="en-US" sz="1900" dirty="0"/>
                    </a:p>
                  </a:txBody>
                  <a:tcPr marT="47480" marB="47480"/>
                </a:tc>
                <a:tc>
                  <a:txBody>
                    <a:bodyPr/>
                    <a:lstStyle/>
                    <a:p>
                      <a:r>
                        <a:rPr lang="en-US" sz="1900" dirty="0" smtClean="0"/>
                        <a:t>               10</a:t>
                      </a:r>
                      <a:endParaRPr lang="en-US" sz="1900" dirty="0"/>
                    </a:p>
                  </a:txBody>
                  <a:tcPr marT="47480" marB="47480"/>
                </a:tc>
              </a:tr>
              <a:tr h="385599">
                <a:tc>
                  <a:txBody>
                    <a:bodyPr/>
                    <a:lstStyle/>
                    <a:p>
                      <a:r>
                        <a:rPr lang="en-US" sz="1900" dirty="0" smtClean="0"/>
                        <a:t>4</a:t>
                      </a:r>
                      <a:endParaRPr lang="en-US" sz="1900" dirty="0"/>
                    </a:p>
                  </a:txBody>
                  <a:tcPr marT="47480" marB="47480"/>
                </a:tc>
                <a:tc>
                  <a:txBody>
                    <a:bodyPr/>
                    <a:lstStyle/>
                    <a:p>
                      <a:r>
                        <a:rPr lang="en-US" sz="1900" dirty="0" smtClean="0"/>
                        <a:t>              SPM4</a:t>
                      </a:r>
                      <a:endParaRPr lang="en-US" sz="1900" dirty="0"/>
                    </a:p>
                  </a:txBody>
                  <a:tcPr marT="47480" marB="47480"/>
                </a:tc>
                <a:tc>
                  <a:txBody>
                    <a:bodyPr/>
                    <a:lstStyle/>
                    <a:p>
                      <a:r>
                        <a:rPr lang="en-US" sz="1900" dirty="0" smtClean="0"/>
                        <a:t>               25</a:t>
                      </a:r>
                      <a:endParaRPr lang="en-US" sz="1900" dirty="0"/>
                    </a:p>
                  </a:txBody>
                  <a:tcPr marT="47480" marB="47480"/>
                </a:tc>
              </a:tr>
              <a:tr h="385599">
                <a:tc>
                  <a:txBody>
                    <a:bodyPr/>
                    <a:lstStyle/>
                    <a:p>
                      <a:r>
                        <a:rPr lang="en-US" sz="1900" dirty="0" smtClean="0"/>
                        <a:t>5</a:t>
                      </a:r>
                      <a:endParaRPr lang="en-US" sz="1900" dirty="0"/>
                    </a:p>
                  </a:txBody>
                  <a:tcPr marT="47480" marB="47480"/>
                </a:tc>
                <a:tc>
                  <a:txBody>
                    <a:bodyPr/>
                    <a:lstStyle/>
                    <a:p>
                      <a:r>
                        <a:rPr lang="en-US" sz="1900" dirty="0" smtClean="0"/>
                        <a:t>              SPM5</a:t>
                      </a:r>
                      <a:endParaRPr lang="en-US" sz="1900" dirty="0"/>
                    </a:p>
                  </a:txBody>
                  <a:tcPr marT="47480" marB="47480"/>
                </a:tc>
                <a:tc>
                  <a:txBody>
                    <a:bodyPr/>
                    <a:lstStyle/>
                    <a:p>
                      <a:r>
                        <a:rPr lang="en-US" sz="1900" dirty="0" smtClean="0"/>
                        <a:t>                20</a:t>
                      </a:r>
                      <a:endParaRPr lang="en-US" sz="1900" dirty="0"/>
                    </a:p>
                  </a:txBody>
                  <a:tcPr marT="47480" marB="47480"/>
                </a:tc>
              </a:tr>
              <a:tr h="385599">
                <a:tc>
                  <a:txBody>
                    <a:bodyPr/>
                    <a:lstStyle/>
                    <a:p>
                      <a:r>
                        <a:rPr lang="en-US" sz="1900" dirty="0" smtClean="0"/>
                        <a:t>6</a:t>
                      </a:r>
                      <a:endParaRPr lang="en-US" sz="1900" dirty="0"/>
                    </a:p>
                  </a:txBody>
                  <a:tcPr marT="47480" marB="47480"/>
                </a:tc>
                <a:tc>
                  <a:txBody>
                    <a:bodyPr/>
                    <a:lstStyle/>
                    <a:p>
                      <a:r>
                        <a:rPr lang="en-US" sz="1900" dirty="0" smtClean="0"/>
                        <a:t>              SPM6</a:t>
                      </a:r>
                      <a:endParaRPr lang="en-US" sz="1900" dirty="0"/>
                    </a:p>
                  </a:txBody>
                  <a:tcPr marT="47480" marB="47480"/>
                </a:tc>
                <a:tc>
                  <a:txBody>
                    <a:bodyPr/>
                    <a:lstStyle/>
                    <a:p>
                      <a:r>
                        <a:rPr lang="en-US" sz="1900" dirty="0" smtClean="0"/>
                        <a:t>               23</a:t>
                      </a:r>
                      <a:endParaRPr lang="en-US" sz="1900" dirty="0"/>
                    </a:p>
                  </a:txBody>
                  <a:tcPr marT="47480" marB="47480"/>
                </a:tc>
              </a:tr>
              <a:tr h="385599">
                <a:tc>
                  <a:txBody>
                    <a:bodyPr/>
                    <a:lstStyle/>
                    <a:p>
                      <a:r>
                        <a:rPr lang="en-US" sz="1900" dirty="0" smtClean="0"/>
                        <a:t>7</a:t>
                      </a:r>
                      <a:endParaRPr lang="en-US" sz="1900" dirty="0"/>
                    </a:p>
                  </a:txBody>
                  <a:tcPr marT="47480" marB="47480"/>
                </a:tc>
                <a:tc>
                  <a:txBody>
                    <a:bodyPr/>
                    <a:lstStyle/>
                    <a:p>
                      <a:r>
                        <a:rPr lang="en-US" sz="1900" dirty="0" smtClean="0"/>
                        <a:t>               JPM1</a:t>
                      </a:r>
                      <a:endParaRPr lang="en-US" sz="1900" dirty="0"/>
                    </a:p>
                  </a:txBody>
                  <a:tcPr marT="47480" marB="47480"/>
                </a:tc>
                <a:tc>
                  <a:txBody>
                    <a:bodyPr/>
                    <a:lstStyle/>
                    <a:p>
                      <a:r>
                        <a:rPr lang="en-US" sz="1900" dirty="0" smtClean="0"/>
                        <a:t>                0</a:t>
                      </a:r>
                      <a:endParaRPr lang="en-US" sz="1900" dirty="0"/>
                    </a:p>
                  </a:txBody>
                  <a:tcPr marT="47480" marB="47480"/>
                </a:tc>
              </a:tr>
              <a:tr h="385599">
                <a:tc>
                  <a:txBody>
                    <a:bodyPr/>
                    <a:lstStyle/>
                    <a:p>
                      <a:r>
                        <a:rPr lang="en-US" sz="1900" dirty="0" smtClean="0"/>
                        <a:t>8</a:t>
                      </a:r>
                      <a:endParaRPr lang="en-US" sz="1900" dirty="0"/>
                    </a:p>
                  </a:txBody>
                  <a:tcPr marT="47480" marB="47480"/>
                </a:tc>
                <a:tc>
                  <a:txBody>
                    <a:bodyPr/>
                    <a:lstStyle/>
                    <a:p>
                      <a:r>
                        <a:rPr lang="en-US" sz="1900" dirty="0" smtClean="0"/>
                        <a:t>               JPM2</a:t>
                      </a:r>
                      <a:endParaRPr lang="en-US" sz="1900" dirty="0"/>
                    </a:p>
                  </a:txBody>
                  <a:tcPr marT="47480" marB="47480"/>
                </a:tc>
                <a:tc>
                  <a:txBody>
                    <a:bodyPr/>
                    <a:lstStyle/>
                    <a:p>
                      <a:r>
                        <a:rPr lang="en-US" sz="1900" dirty="0" smtClean="0"/>
                        <a:t>                1</a:t>
                      </a:r>
                      <a:endParaRPr lang="en-US" sz="1900" dirty="0"/>
                    </a:p>
                  </a:txBody>
                  <a:tcPr marT="47480" marB="47480"/>
                </a:tc>
              </a:tr>
              <a:tr h="385599">
                <a:tc>
                  <a:txBody>
                    <a:bodyPr/>
                    <a:lstStyle/>
                    <a:p>
                      <a:r>
                        <a:rPr lang="en-US" sz="1900" dirty="0" smtClean="0"/>
                        <a:t>9</a:t>
                      </a:r>
                      <a:endParaRPr lang="en-US" sz="1900" dirty="0"/>
                    </a:p>
                  </a:txBody>
                  <a:tcPr marT="47480" marB="47480"/>
                </a:tc>
                <a:tc>
                  <a:txBody>
                    <a:bodyPr/>
                    <a:lstStyle/>
                    <a:p>
                      <a:r>
                        <a:rPr lang="en-US" sz="1900" dirty="0" smtClean="0"/>
                        <a:t>              JPM3</a:t>
                      </a:r>
                      <a:endParaRPr lang="en-US" sz="1900" dirty="0"/>
                    </a:p>
                  </a:txBody>
                  <a:tcPr marT="47480" marB="47480"/>
                </a:tc>
                <a:tc>
                  <a:txBody>
                    <a:bodyPr/>
                    <a:lstStyle/>
                    <a:p>
                      <a:r>
                        <a:rPr lang="en-US" sz="1900" dirty="0" smtClean="0"/>
                        <a:t>               3</a:t>
                      </a:r>
                      <a:endParaRPr lang="en-US" sz="1900" dirty="0"/>
                    </a:p>
                  </a:txBody>
                  <a:tcPr marT="47480" marB="47480"/>
                </a:tc>
              </a:tr>
              <a:tr h="385599">
                <a:tc>
                  <a:txBody>
                    <a:bodyPr/>
                    <a:lstStyle/>
                    <a:p>
                      <a:r>
                        <a:rPr lang="en-US" sz="1900" dirty="0" smtClean="0"/>
                        <a:t>10</a:t>
                      </a:r>
                      <a:endParaRPr lang="en-US" sz="1900" dirty="0"/>
                    </a:p>
                  </a:txBody>
                  <a:tcPr marT="47480" marB="47480"/>
                </a:tc>
                <a:tc>
                  <a:txBody>
                    <a:bodyPr/>
                    <a:lstStyle/>
                    <a:p>
                      <a:r>
                        <a:rPr lang="en-US" sz="1900" dirty="0" smtClean="0"/>
                        <a:t>              JPM4</a:t>
                      </a:r>
                      <a:endParaRPr lang="en-US" sz="1900" dirty="0"/>
                    </a:p>
                  </a:txBody>
                  <a:tcPr marT="47480" marB="47480"/>
                </a:tc>
                <a:tc>
                  <a:txBody>
                    <a:bodyPr/>
                    <a:lstStyle/>
                    <a:p>
                      <a:r>
                        <a:rPr lang="en-US" sz="1900" dirty="0" smtClean="0"/>
                        <a:t>               0</a:t>
                      </a:r>
                      <a:endParaRPr lang="en-US" sz="1900" dirty="0"/>
                    </a:p>
                  </a:txBody>
                  <a:tcPr marT="47480" marB="47480"/>
                </a:tc>
              </a:tr>
              <a:tr h="385599">
                <a:tc>
                  <a:txBody>
                    <a:bodyPr/>
                    <a:lstStyle/>
                    <a:p>
                      <a:r>
                        <a:rPr lang="en-US" sz="1900" dirty="0" smtClean="0"/>
                        <a:t>11</a:t>
                      </a:r>
                      <a:endParaRPr lang="en-US" sz="1900" dirty="0"/>
                    </a:p>
                  </a:txBody>
                  <a:tcPr marT="47480" marB="47480"/>
                </a:tc>
                <a:tc>
                  <a:txBody>
                    <a:bodyPr/>
                    <a:lstStyle/>
                    <a:p>
                      <a:r>
                        <a:rPr lang="en-US" sz="1900" dirty="0" smtClean="0"/>
                        <a:t>             JPM5</a:t>
                      </a:r>
                      <a:endParaRPr lang="en-US" sz="1900" dirty="0"/>
                    </a:p>
                  </a:txBody>
                  <a:tcPr marT="47480" marB="47480"/>
                </a:tc>
                <a:tc>
                  <a:txBody>
                    <a:bodyPr/>
                    <a:lstStyle/>
                    <a:p>
                      <a:r>
                        <a:rPr lang="en-US" sz="1900" dirty="0" smtClean="0"/>
                        <a:t>              0</a:t>
                      </a:r>
                      <a:endParaRPr lang="en-US" sz="1900" dirty="0"/>
                    </a:p>
                  </a:txBody>
                  <a:tcPr marT="47480" marB="47480"/>
                </a:tc>
              </a:tr>
              <a:tr h="385599">
                <a:tc>
                  <a:txBody>
                    <a:bodyPr/>
                    <a:lstStyle/>
                    <a:p>
                      <a:r>
                        <a:rPr lang="en-US" sz="1900" dirty="0" smtClean="0"/>
                        <a:t>12</a:t>
                      </a:r>
                      <a:endParaRPr lang="en-US" sz="1900" dirty="0"/>
                    </a:p>
                  </a:txBody>
                  <a:tcPr marT="47480" marB="47480"/>
                </a:tc>
                <a:tc>
                  <a:txBody>
                    <a:bodyPr/>
                    <a:lstStyle/>
                    <a:p>
                      <a:r>
                        <a:rPr lang="en-US" sz="1900" dirty="0" smtClean="0"/>
                        <a:t>              JPM6</a:t>
                      </a:r>
                      <a:endParaRPr lang="en-US" sz="1900" dirty="0"/>
                    </a:p>
                  </a:txBody>
                  <a:tcPr marT="47480" marB="47480"/>
                </a:tc>
                <a:tc>
                  <a:txBody>
                    <a:bodyPr/>
                    <a:lstStyle/>
                    <a:p>
                      <a:r>
                        <a:rPr lang="en-US" sz="1900" dirty="0" smtClean="0"/>
                        <a:t>              2</a:t>
                      </a:r>
                      <a:endParaRPr lang="en-US" sz="1900" dirty="0"/>
                    </a:p>
                  </a:txBody>
                  <a:tcPr marT="47480" marB="47480"/>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2000"/>
                                        <p:tgtEl>
                                          <p:spTgt spid="7">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2000"/>
                                        <p:tgtEl>
                                          <p:spTgt spid="7">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20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2000"/>
                                        <p:tgtEl>
                                          <p:spTgt spid="7">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2000"/>
                                        <p:tgtEl>
                                          <p:spTgt spid="7">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fade">
                                      <p:cBhvr>
                                        <p:cTn id="22" dur="20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 y="576122"/>
            <a:ext cx="4252119" cy="4691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002060"/>
              </a:solidFill>
            </a:endParaRPr>
          </a:p>
        </p:txBody>
      </p:sp>
      <p:sp>
        <p:nvSpPr>
          <p:cNvPr id="5" name="Rectangle 4"/>
          <p:cNvSpPr/>
          <p:nvPr/>
        </p:nvSpPr>
        <p:spPr>
          <a:xfrm>
            <a:off x="0" y="0"/>
            <a:ext cx="10790238" cy="740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lstStyle/>
          <a:p>
            <a:r>
              <a:rPr lang="en-US" dirty="0" smtClean="0"/>
              <a:t>Discussion/Evaluation</a:t>
            </a:r>
            <a:endParaRPr lang="en-US" dirty="0"/>
          </a:p>
        </p:txBody>
      </p:sp>
      <p:sp>
        <p:nvSpPr>
          <p:cNvPr id="7" name="Content Placeholder 6"/>
          <p:cNvSpPr>
            <a:spLocks noGrp="1"/>
          </p:cNvSpPr>
          <p:nvPr>
            <p:ph idx="1"/>
          </p:nvPr>
        </p:nvSpPr>
        <p:spPr>
          <a:xfrm>
            <a:off x="539512" y="1408751"/>
            <a:ext cx="9711214" cy="5776784"/>
          </a:xfrm>
        </p:spPr>
        <p:txBody>
          <a:bodyPr>
            <a:noAutofit/>
          </a:bodyPr>
          <a:lstStyle/>
          <a:p>
            <a:pPr algn="just">
              <a:buFont typeface="Wingdings" pitchFamily="2" charset="2"/>
              <a:buChar char="v"/>
            </a:pPr>
            <a:r>
              <a:rPr lang="en-US" sz="2000" dirty="0" smtClean="0"/>
              <a:t>  </a:t>
            </a:r>
            <a:r>
              <a:rPr lang="en-US" sz="2200" dirty="0" smtClean="0"/>
              <a:t>The findings enabled the creation of some new potential indicators within the existing factors on the condition that they are endorsed by more than 30% of interviewees.</a:t>
            </a:r>
          </a:p>
          <a:p>
            <a:pPr algn="just">
              <a:buFont typeface="Wingdings" pitchFamily="2" charset="2"/>
              <a:buChar char="v"/>
            </a:pPr>
            <a:r>
              <a:rPr lang="en-US" sz="2200" dirty="0" smtClean="0"/>
              <a:t>Additional statistical techniques</a:t>
            </a:r>
          </a:p>
          <a:p>
            <a:pPr algn="just">
              <a:buNone/>
            </a:pPr>
            <a:r>
              <a:rPr lang="en-US" sz="2200" dirty="0" smtClean="0"/>
              <a:t>     should be used to validate all</a:t>
            </a:r>
          </a:p>
          <a:p>
            <a:pPr algn="just">
              <a:buNone/>
            </a:pPr>
            <a:r>
              <a:rPr lang="en-US" sz="2200" dirty="0" smtClean="0"/>
              <a:t>     these Potential factors and </a:t>
            </a:r>
          </a:p>
          <a:p>
            <a:pPr algn="just">
              <a:buNone/>
            </a:pPr>
            <a:r>
              <a:rPr lang="en-US" sz="2200" dirty="0" smtClean="0"/>
              <a:t>     indicators.</a:t>
            </a:r>
            <a:endParaRPr lang="en-US" sz="2200" dirty="0">
              <a:cs typeface="Times New Roman" pitchFamily="18" charset="0"/>
            </a:endParaRPr>
          </a:p>
        </p:txBody>
      </p:sp>
      <p:grpSp>
        <p:nvGrpSpPr>
          <p:cNvPr id="30" name="Group 29"/>
          <p:cNvGrpSpPr/>
          <p:nvPr/>
        </p:nvGrpSpPr>
        <p:grpSpPr>
          <a:xfrm>
            <a:off x="1889919" y="2516627"/>
            <a:ext cx="7772400" cy="4890648"/>
            <a:chOff x="1889919" y="2516627"/>
            <a:chExt cx="7772400" cy="4890648"/>
          </a:xfrm>
        </p:grpSpPr>
        <p:sp>
          <p:nvSpPr>
            <p:cNvPr id="8" name="Oval 7"/>
            <p:cNvSpPr/>
            <p:nvPr/>
          </p:nvSpPr>
          <p:spPr>
            <a:xfrm>
              <a:off x="4572685" y="2516627"/>
              <a:ext cx="2057400" cy="1899217"/>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Environment</a:t>
              </a:r>
              <a:endParaRPr lang="en-US" b="1" dirty="0">
                <a:solidFill>
                  <a:schemeClr val="tx1"/>
                </a:solidFill>
              </a:endParaRPr>
            </a:p>
          </p:txBody>
        </p:sp>
        <p:sp>
          <p:nvSpPr>
            <p:cNvPr id="12" name="Oval 11"/>
            <p:cNvSpPr/>
            <p:nvPr/>
          </p:nvSpPr>
          <p:spPr>
            <a:xfrm>
              <a:off x="7604919" y="3782771"/>
              <a:ext cx="2057400" cy="1899217"/>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Receiver</a:t>
              </a:r>
            </a:p>
            <a:p>
              <a:pPr algn="ctr"/>
              <a:r>
                <a:rPr lang="en-US" b="1" dirty="0" smtClean="0">
                  <a:solidFill>
                    <a:schemeClr val="tx1"/>
                  </a:solidFill>
                </a:rPr>
                <a:t>(Software Project Manager</a:t>
              </a:r>
              <a:r>
                <a:rPr lang="en-US" dirty="0" smtClean="0">
                  <a:solidFill>
                    <a:schemeClr val="tx1"/>
                  </a:solidFill>
                </a:rPr>
                <a:t>)</a:t>
              </a:r>
            </a:p>
            <a:p>
              <a:pPr algn="ctr"/>
              <a:endParaRPr lang="en-US" dirty="0"/>
            </a:p>
          </p:txBody>
        </p:sp>
        <p:sp>
          <p:nvSpPr>
            <p:cNvPr id="14" name="Oval 13"/>
            <p:cNvSpPr/>
            <p:nvPr/>
          </p:nvSpPr>
          <p:spPr>
            <a:xfrm>
              <a:off x="1889919" y="4020173"/>
              <a:ext cx="2057400" cy="1899217"/>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Sender</a:t>
              </a:r>
            </a:p>
            <a:p>
              <a:pPr algn="ctr"/>
              <a:r>
                <a:rPr lang="en-US" b="1" dirty="0" smtClean="0">
                  <a:solidFill>
                    <a:schemeClr val="tx1"/>
                  </a:solidFill>
                </a:rPr>
                <a:t>(Software Project Manager</a:t>
              </a:r>
              <a:r>
                <a:rPr lang="en-US" dirty="0" smtClean="0">
                  <a:solidFill>
                    <a:schemeClr val="tx1"/>
                  </a:solidFill>
                </a:rPr>
                <a:t>)</a:t>
              </a:r>
              <a:endParaRPr lang="en-US" dirty="0">
                <a:solidFill>
                  <a:schemeClr val="tx1"/>
                </a:solidFill>
              </a:endParaRPr>
            </a:p>
          </p:txBody>
        </p:sp>
        <p:sp>
          <p:nvSpPr>
            <p:cNvPr id="15" name="Oval 14"/>
            <p:cNvSpPr/>
            <p:nvPr/>
          </p:nvSpPr>
          <p:spPr>
            <a:xfrm>
              <a:off x="4633119" y="5508058"/>
              <a:ext cx="2057400" cy="1899217"/>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Control Factors</a:t>
              </a:r>
              <a:endParaRPr lang="en-US" b="1" dirty="0">
                <a:solidFill>
                  <a:schemeClr val="tx1"/>
                </a:solidFill>
              </a:endParaRPr>
            </a:p>
          </p:txBody>
        </p:sp>
        <p:cxnSp>
          <p:nvCxnSpPr>
            <p:cNvPr id="17" name="Straight Connector 16"/>
            <p:cNvCxnSpPr>
              <a:endCxn id="14" idx="7"/>
            </p:cNvCxnSpPr>
            <p:nvPr/>
          </p:nvCxnSpPr>
          <p:spPr>
            <a:xfrm flipH="1">
              <a:off x="3646020" y="3779837"/>
              <a:ext cx="987099" cy="518470"/>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p:cNvCxnSpPr>
              <a:stCxn id="8" idx="6"/>
            </p:cNvCxnSpPr>
            <p:nvPr/>
          </p:nvCxnSpPr>
          <p:spPr>
            <a:xfrm>
              <a:off x="6630085" y="3466236"/>
              <a:ext cx="1066800" cy="77080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14" idx="6"/>
            </p:cNvCxnSpPr>
            <p:nvPr/>
          </p:nvCxnSpPr>
          <p:spPr>
            <a:xfrm>
              <a:off x="3947319" y="4969782"/>
              <a:ext cx="3810000" cy="29255"/>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a:xfrm>
              <a:off x="5547519" y="4999037"/>
              <a:ext cx="0" cy="533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8" name="Rectangle 27"/>
          <p:cNvSpPr/>
          <p:nvPr/>
        </p:nvSpPr>
        <p:spPr>
          <a:xfrm>
            <a:off x="4785519" y="4541837"/>
            <a:ext cx="2209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Knowledge transfer</a:t>
            </a:r>
            <a:endParaRPr lang="en-US"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200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2000"/>
                                        <p:tgtEl>
                                          <p:spTgt spid="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2000"/>
                                        <p:tgtEl>
                                          <p:spTgt spid="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1153</Words>
  <Application>Microsoft Office PowerPoint</Application>
  <PresentationFormat>Custom</PresentationFormat>
  <Paragraphs>204</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Introduction</vt:lpstr>
      <vt:lpstr>Slide 4</vt:lpstr>
      <vt:lpstr>Slide 5</vt:lpstr>
      <vt:lpstr>CONT… </vt:lpstr>
      <vt:lpstr>Method/Analysis</vt:lpstr>
      <vt:lpstr>CONT………</vt:lpstr>
      <vt:lpstr>Discussion/Evaluation</vt:lpstr>
      <vt:lpstr>Discussion/Result</vt:lpstr>
      <vt:lpstr>CONT….</vt:lpstr>
      <vt:lpstr>Conclusion/Future works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dc:creator>
  <cp:lastModifiedBy>maria</cp:lastModifiedBy>
  <cp:revision>34</cp:revision>
  <dcterms:created xsi:type="dcterms:W3CDTF">2022-10-29T06:38:05Z</dcterms:created>
  <dcterms:modified xsi:type="dcterms:W3CDTF">2022-10-30T12:05:34Z</dcterms:modified>
</cp:coreProperties>
</file>