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711" r:id="rId1"/>
  </p:sldMasterIdLst>
  <p:notesMasterIdLst>
    <p:notesMasterId r:id="rId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type="screen16x9" cy="6858000" cx="12192000"/>
  <p:notesSz cx="13716000" cy="2438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029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notesStyle>
    <a:lvl1pPr algn="l" defTabSz="457200" eaLnBrk="1" hangingPunct="1" latinLnBrk="0" marL="0" rtl="0">
      <a:defRPr sz="6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228600" rtl="0">
      <a:defRPr sz="6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457200" rtl="0">
      <a:defRPr sz="6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685800" rtl="0">
      <a:defRPr sz="6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914400" rtl="0">
      <a:defRPr sz="6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1143000" rtl="0">
      <a:defRPr sz="6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1371600" rtl="0">
      <a:defRPr sz="6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1600200" rtl="0">
      <a:defRPr sz="6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1828800" rtl="0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solidFill>
          <a:schemeClr val="accent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581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2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anchor="t" tIns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bIns="0" lIns="0" rIns="0" tIns="0">
            <a:noAutofit/>
          </a:bodyPr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7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8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9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0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7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/>
          <a:solidFill>
            <a:schemeClr val="accent1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4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anchor="ctr" lIns="91440" rIns="9144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/>
          <a:solidFill>
            <a:schemeClr val="accent3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49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anchor="ctr" lIns="91440" rIns="9144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/>
          <a:solidFill>
            <a:schemeClr val="accent1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2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anchor="ctr" lIns="91440" rIns="9144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/>
          <a:solidFill>
            <a:schemeClr val="accent3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5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anchor="ctr" lIns="91440" rIns="9144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/>
          <a:solidFill>
            <a:schemeClr val="accent1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8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anchor="ctr" lIns="91440" rIns="9144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/>
          </a:p>
        </p:txBody>
      </p:sp>
      <p:sp>
        <p:nvSpPr>
          <p:cNvPr id="1048643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44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47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anchor="ctr" bIns="0" lIns="0" rIns="0" tIns="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MMM YYYY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anchor="ctr" bIns="0" lIns="0" rIns="0" tIns="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MMM YYYY</a:t>
            </a:r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anchor="ctr" bIns="0" lIns="0" rIns="0" tIns="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MMM YYYY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anchor="ctr" bIns="0" lIns="0" rIns="0" tIns="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MMM YYYY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anchor="ctr" bIns="0" lIns="0" rIns="0" tIns="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MMM YYYY</a:t>
            </a:r>
          </a:p>
        </p:txBody>
      </p:sp>
      <p:sp>
        <p:nvSpPr>
          <p:cNvPr id="1048653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anchor="t" anchorCtr="0" lIns="0" rIns="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anchor="t" anchorCtr="0" lIns="0" rIns="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anchor="t" anchorCtr="0" lIns="0" rIns="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anchor="t" anchorCtr="0" lIns="0" rIns="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anchor="t" anchorCtr="0" lIns="0" rIns="0">
            <a:noAutofit/>
          </a:bodyPr>
          <a:lstStyle>
            <a:lvl1pPr algn="ctr" indent="0" marL="0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1"/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58" name="Image 1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/>
        </p:spPr>
      </p:pic>
      <p:sp>
        <p:nvSpPr>
          <p:cNvPr id="1048716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59" name="Image 6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/>
        </p:spPr>
      </p:pic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indent="0" marL="0">
              <a:spcBef>
                <a:spcPts val="0"/>
              </a:spcBef>
              <a:buNone/>
              <a:defRPr baseline="0" b="1" cap="all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bIns="45720" lIns="45720" r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indent="0" marL="0">
              <a:spcBef>
                <a:spcPts val="0"/>
              </a:spcBef>
              <a:buNone/>
              <a:defRPr baseline="0" b="1" cap="all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bIns="45720" lIns="45720" r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Picture Placeholder 62"/>
          <p:cNvSpPr>
            <a:spLocks noChangeAspect="1" noGrp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/>
          <a:solidFill>
            <a:schemeClr val="accent3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5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anchor="t" lIns="91440" rIns="91440">
            <a:noAutofit/>
          </a:bodyPr>
          <a:lstStyle>
            <a:lvl1pPr algn="l" indent="-347472" marL="347472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Picture Placeholder 62"/>
          <p:cNvSpPr>
            <a:spLocks noChangeAspect="1" noGrp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/>
          <a:solidFill>
            <a:schemeClr val="accent1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8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anchor="t" lIns="91440" rIns="91440">
            <a:noAutofit/>
          </a:bodyPr>
          <a:lstStyle>
            <a:lvl1pPr algn="l" indent="-347472" marL="347472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anchor="t" tIns="685800">
            <a:no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b="1" cap="all" sz="1800" spc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Picture Placeholder 62"/>
          <p:cNvSpPr>
            <a:spLocks noChangeAspect="1" noGrp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/>
          <a:solidFill>
            <a:schemeClr val="accent4"/>
          </a:solidFill>
        </p:spPr>
        <p:txBody>
          <a:bodyPr anchor="ctr" bIns="0" lIns="0" rIns="0" tIns="0">
            <a:noAutofit/>
          </a:bodyPr>
          <a:lstStyle>
            <a:lvl1pPr algn="ctr" indent="0" marL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anchor="t" lIns="91440" rIns="91440">
            <a:noAutofit/>
          </a:bodyPr>
          <a:lstStyle>
            <a:lvl1pPr algn="l" indent="-347472" marL="347472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Summar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598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599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600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pic>
        <p:nvPicPr>
          <p:cNvPr id="2097153" name="Image 2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/>
        </p:spPr>
      </p:pic>
      <p:sp>
        <p:nvSpPr>
          <p:cNvPr id="1048601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indent="0" marL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Closing">
    <p:bg>
      <p:bgPr>
        <a:solidFill>
          <a:schemeClr val="accent6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4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pic>
        <p:nvPicPr>
          <p:cNvPr id="2097156" name="Image 2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/>
        </p:spPr>
      </p:pic>
      <p:sp>
        <p:nvSpPr>
          <p:cNvPr id="1048615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anchor="ctr" tIns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bIns="0" lIns="91440" rIns="91440" tIns="0">
            <a:noAutofit/>
          </a:bodyPr>
          <a:lstStyle>
            <a:lvl1pPr algn="l" indent="0" marL="0">
              <a:spcBef>
                <a:spcPts val="576"/>
              </a:spcBef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60" name="Image 1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/>
        </p:spPr>
      </p:pic>
      <p:sp>
        <p:nvSpPr>
          <p:cNvPr id="1048784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8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61" name="Image 6" descr="preencoded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/>
        </p:spPr>
      </p:pic>
      <p:sp>
        <p:nvSpPr>
          <p:cNvPr id="10487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7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8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bIns="45720" lIns="45720" r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bIns="45720" lIns="45720" r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0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7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22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048723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724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grpSp>
        <p:nvGrpSpPr>
          <p:cNvPr id="53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48725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726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sp>
        <p:nvSpPr>
          <p:cNvPr id="1048727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Introduc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6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7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8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indent="0" marL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92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0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1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2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3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4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dirty="0" lang="en-US"/>
          </a:p>
        </p:txBody>
      </p:sp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bIns="0" lIns="0" rIns="0" tIns="0">
            <a:noAutofit/>
          </a:bodyPr>
          <a:lstStyle>
            <a:lvl1pPr algn="ctr" indent="0" marL="0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5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bIns="0" lIns="0" rIns="0" tIns="0">
            <a:noAutofit/>
          </a:bodyPr>
          <a:lstStyle>
            <a:lvl1pPr algn="l">
              <a:lnSpc>
                <a:spcPct val="100000"/>
              </a:lnSpc>
              <a:defRPr b="1"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bIns="54864" lIns="91440" rIns="91440" tIns="45720">
            <a:noAutofit/>
          </a:bodyPr>
          <a:lstStyle>
            <a:lvl1pPr indent="0" marL="0">
              <a:buNone/>
              <a:defRPr b="1" sz="10000"/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01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bIns="0" lIns="0" rIns="0" tIns="0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bIns="54864" lIns="91440" rIns="91440" tIns="45720">
            <a:noAutofit/>
          </a:bodyPr>
          <a:lstStyle>
            <a:lvl1pPr indent="0" marL="0">
              <a:buNone/>
              <a:defRPr b="1" sz="10000"/>
            </a:lvl1pPr>
          </a:lstStyle>
          <a:p>
            <a:pPr lvl="0"/>
            <a:r>
              <a:rPr dirty="0" lang="en-US"/>
              <a:t>”</a:t>
            </a:r>
          </a:p>
        </p:txBody>
      </p:sp>
      <p:sp>
        <p:nvSpPr>
          <p:cNvPr id="1048703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704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705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706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707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71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anchor="t" lIns="0" rIns="0" tIns="274320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77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77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anchor="t" lIns="0" rIns="0" tIns="274320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77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77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8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anchor="t" lIns="0" rIns="0" tIns="274320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779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780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81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anchor="t" lIns="0" rIns="0" tIns="274320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782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/>
            <a:r>
              <a:rPr dirty="0" lang="en-US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1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6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64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5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6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6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6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7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1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72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7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4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75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76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7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78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7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0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8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  <p:sp>
        <p:nvSpPr>
          <p:cNvPr id="104868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 indent="0" marL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3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anchor="t" lIns="0" rIns="0" tIns="155448">
            <a:noAutofit/>
          </a:bodyPr>
          <a:lstStyle>
            <a:lvl1pPr algn="ctr" indent="0" marL="0">
              <a:spcBef>
                <a:spcPts val="0"/>
              </a:spcBef>
              <a:buNone/>
              <a:defRPr baseline="0" b="1" cap="all" sz="1400" spc="2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dirty="0" lang="en-US"/>
              <a:t>Name</a:t>
            </a:r>
          </a:p>
        </p:txBody>
      </p:sp>
      <p:sp>
        <p:nvSpPr>
          <p:cNvPr id="1048684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algn="ctr" indent="0" marL="0">
              <a:buNone/>
              <a:defRPr baseline="0" sz="1200" spc="20"/>
            </a:lvl1pPr>
          </a:lstStyle>
          <a:p>
            <a:pPr lvl="0"/>
            <a:r>
              <a:rPr dirty="0" lang="en-US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dt="0" ftr="1" hdr="0" sldNum="1"/>
  <p:txStyles>
    <p:titleStyle>
      <a:lvl1pPr algn="ctr" defTabSz="914400" eaLnBrk="1" hangingPunct="1" latinLnBrk="0" rtl="0">
        <a:lnSpc>
          <a:spcPts val="4875"/>
        </a:lnSpc>
        <a:spcBef>
          <a:spcPct val="0"/>
        </a:spcBef>
        <a:buNone/>
        <a:defRPr baseline="0" b="1" cap="all"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7472" latinLnBrk="0" marL="347472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algn="l" defTabSz="914400" eaLnBrk="1" hangingPunct="1" indent="-347472" latinLnBrk="0" marL="6858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algn="l" defTabSz="914400" eaLnBrk="1" hangingPunct="1" indent="-347472" latinLnBrk="0" marL="11430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algn="l" defTabSz="914400" eaLnBrk="1" hangingPunct="1" indent="-347472" latinLnBrk="0" marL="16002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algn="l" defTabSz="914400" eaLnBrk="1" hangingPunct="1" indent="-347472" latinLnBrk="0" marL="20574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sz="4400" lang="en-US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SPM THROUGH SIMULATION</a:t>
            </a:r>
            <a:br>
              <a:rPr b="1" dirty="0" sz="4400" lang="en-US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b="1" dirty="0" sz="4400" lang="en-US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58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dirty="0" sz="2400" lang="en-US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NIMRA JABEEN</a:t>
            </a:r>
          </a:p>
          <a:p>
            <a:pPr algn="ctr"/>
            <a:r>
              <a:rPr dirty="0" lang="en-US">
                <a:latin typeface="Sabon Next LT" panose="02000500000000000000" pitchFamily="2" charset="0"/>
                <a:cs typeface="Sabon Next LT" panose="02000500000000000000" pitchFamily="2" charset="0"/>
              </a:rPr>
              <a:t>BSCS-F19-M88</a:t>
            </a:r>
          </a:p>
          <a:p>
            <a:pPr algn="ctr"/>
            <a:endParaRPr dirty="0" sz="2400" lang="en-US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Introduction</a:t>
            </a:r>
            <a:br>
              <a:rPr dirty="0" lang="en-US"/>
            </a:b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sz="half" idx="1"/>
          </p:nvPr>
        </p:nvSpPr>
        <p:spPr>
          <a:xfrm>
            <a:off x="337615" y="1984248"/>
            <a:ext cx="5556504" cy="4553712"/>
          </a:xfrm>
        </p:spPr>
        <p:txBody>
          <a:bodyPr/>
          <a:p>
            <a:r>
              <a:rPr dirty="0" lang="en-US"/>
              <a:t>Simulation is the re-presentation of real-life system by another system</a:t>
            </a:r>
          </a:p>
          <a:p>
            <a:r>
              <a:rPr b="0" dirty="0" i="0" lang="en-US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computer simulation, </a:t>
            </a:r>
            <a:r>
              <a:rPr b="1" dirty="0" i="0" lang="en-US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use of a computer to represent the dynamic responses of one system by the </a:t>
            </a:r>
            <a:r>
              <a:rPr b="1" dirty="0" i="0" lang="en-US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b="1" dirty="0" i="0" lang="en-US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of another system modeled after it</a:t>
            </a:r>
            <a:r>
              <a:rPr b="0" dirty="0" i="0" lang="en-US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dirty="0" lang="en-US">
              <a:solidFill>
                <a:schemeClr val="accent6">
                  <a:lumMod val="75000"/>
                </a:schemeClr>
              </a:solidFill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Limitation of operation</a:t>
            </a:r>
          </a:p>
          <a:p>
            <a:pPr indent="-342900" marL="342900"/>
            <a:r>
              <a:rPr dirty="0" lang="en-US"/>
              <a:t>Real-world process.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lang="en-US"/>
          </a:p>
        </p:txBody>
      </p:sp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04463" y="2333620"/>
            <a:ext cx="4425537" cy="385496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background</a:t>
            </a:r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dirty="0"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  <a:t>3</a:t>
            </a:fld>
            <a:endParaRPr dirty="0" lang="en-US"/>
          </a:p>
        </p:txBody>
      </p:sp>
      <p:graphicFrame>
        <p:nvGraphicFramePr>
          <p:cNvPr id="4194304" name="Table 9"/>
          <p:cNvGraphicFramePr>
            <a:graphicFrameLocks noGrp="1"/>
          </p:cNvGraphicFramePr>
          <p:nvPr>
            <p:ph sz="half" idx="1"/>
          </p:nvPr>
        </p:nvGraphicFramePr>
        <p:xfrm>
          <a:off x="539750" y="2103438"/>
          <a:ext cx="1002252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770"/>
                <a:gridCol w="965332"/>
                <a:gridCol w="2385881"/>
                <a:gridCol w="1604228"/>
                <a:gridCol w="2843312"/>
              </a:tblGrid>
              <a:tr h="370840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Cymer Inc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2015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Manufacturing cost increases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SIMULATOR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Simulation is extensively being used as a tool to increase production capacity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John mcleod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2018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Course subject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Learning, teaching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Experienced and skilled workers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Da yang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2016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Greater energy consumption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DeST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Integrated building simulation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Barbara </a:t>
                      </a:r>
                      <a:r>
                        <a:rPr dirty="0" lang="en-US" err="1"/>
                        <a:t>sittner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2017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Designing issues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NLN framework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Designing ,implementation tools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Dr </a:t>
                      </a:r>
                      <a:r>
                        <a:rPr dirty="0" lang="en-US" err="1"/>
                        <a:t>Addish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2016 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Validation 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Episodic simulation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Age-related changes in episodic simulation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508760" y="1852551"/>
            <a:ext cx="6766560" cy="2161309"/>
          </a:xfrm>
        </p:spPr>
        <p:txBody>
          <a:bodyPr/>
          <a:p>
            <a:r>
              <a:rPr dirty="0" lang="en-US"/>
              <a:t>methodology</a:t>
            </a:r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p>
            <a:r>
              <a:rPr dirty="0" lang="en-US"/>
              <a:t>Simulation</a:t>
            </a:r>
          </a:p>
          <a:p>
            <a:endParaRPr dirty="0"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  <a:t>4</a:t>
            </a:fld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simulation-based education is the pedagogical approach of providing students with the opportunity to practice learned skills in real-life situations.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 Educational simulation is a teaching method that tests participants' knowledge and skill levels by placing them in scenarios where they must actively solve problems.</a:t>
            </a:r>
          </a:p>
        </p:txBody>
      </p:sp>
      <p:pic>
        <p:nvPicPr>
          <p:cNvPr id="2097154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91378" y="1377538"/>
            <a:ext cx="3547766" cy="429886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508760" y="731520"/>
            <a:ext cx="6766560" cy="2697480"/>
          </a:xfrm>
        </p:spPr>
        <p:txBody>
          <a:bodyPr/>
          <a:p>
            <a:r>
              <a:rPr dirty="0" lang="en-US"/>
              <a:t>discussion</a:t>
            </a:r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  <a:t>5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p>
            <a:r>
              <a:rPr dirty="0" lang="en-US"/>
              <a:t>Simulation </a:t>
            </a:r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8111" y="1949737"/>
            <a:ext cx="9334500" cy="455932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err="1"/>
              <a:t>ProDec</a:t>
            </a:r>
            <a:r>
              <a:rPr dirty="0" lang="en-US"/>
              <a:t>, a simulation-based serious game for </a:t>
            </a:r>
          </a:p>
          <a:p>
            <a:r>
              <a:rPr dirty="0" lang="en-US"/>
              <a:t>software project management, which aims to teach, </a:t>
            </a:r>
          </a:p>
          <a:p>
            <a:r>
              <a:rPr dirty="0" lang="en-US"/>
              <a:t>assess and motivate learners in learning and </a:t>
            </a:r>
          </a:p>
          <a:p>
            <a:r>
              <a:rPr dirty="0" lang="en-US"/>
              <a:t>practicing the principles of software project </a:t>
            </a:r>
          </a:p>
          <a:p>
            <a:r>
              <a:rPr dirty="0" lang="en-US"/>
              <a:t>management and improve their skills.</a:t>
            </a:r>
          </a:p>
        </p:txBody>
      </p:sp>
      <p:sp>
        <p:nvSpPr>
          <p:cNvPr id="1048618" name="Title 4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873752" cy="667512"/>
          </a:xfrm>
        </p:spPr>
        <p:txBody>
          <a:bodyPr/>
          <a:p>
            <a:r>
              <a:rPr dirty="0" lang="en-US"/>
              <a:t>conclusion</a:t>
            </a:r>
          </a:p>
        </p:txBody>
      </p:sp>
      <p:pic>
        <p:nvPicPr>
          <p:cNvPr id="209715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00800" y="2239858"/>
            <a:ext cx="4721429" cy="339022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Thankyou</a:t>
            </a:r>
            <a:br>
              <a:rPr dirty="0" lang="en-US"/>
            </a:br>
            <a:endParaRPr dirty="0" lang="en-US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SPM THROUGH SIMULATION</dc:title>
  <dc:creator>fypdata6@gmail.com</dc:creator>
  <cp:lastModifiedBy>fypdata6@gmail.com</cp:lastModifiedBy>
  <dcterms:created xsi:type="dcterms:W3CDTF">2022-10-28T16:29:49Z</dcterms:created>
  <dcterms:modified xsi:type="dcterms:W3CDTF">2022-10-30T13:12:34Z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c2b758c9f860454b86148d9221dcd617</vt:lpwstr>
  </property>
</Properties>
</file>