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0"/>
  </p:notesMasterIdLst>
  <p:handoutMasterIdLst>
    <p:handoutMasterId r:id="rId11"/>
  </p:handoutMasterIdLst>
  <p:sldIdLst>
    <p:sldId id="2549" r:id="rId2"/>
    <p:sldId id="2561" r:id="rId3"/>
    <p:sldId id="2562" r:id="rId4"/>
    <p:sldId id="2567" r:id="rId5"/>
    <p:sldId id="2563" r:id="rId6"/>
    <p:sldId id="2564" r:id="rId7"/>
    <p:sldId id="2566" r:id="rId8"/>
    <p:sldId id="25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1024" autoAdjust="0"/>
  </p:normalViewPr>
  <p:slideViewPr>
    <p:cSldViewPr snapToGrid="0">
      <p:cViewPr>
        <p:scale>
          <a:sx n="58" d="100"/>
          <a:sy n="58" d="100"/>
        </p:scale>
        <p:origin x="117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8FA38E-9F41-1A45-879F-0B93BA509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16A96-BC72-0640-9AEE-870574F38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B091C-A27C-3C4B-82F1-DDBD9A0282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1FC8B-EC93-C64D-BBD2-37E30DAF45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D4734-4CAE-4B5B-A5BF-2204F73025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5A48E-F7AD-43EC-AC50-8729FE3865BE}" type="datetimeFigureOut">
              <a:rPr lang="en-US" smtClean="0"/>
              <a:t>10/29/2022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11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5F854-E2CE-6F4E-A0CF-CB175674CF4C}" type="datetimeFigureOut">
              <a:rPr lang="en-US" smtClean="0"/>
              <a:t>10/29/2022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111EE-B1CE-3F40-8B0E-AB6A92B854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4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8669" y="854538"/>
            <a:ext cx="4567608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5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1440" y="4429842"/>
            <a:ext cx="4567608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6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C28A7DB8-FEA5-5A4A-85DF-FA1ADFB3EF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3721" y="-19458"/>
            <a:ext cx="7261837" cy="6877457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993491 w 8464509"/>
              <a:gd name="connsiteY6" fmla="*/ 19455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8464509 w 8464509"/>
              <a:gd name="connsiteY2" fmla="*/ 0 h 6858000"/>
              <a:gd name="connsiteX3" fmla="*/ 8464509 w 8464509"/>
              <a:gd name="connsiteY3" fmla="*/ 6858000 h 6858000"/>
              <a:gd name="connsiteX4" fmla="*/ 0 w 8464509"/>
              <a:gd name="connsiteY4" fmla="*/ 6858000 h 6858000"/>
              <a:gd name="connsiteX5" fmla="*/ 3993491 w 8464509"/>
              <a:gd name="connsiteY5" fmla="*/ 19455 h 6858000"/>
              <a:gd name="connsiteX0" fmla="*/ 3993491 w 8464509"/>
              <a:gd name="connsiteY0" fmla="*/ 19455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3993491 w 8464509"/>
              <a:gd name="connsiteY4" fmla="*/ 19455 h 6858000"/>
              <a:gd name="connsiteX0" fmla="*/ 4061557 w 8464509"/>
              <a:gd name="connsiteY0" fmla="*/ 0 h 6858001"/>
              <a:gd name="connsiteX1" fmla="*/ 8464509 w 8464509"/>
              <a:gd name="connsiteY1" fmla="*/ 1 h 6858001"/>
              <a:gd name="connsiteX2" fmla="*/ 8464509 w 8464509"/>
              <a:gd name="connsiteY2" fmla="*/ 6858001 h 6858001"/>
              <a:gd name="connsiteX3" fmla="*/ 0 w 8464509"/>
              <a:gd name="connsiteY3" fmla="*/ 6858001 h 6858001"/>
              <a:gd name="connsiteX4" fmla="*/ 4061557 w 8464509"/>
              <a:gd name="connsiteY4" fmla="*/ 0 h 6858001"/>
              <a:gd name="connsiteX0" fmla="*/ 5059852 w 8464509"/>
              <a:gd name="connsiteY0" fmla="*/ 19454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5059852 w 8464509"/>
              <a:gd name="connsiteY4" fmla="*/ 19454 h 6858000"/>
              <a:gd name="connsiteX0" fmla="*/ 4061557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61557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43986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8658"/>
              <a:gd name="connsiteY0" fmla="*/ 0 h 6877457"/>
              <a:gd name="connsiteX1" fmla="*/ 8468658 w 8468658"/>
              <a:gd name="connsiteY1" fmla="*/ 12341 h 6877457"/>
              <a:gd name="connsiteX2" fmla="*/ 8464509 w 8468658"/>
              <a:gd name="connsiteY2" fmla="*/ 6877457 h 6877457"/>
              <a:gd name="connsiteX3" fmla="*/ 0 w 8468658"/>
              <a:gd name="connsiteY3" fmla="*/ 6877457 h 6877457"/>
              <a:gd name="connsiteX4" fmla="*/ 4040810 w 8468658"/>
              <a:gd name="connsiteY4" fmla="*/ 0 h 68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8658" h="6877457">
                <a:moveTo>
                  <a:pt x="4040810" y="0"/>
                </a:moveTo>
                <a:lnTo>
                  <a:pt x="8468658" y="12341"/>
                </a:lnTo>
                <a:lnTo>
                  <a:pt x="8464509" y="6877457"/>
                </a:lnTo>
                <a:lnTo>
                  <a:pt x="0" y="6877457"/>
                </a:lnTo>
                <a:lnTo>
                  <a:pt x="404081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6A021AF7-4044-A644-8DB8-495F263390D0}"/>
              </a:ext>
            </a:extLst>
          </p:cNvPr>
          <p:cNvSpPr/>
          <p:nvPr userDrawn="1"/>
        </p:nvSpPr>
        <p:spPr>
          <a:xfrm rot="10800000">
            <a:off x="4933721" y="267867"/>
            <a:ext cx="3031755" cy="3031755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D2DFDB14-A8D5-F944-A91C-960A5C2F22AF}"/>
              </a:ext>
            </a:extLst>
          </p:cNvPr>
          <p:cNvSpPr/>
          <p:nvPr userDrawn="1"/>
        </p:nvSpPr>
        <p:spPr>
          <a:xfrm>
            <a:off x="-22175" y="5596959"/>
            <a:ext cx="1261040" cy="1261040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B7735FBC-8FBF-9947-B380-14D44D2206B1}"/>
              </a:ext>
            </a:extLst>
          </p:cNvPr>
          <p:cNvSpPr/>
          <p:nvPr userDrawn="1"/>
        </p:nvSpPr>
        <p:spPr>
          <a:xfrm rot="10800000">
            <a:off x="184302" y="236698"/>
            <a:ext cx="519337" cy="519337"/>
          </a:xfrm>
          <a:prstGeom prst="triangle">
            <a:avLst/>
          </a:prstGeom>
          <a:pattFill prst="dk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17B7C303-8734-B141-AF0D-2945DA349FBD}"/>
              </a:ext>
            </a:extLst>
          </p:cNvPr>
          <p:cNvSpPr/>
          <p:nvPr userDrawn="1"/>
        </p:nvSpPr>
        <p:spPr>
          <a:xfrm>
            <a:off x="4414384" y="5795386"/>
            <a:ext cx="519337" cy="519337"/>
          </a:xfrm>
          <a:prstGeom prst="triangle">
            <a:avLst/>
          </a:prstGeom>
          <a:pattFill prst="wdUpDiag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67914AE0-93F2-8346-B885-5734D2B694B2}"/>
              </a:ext>
            </a:extLst>
          </p:cNvPr>
          <p:cNvSpPr/>
          <p:nvPr userDrawn="1"/>
        </p:nvSpPr>
        <p:spPr>
          <a:xfrm rot="5400000">
            <a:off x="-48606" y="3035784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2A5F6-5449-2840-B48F-2AA85FE272A3}"/>
              </a:ext>
            </a:extLst>
          </p:cNvPr>
          <p:cNvSpPr/>
          <p:nvPr userDrawn="1"/>
        </p:nvSpPr>
        <p:spPr>
          <a:xfrm>
            <a:off x="0" y="0"/>
            <a:ext cx="35025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B3A8339-6DA4-E549-AEA2-9512C53F064F}"/>
              </a:ext>
            </a:extLst>
          </p:cNvPr>
          <p:cNvSpPr/>
          <p:nvPr userDrawn="1"/>
        </p:nvSpPr>
        <p:spPr>
          <a:xfrm>
            <a:off x="3591475" y="5273069"/>
            <a:ext cx="1486666" cy="1486666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752EA775-82B0-BA48-8CA2-7A09D72EC958}"/>
              </a:ext>
            </a:extLst>
          </p:cNvPr>
          <p:cNvSpPr/>
          <p:nvPr userDrawn="1"/>
        </p:nvSpPr>
        <p:spPr>
          <a:xfrm>
            <a:off x="76559" y="597553"/>
            <a:ext cx="562863" cy="562863"/>
          </a:xfrm>
          <a:prstGeom prst="triangle">
            <a:avLst/>
          </a:prstGeom>
          <a:pattFill prst="lt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2C6B50B5-10C1-4A40-9531-4F8DC16892F8}"/>
              </a:ext>
            </a:extLst>
          </p:cNvPr>
          <p:cNvSpPr/>
          <p:nvPr userDrawn="1"/>
        </p:nvSpPr>
        <p:spPr>
          <a:xfrm>
            <a:off x="357990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CAF18EC0-3F9F-6449-A2B2-A792B70BEA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44819" y="597553"/>
            <a:ext cx="6063915" cy="6063915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68357860-E91C-1745-A5D1-921689BF47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994" y="1535397"/>
            <a:ext cx="4845068" cy="1858617"/>
          </a:xfrm>
        </p:spPr>
        <p:txBody>
          <a:bodyPr anchor="b">
            <a:normAutofit/>
          </a:bodyPr>
          <a:lstStyle>
            <a:lvl1pPr algn="l">
              <a:defRPr sz="480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94A3FA1-7F3F-2D41-ABE1-512FA9FC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996" y="3401899"/>
            <a:ext cx="4845066" cy="2107095"/>
          </a:xfrm>
        </p:spPr>
        <p:txBody>
          <a:bodyPr/>
          <a:lstStyle>
            <a:lvl1pPr marL="182880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38404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56692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74980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93268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rrow 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D4881A-F72E-2D4F-BC41-5D2839D87000}"/>
              </a:ext>
            </a:extLst>
          </p:cNvPr>
          <p:cNvSpPr/>
          <p:nvPr userDrawn="1"/>
        </p:nvSpPr>
        <p:spPr>
          <a:xfrm>
            <a:off x="4997302" y="0"/>
            <a:ext cx="7194698" cy="6879265"/>
          </a:xfrm>
          <a:custGeom>
            <a:avLst/>
            <a:gdLst>
              <a:gd name="connsiteX0" fmla="*/ 0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0 w 5004391"/>
              <a:gd name="connsiteY4" fmla="*/ 0 h 6858000"/>
              <a:gd name="connsiteX0" fmla="*/ 1424763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424763 w 5004391"/>
              <a:gd name="connsiteY4" fmla="*/ 0 h 6858000"/>
              <a:gd name="connsiteX0" fmla="*/ 1275907 w 5004391"/>
              <a:gd name="connsiteY0" fmla="*/ 21265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275907 w 5004391"/>
              <a:gd name="connsiteY4" fmla="*/ 21265 h 6858000"/>
              <a:gd name="connsiteX0" fmla="*/ 3466214 w 7194698"/>
              <a:gd name="connsiteY0" fmla="*/ 21265 h 6879265"/>
              <a:gd name="connsiteX1" fmla="*/ 7194698 w 7194698"/>
              <a:gd name="connsiteY1" fmla="*/ 0 h 6879265"/>
              <a:gd name="connsiteX2" fmla="*/ 7194698 w 7194698"/>
              <a:gd name="connsiteY2" fmla="*/ 6858000 h 6879265"/>
              <a:gd name="connsiteX3" fmla="*/ 0 w 7194698"/>
              <a:gd name="connsiteY3" fmla="*/ 6879265 h 6879265"/>
              <a:gd name="connsiteX4" fmla="*/ 3466214 w 7194698"/>
              <a:gd name="connsiteY4" fmla="*/ 21265 h 687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4698" h="6879265">
                <a:moveTo>
                  <a:pt x="3466214" y="21265"/>
                </a:moveTo>
                <a:lnTo>
                  <a:pt x="7194698" y="0"/>
                </a:lnTo>
                <a:lnTo>
                  <a:pt x="7194698" y="6858000"/>
                </a:lnTo>
                <a:lnTo>
                  <a:pt x="0" y="6879265"/>
                </a:lnTo>
                <a:lnTo>
                  <a:pt x="3466214" y="212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14CA4B6-21BC-234A-9FAD-E362D7F194C4}"/>
              </a:ext>
            </a:extLst>
          </p:cNvPr>
          <p:cNvSpPr/>
          <p:nvPr userDrawn="1"/>
        </p:nvSpPr>
        <p:spPr>
          <a:xfrm>
            <a:off x="2571311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815F04B4-E3C0-0845-8DEC-98C63E21B466}"/>
              </a:ext>
            </a:extLst>
          </p:cNvPr>
          <p:cNvSpPr/>
          <p:nvPr userDrawn="1"/>
        </p:nvSpPr>
        <p:spPr>
          <a:xfrm rot="10800000">
            <a:off x="2277396" y="3814571"/>
            <a:ext cx="1360968" cy="1360968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850A90A-EBB3-314C-9D98-A4220E2739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2569281" y="330912"/>
            <a:ext cx="6217440" cy="6217440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001923-8460-C64B-A54B-3221B8A6B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8108" y="1957888"/>
            <a:ext cx="3815484" cy="1858617"/>
          </a:xfrm>
        </p:spPr>
        <p:txBody>
          <a:bodyPr anchor="b">
            <a:normAutofit/>
          </a:bodyPr>
          <a:lstStyle>
            <a:lvl1pPr algn="ctr">
              <a:defRPr sz="480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64A275-2629-244A-A66F-FC140850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110" y="3824390"/>
            <a:ext cx="3815482" cy="2107095"/>
          </a:xfrm>
        </p:spPr>
        <p:txBody>
          <a:bodyPr/>
          <a:lstStyle>
            <a:lvl1pPr marL="182880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1pPr>
            <a:lvl2pPr marL="38404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2pPr>
            <a:lvl3pPr marL="56692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3pPr>
            <a:lvl4pPr marL="74980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4pPr>
            <a:lvl5pPr marL="93268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520102B5-5695-C743-B30E-C92897B48D8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20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Narrow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D84E6-6DEA-1D4E-92C3-A360785A027B}"/>
              </a:ext>
            </a:extLst>
          </p:cNvPr>
          <p:cNvSpPr/>
          <p:nvPr userDrawn="1"/>
        </p:nvSpPr>
        <p:spPr>
          <a:xfrm>
            <a:off x="0" y="1730829"/>
            <a:ext cx="8229600" cy="3477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C28500E9-800B-C94A-B6F9-F73D37B2D301}"/>
              </a:ext>
            </a:extLst>
          </p:cNvPr>
          <p:cNvSpPr/>
          <p:nvPr userDrawn="1"/>
        </p:nvSpPr>
        <p:spPr>
          <a:xfrm rot="10800000">
            <a:off x="8749091" y="0"/>
            <a:ext cx="3442907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EAD70A4-7AF0-7E4D-ABBC-34DD61D7B01E}"/>
              </a:ext>
            </a:extLst>
          </p:cNvPr>
          <p:cNvSpPr/>
          <p:nvPr userDrawn="1"/>
        </p:nvSpPr>
        <p:spPr>
          <a:xfrm rot="10800000">
            <a:off x="3727215" y="5551712"/>
            <a:ext cx="1424687" cy="1306288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9">
            <a:extLst>
              <a:ext uri="{FF2B5EF4-FFF2-40B4-BE49-F238E27FC236}">
                <a16:creationId xmlns:a16="http://schemas.microsoft.com/office/drawing/2014/main" id="{14C43A8B-650C-3B4B-9F8C-592CE9F2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25" y="2464270"/>
            <a:ext cx="5227376" cy="7277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45C704-9538-984E-8D14-D6AEC9A4C4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8623" y="3265903"/>
            <a:ext cx="5227377" cy="1642386"/>
          </a:xfrm>
        </p:spPr>
        <p:txBody>
          <a:bodyPr lIns="91440" rIns="91440" anchor="t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47B5AD0-4AD4-9843-9C08-DEF894490A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593262" y="0"/>
            <a:ext cx="7598736" cy="685800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795BE2D-99B1-FE49-84B1-C41E44A8AC0B}"/>
              </a:ext>
            </a:extLst>
          </p:cNvPr>
          <p:cNvSpPr/>
          <p:nvPr userDrawn="1"/>
        </p:nvSpPr>
        <p:spPr>
          <a:xfrm rot="5400000">
            <a:off x="-48606" y="252453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5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Image and Autho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34F14FD9-9995-BE48-8C0E-B1454B9F23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6012" y="0"/>
            <a:ext cx="7598735" cy="6858000"/>
          </a:xfrm>
          <a:custGeom>
            <a:avLst/>
            <a:gdLst>
              <a:gd name="connsiteX0" fmla="*/ 0 w 7598735"/>
              <a:gd name="connsiteY0" fmla="*/ 0 h 6858000"/>
              <a:gd name="connsiteX1" fmla="*/ 7598735 w 7598735"/>
              <a:gd name="connsiteY1" fmla="*/ 0 h 6858000"/>
              <a:gd name="connsiteX2" fmla="*/ 7598735 w 7598735"/>
              <a:gd name="connsiteY2" fmla="*/ 6858000 h 6858000"/>
              <a:gd name="connsiteX3" fmla="*/ 0 w 7598735"/>
              <a:gd name="connsiteY3" fmla="*/ 6858000 h 6858000"/>
              <a:gd name="connsiteX4" fmla="*/ 0 w 7598735"/>
              <a:gd name="connsiteY4" fmla="*/ 6378840 h 6858000"/>
              <a:gd name="connsiteX5" fmla="*/ 140333 w 7598735"/>
              <a:gd name="connsiteY5" fmla="*/ 6379536 h 6858000"/>
              <a:gd name="connsiteX6" fmla="*/ 3074919 w 7598735"/>
              <a:gd name="connsiteY6" fmla="*/ 489098 h 6858000"/>
              <a:gd name="connsiteX7" fmla="*/ 0 w 7598735"/>
              <a:gd name="connsiteY7" fmla="*/ 480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8735" h="6858000">
                <a:moveTo>
                  <a:pt x="0" y="0"/>
                </a:moveTo>
                <a:lnTo>
                  <a:pt x="7598735" y="0"/>
                </a:lnTo>
                <a:lnTo>
                  <a:pt x="7598735" y="6858000"/>
                </a:lnTo>
                <a:lnTo>
                  <a:pt x="0" y="6858000"/>
                </a:lnTo>
                <a:lnTo>
                  <a:pt x="0" y="6378840"/>
                </a:lnTo>
                <a:lnTo>
                  <a:pt x="140333" y="6379536"/>
                </a:lnTo>
                <a:lnTo>
                  <a:pt x="3074919" y="489098"/>
                </a:lnTo>
                <a:lnTo>
                  <a:pt x="0" y="48004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FAE6FFB-F37C-7040-87B6-654B2F44CE7A}"/>
              </a:ext>
            </a:extLst>
          </p:cNvPr>
          <p:cNvSpPr/>
          <p:nvPr userDrawn="1"/>
        </p:nvSpPr>
        <p:spPr>
          <a:xfrm>
            <a:off x="413825" y="463261"/>
            <a:ext cx="7347125" cy="5911703"/>
          </a:xfrm>
          <a:custGeom>
            <a:avLst/>
            <a:gdLst>
              <a:gd name="connsiteX0" fmla="*/ 125507 w 7347125"/>
              <a:gd name="connsiteY0" fmla="*/ 0 h 5911703"/>
              <a:gd name="connsiteX1" fmla="*/ 7347125 w 7347125"/>
              <a:gd name="connsiteY1" fmla="*/ 21265 h 5911703"/>
              <a:gd name="connsiteX2" fmla="*/ 4412539 w 7347125"/>
              <a:gd name="connsiteY2" fmla="*/ 5911703 h 5911703"/>
              <a:gd name="connsiteX3" fmla="*/ 1007798 w 7347125"/>
              <a:gd name="connsiteY3" fmla="*/ 5894815 h 5911703"/>
              <a:gd name="connsiteX4" fmla="*/ 1007798 w 7347125"/>
              <a:gd name="connsiteY4" fmla="*/ 5901070 h 5911703"/>
              <a:gd name="connsiteX5" fmla="*/ 0 w 7347125"/>
              <a:gd name="connsiteY5" fmla="*/ 5901070 h 5911703"/>
              <a:gd name="connsiteX6" fmla="*/ 0 w 7347125"/>
              <a:gd name="connsiteY6" fmla="*/ 10632 h 5911703"/>
              <a:gd name="connsiteX7" fmla="*/ 125507 w 7347125"/>
              <a:gd name="connsiteY7" fmla="*/ 10632 h 591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7125" h="5911703">
                <a:moveTo>
                  <a:pt x="125507" y="0"/>
                </a:moveTo>
                <a:lnTo>
                  <a:pt x="7347125" y="21265"/>
                </a:lnTo>
                <a:lnTo>
                  <a:pt x="4412539" y="5911703"/>
                </a:lnTo>
                <a:lnTo>
                  <a:pt x="1007798" y="5894815"/>
                </a:lnTo>
                <a:lnTo>
                  <a:pt x="1007798" y="5901070"/>
                </a:lnTo>
                <a:lnTo>
                  <a:pt x="0" y="5901070"/>
                </a:lnTo>
                <a:lnTo>
                  <a:pt x="0" y="10632"/>
                </a:lnTo>
                <a:lnTo>
                  <a:pt x="125507" y="10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8AB73D1-1AA1-4E44-A7DA-8C00D8E10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501" y="1609159"/>
            <a:ext cx="4253334" cy="3639682"/>
          </a:xfrm>
        </p:spPr>
        <p:txBody>
          <a:bodyPr anchor="t"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Goes Here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611FC0D0-E6E4-7645-B0C7-97FB2012039D}"/>
              </a:ext>
            </a:extLst>
          </p:cNvPr>
          <p:cNvSpPr/>
          <p:nvPr userDrawn="1"/>
        </p:nvSpPr>
        <p:spPr>
          <a:xfrm rot="5400000">
            <a:off x="-48606" y="1669422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2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11B56-403C-AA43-BA54-5CD9A60BDDC5}"/>
              </a:ext>
            </a:extLst>
          </p:cNvPr>
          <p:cNvGrpSpPr/>
          <p:nvPr userDrawn="1"/>
        </p:nvGrpSpPr>
        <p:grpSpPr>
          <a:xfrm>
            <a:off x="0" y="-4353"/>
            <a:ext cx="6884691" cy="6862353"/>
            <a:chOff x="0" y="-4353"/>
            <a:chExt cx="6884691" cy="686235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D8BAD61D-F455-9240-A0C6-DE4F40E47C29}"/>
                </a:ext>
              </a:extLst>
            </p:cNvPr>
            <p:cNvSpPr/>
            <p:nvPr userDrawn="1"/>
          </p:nvSpPr>
          <p:spPr>
            <a:xfrm>
              <a:off x="0" y="-4353"/>
              <a:ext cx="6884691" cy="6862353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  <a:gd name="connsiteX0" fmla="*/ 9234 w 6880863"/>
                <a:gd name="connsiteY0" fmla="*/ 0 h 6866017"/>
                <a:gd name="connsiteX1" fmla="*/ 6880863 w 6880863"/>
                <a:gd name="connsiteY1" fmla="*/ 1567 h 6866017"/>
                <a:gd name="connsiteX2" fmla="*/ 3445205 w 6880863"/>
                <a:gd name="connsiteY2" fmla="*/ 6866017 h 6866017"/>
                <a:gd name="connsiteX3" fmla="*/ 705 w 6880863"/>
                <a:gd name="connsiteY3" fmla="*/ 6864138 h 6866017"/>
                <a:gd name="connsiteX4" fmla="*/ 9234 w 6880863"/>
                <a:gd name="connsiteY4" fmla="*/ 0 h 6866017"/>
                <a:gd name="connsiteX0" fmla="*/ 0 w 6884692"/>
                <a:gd name="connsiteY0" fmla="*/ 0 h 6883465"/>
                <a:gd name="connsiteX1" fmla="*/ 6884692 w 6884692"/>
                <a:gd name="connsiteY1" fmla="*/ 19015 h 6883465"/>
                <a:gd name="connsiteX2" fmla="*/ 3449034 w 6884692"/>
                <a:gd name="connsiteY2" fmla="*/ 6883465 h 6883465"/>
                <a:gd name="connsiteX3" fmla="*/ 4534 w 6884692"/>
                <a:gd name="connsiteY3" fmla="*/ 6881586 h 6883465"/>
                <a:gd name="connsiteX4" fmla="*/ 0 w 6884692"/>
                <a:gd name="connsiteY4" fmla="*/ 0 h 6883465"/>
                <a:gd name="connsiteX0" fmla="*/ 9234 w 6880863"/>
                <a:gd name="connsiteY0" fmla="*/ 0 h 6879102"/>
                <a:gd name="connsiteX1" fmla="*/ 6880863 w 6880863"/>
                <a:gd name="connsiteY1" fmla="*/ 14652 h 6879102"/>
                <a:gd name="connsiteX2" fmla="*/ 3445205 w 6880863"/>
                <a:gd name="connsiteY2" fmla="*/ 6879102 h 6879102"/>
                <a:gd name="connsiteX3" fmla="*/ 705 w 6880863"/>
                <a:gd name="connsiteY3" fmla="*/ 6877223 h 6879102"/>
                <a:gd name="connsiteX4" fmla="*/ 9234 w 6880863"/>
                <a:gd name="connsiteY4" fmla="*/ 0 h 6879102"/>
                <a:gd name="connsiteX0" fmla="*/ 0 w 6884691"/>
                <a:gd name="connsiteY0" fmla="*/ 0 h 6874740"/>
                <a:gd name="connsiteX1" fmla="*/ 6884691 w 6884691"/>
                <a:gd name="connsiteY1" fmla="*/ 10290 h 6874740"/>
                <a:gd name="connsiteX2" fmla="*/ 3449033 w 6884691"/>
                <a:gd name="connsiteY2" fmla="*/ 6874740 h 6874740"/>
                <a:gd name="connsiteX3" fmla="*/ 4533 w 6884691"/>
                <a:gd name="connsiteY3" fmla="*/ 6872861 h 6874740"/>
                <a:gd name="connsiteX4" fmla="*/ 0 w 6884691"/>
                <a:gd name="connsiteY4" fmla="*/ 0 h 68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691" h="6874740">
                  <a:moveTo>
                    <a:pt x="0" y="0"/>
                  </a:moveTo>
                  <a:lnTo>
                    <a:pt x="6884691" y="10290"/>
                  </a:lnTo>
                  <a:lnTo>
                    <a:pt x="3449033" y="6874740"/>
                  </a:lnTo>
                  <a:lnTo>
                    <a:pt x="4533" y="6872861"/>
                  </a:lnTo>
                  <a:cubicBezTo>
                    <a:pt x="207" y="458797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75004ACB-4E38-6449-B733-0C6A6BC40ADD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6A52034F-1EDC-3040-A1B3-B572FC286C20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988" y="1954400"/>
            <a:ext cx="4393415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FD910B80-BD19-CF49-AB0B-1C5DEECEDED5}"/>
              </a:ext>
            </a:extLst>
          </p:cNvPr>
          <p:cNvSpPr/>
          <p:nvPr userDrawn="1"/>
        </p:nvSpPr>
        <p:spPr>
          <a:xfrm rot="5400000">
            <a:off x="-48606" y="31651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3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DFD37-81D5-5742-B09A-5D4CBF48B7EA}"/>
              </a:ext>
            </a:extLst>
          </p:cNvPr>
          <p:cNvGrpSpPr/>
          <p:nvPr userDrawn="1"/>
        </p:nvGrpSpPr>
        <p:grpSpPr>
          <a:xfrm rot="10800000">
            <a:off x="5294245" y="0"/>
            <a:ext cx="6897755" cy="6858000"/>
            <a:chOff x="-17598" y="0"/>
            <a:chExt cx="6897755" cy="6858000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0CF4E43-4A68-664C-B973-2FE49DC7733D}"/>
                </a:ext>
              </a:extLst>
            </p:cNvPr>
            <p:cNvSpPr/>
            <p:nvPr userDrawn="1"/>
          </p:nvSpPr>
          <p:spPr>
            <a:xfrm>
              <a:off x="-17598" y="0"/>
              <a:ext cx="6897755" cy="6858000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755" h="6870380">
                  <a:moveTo>
                    <a:pt x="0" y="0"/>
                  </a:moveTo>
                  <a:lnTo>
                    <a:pt x="6897755" y="5930"/>
                  </a:lnTo>
                  <a:lnTo>
                    <a:pt x="3462097" y="6870380"/>
                  </a:lnTo>
                  <a:lnTo>
                    <a:pt x="17597" y="6868501"/>
                  </a:lnTo>
                  <a:cubicBezTo>
                    <a:pt x="13271" y="458361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FAD3D76-9126-CC42-90B0-5BF85DC91E3E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9D011AB3-8218-AE4F-9DF7-810A1B45C453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5272" y="1954400"/>
            <a:ext cx="3889053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84320FE-42A3-294B-AAE0-3D16A63E359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FCAC17-2511-3D4F-A318-B241447A2C02}"/>
              </a:ext>
            </a:extLst>
          </p:cNvPr>
          <p:cNvSpPr/>
          <p:nvPr userDrawn="1"/>
        </p:nvSpPr>
        <p:spPr>
          <a:xfrm>
            <a:off x="413825" y="2941613"/>
            <a:ext cx="11364350" cy="3432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13F5538-7999-A74B-BCB7-A96C8DBC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4280546"/>
            <a:ext cx="10452848" cy="179107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6">
            <a:extLst>
              <a:ext uri="{FF2B5EF4-FFF2-40B4-BE49-F238E27FC236}">
                <a16:creationId xmlns:a16="http://schemas.microsoft.com/office/drawing/2014/main" id="{DE5056B4-56A3-6E40-92E1-FA33B5C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4BE1D723-8F53-4F53-90B0-1982A396982E}" type="datetime1">
              <a:rPr lang="en-US" smtClean="0"/>
              <a:t>10/29/2022</a:t>
            </a:fld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A47DE6D7-793F-C846-8A00-3061847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B4C61174-2D39-E640-8A16-DCE65554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Title 9">
            <a:extLst>
              <a:ext uri="{FF2B5EF4-FFF2-40B4-BE49-F238E27FC236}">
                <a16:creationId xmlns:a16="http://schemas.microsoft.com/office/drawing/2014/main" id="{13596EE0-A679-3B49-BA9A-D5C79B0C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143154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3E931B03-E301-6D48-8377-B08DA6C95F0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249401AC-F116-8B4C-A1A0-CF88B63E549B}"/>
              </a:ext>
            </a:extLst>
          </p:cNvPr>
          <p:cNvSpPr/>
          <p:nvPr userDrawn="1"/>
        </p:nvSpPr>
        <p:spPr>
          <a:xfrm rot="5400000">
            <a:off x="-48606" y="33345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3226FF-244B-B540-ABAC-5C0E3DE310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3824" y="483782"/>
            <a:ext cx="11365992" cy="2457856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4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4534616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C5A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5D5DA7E-149B-BB4E-918D-C5FF23087F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27491" y="0"/>
            <a:ext cx="8464509" cy="6858000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509" h="6858000">
                <a:moveTo>
                  <a:pt x="3426278" y="0"/>
                </a:moveTo>
                <a:lnTo>
                  <a:pt x="3440072" y="37000"/>
                </a:lnTo>
                <a:lnTo>
                  <a:pt x="3440072" y="0"/>
                </a:lnTo>
                <a:lnTo>
                  <a:pt x="8464509" y="0"/>
                </a:lnTo>
                <a:lnTo>
                  <a:pt x="8464509" y="6858000"/>
                </a:lnTo>
                <a:lnTo>
                  <a:pt x="0" y="6858000"/>
                </a:lnTo>
                <a:lnTo>
                  <a:pt x="3426278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BEBB0DCE-DD71-FF40-B471-A617514321E6}"/>
              </a:ext>
            </a:extLst>
          </p:cNvPr>
          <p:cNvSpPr/>
          <p:nvPr userDrawn="1"/>
        </p:nvSpPr>
        <p:spPr>
          <a:xfrm rot="10800000">
            <a:off x="5869115" y="4530"/>
            <a:ext cx="911753" cy="91175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3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3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3F7CD6-7F0D-1C4F-AE97-8E76514EE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3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98B14A3-A5A4-2F4A-95D8-651E4818BB24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FA21A50F-6662-5046-B75A-1261DC14ABF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DC47F2-EE1F-4644-989A-72996AC94A96}"/>
              </a:ext>
            </a:extLst>
          </p:cNvPr>
          <p:cNvGrpSpPr/>
          <p:nvPr userDrawn="1"/>
        </p:nvGrpSpPr>
        <p:grpSpPr>
          <a:xfrm>
            <a:off x="401408" y="1983214"/>
            <a:ext cx="5127171" cy="979022"/>
            <a:chOff x="417597" y="1992086"/>
            <a:chExt cx="5127171" cy="9790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6ED203-5311-5B45-870D-8D058E718B91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DE2C0F56-426C-5F4D-AAFD-DF53CA60D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1824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125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25" y="3154858"/>
            <a:ext cx="4639736" cy="2870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C9B82D-42A0-2549-AF1A-BB955578D14E}"/>
              </a:ext>
            </a:extLst>
          </p:cNvPr>
          <p:cNvGrpSpPr/>
          <p:nvPr userDrawn="1"/>
        </p:nvGrpSpPr>
        <p:grpSpPr>
          <a:xfrm>
            <a:off x="6663674" y="1983214"/>
            <a:ext cx="5127171" cy="979022"/>
            <a:chOff x="417597" y="1992086"/>
            <a:chExt cx="5127171" cy="97902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986011-7709-A448-BC93-37507571BAF8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97EFE62B-D2C4-6147-8593-BDB17D7FB7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2076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343E295-0EB5-2B45-8B07-FB33A0D549D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07391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86411A82-4B2C-2345-940D-003FAE95661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07391" y="3154858"/>
            <a:ext cx="4639736" cy="2870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1638DF-1560-0147-9FCE-648610243627}"/>
              </a:ext>
            </a:extLst>
          </p:cNvPr>
          <p:cNvCxnSpPr/>
          <p:nvPr userDrawn="1"/>
        </p:nvCxnSpPr>
        <p:spPr>
          <a:xfrm>
            <a:off x="6096000" y="2055833"/>
            <a:ext cx="0" cy="3813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9">
            <a:extLst>
              <a:ext uri="{FF2B5EF4-FFF2-40B4-BE49-F238E27FC236}">
                <a16:creationId xmlns:a16="http://schemas.microsoft.com/office/drawing/2014/main" id="{6500C466-2C7C-0F41-ADF8-F36158F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10205573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791F-3F71-BF44-BA4E-0B7D386184DC}"/>
              </a:ext>
            </a:extLst>
          </p:cNvPr>
          <p:cNvSpPr/>
          <p:nvPr userDrawn="1"/>
        </p:nvSpPr>
        <p:spPr>
          <a:xfrm>
            <a:off x="0" y="467833"/>
            <a:ext cx="11729822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9AE2E01-52D8-994A-80AC-622260011952}"/>
              </a:ext>
            </a:extLst>
          </p:cNvPr>
          <p:cNvSpPr/>
          <p:nvPr userDrawn="1"/>
        </p:nvSpPr>
        <p:spPr>
          <a:xfrm>
            <a:off x="1915754" y="3684257"/>
            <a:ext cx="3112470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B8F16C36-FC88-9044-8303-4AAB2C148BA5}"/>
              </a:ext>
            </a:extLst>
          </p:cNvPr>
          <p:cNvSpPr/>
          <p:nvPr userDrawn="1"/>
        </p:nvSpPr>
        <p:spPr>
          <a:xfrm>
            <a:off x="4668946" y="522786"/>
            <a:ext cx="718556" cy="718556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DA0D001-BFE9-164E-A088-53FE53ABF5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5123378" cy="6864485"/>
          </a:xfrm>
          <a:custGeom>
            <a:avLst/>
            <a:gdLst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1612869 w 6096000"/>
              <a:gd name="connsiteY2" fmla="*/ 6841445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2014112 w 6096000"/>
              <a:gd name="connsiteY2" fmla="*/ 6857657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33403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02538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4485">
                <a:moveTo>
                  <a:pt x="1602021" y="0"/>
                </a:moveTo>
                <a:lnTo>
                  <a:pt x="6096000" y="0"/>
                </a:lnTo>
                <a:lnTo>
                  <a:pt x="2014112" y="6857657"/>
                </a:lnTo>
                <a:lnTo>
                  <a:pt x="2002538" y="6864485"/>
                </a:lnTo>
                <a:lnTo>
                  <a:pt x="0" y="6858000"/>
                </a:lnTo>
                <a:lnTo>
                  <a:pt x="0" y="0"/>
                </a:lnTo>
                <a:lnTo>
                  <a:pt x="1602021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10C3D4C-012F-184D-B7D5-E89B7B9A7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410" y="2679259"/>
            <a:ext cx="2988860" cy="1395208"/>
          </a:xfrm>
        </p:spPr>
        <p:txBody>
          <a:bodyPr lIns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D16862ED-2F5E-FE49-AB49-49CEC0EA3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8426" y="793580"/>
            <a:ext cx="3304279" cy="5270839"/>
          </a:xfrm>
        </p:spPr>
        <p:txBody>
          <a:bodyPr lIns="0" anchor="ctr"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5982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1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85" r:id="rId2"/>
    <p:sldLayoutId id="2147483783" r:id="rId3"/>
    <p:sldLayoutId id="2147483765" r:id="rId4"/>
    <p:sldLayoutId id="2147483787" r:id="rId5"/>
    <p:sldLayoutId id="2147483784" r:id="rId6"/>
    <p:sldLayoutId id="2147483786" r:id="rId7"/>
    <p:sldLayoutId id="2147483774" r:id="rId8"/>
    <p:sldLayoutId id="2147483781" r:id="rId9"/>
    <p:sldLayoutId id="2147483779" r:id="rId10"/>
    <p:sldLayoutId id="2147483780" r:id="rId11"/>
    <p:sldLayoutId id="2147483778" r:id="rId12"/>
    <p:sldLayoutId id="2147483777" r:id="rId13"/>
    <p:sldLayoutId id="2147483776" r:id="rId14"/>
    <p:sldLayoutId id="2147483782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7C09F3-1BE8-0445-A3C4-9C100D32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440" y="-383823"/>
            <a:ext cx="4567608" cy="3912698"/>
          </a:xfrm>
        </p:spPr>
        <p:txBody>
          <a:bodyPr>
            <a:noAutofit/>
          </a:bodyPr>
          <a:lstStyle/>
          <a:p>
            <a:br>
              <a:rPr lang="en-US" sz="3600" dirty="0"/>
            </a:br>
            <a:r>
              <a:rPr lang="en-US" sz="3600" dirty="0"/>
              <a:t>“An Intelligent Early Warning System for Software Quality Improvement and Project Management”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70EE27-FD77-894D-9D88-F5A548E1D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440" y="4000864"/>
            <a:ext cx="4567608" cy="114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Presented by: </a:t>
            </a:r>
            <a:r>
              <a:rPr lang="en-US" dirty="0" err="1"/>
              <a:t>Maham</a:t>
            </a:r>
            <a:r>
              <a:rPr lang="en-US" dirty="0"/>
              <a:t> Nadeem</a:t>
            </a:r>
          </a:p>
          <a:p>
            <a:r>
              <a:rPr lang="en-US" dirty="0"/>
              <a:t>Roll no: bscs-f19-m58</a:t>
            </a:r>
          </a:p>
          <a:p>
            <a:r>
              <a:rPr lang="en-US" dirty="0"/>
              <a:t>Section: b-Morning</a:t>
            </a:r>
          </a:p>
        </p:txBody>
      </p:sp>
      <p:pic>
        <p:nvPicPr>
          <p:cNvPr id="16" name="Picture Placeholder 15" descr="people looking at floorplan">
            <a:extLst>
              <a:ext uri="{FF2B5EF4-FFF2-40B4-BE49-F238E27FC236}">
                <a16:creationId xmlns:a16="http://schemas.microsoft.com/office/drawing/2014/main" id="{DAC60D5D-D287-9B45-9F54-93A410AFF1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6411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6DAAE-C08D-46E3-A8CE-2D266D39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30" y="2031121"/>
            <a:ext cx="10452848" cy="3933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Problem: Unfruitful Development due to late risks and problem detection</a:t>
            </a:r>
          </a:p>
          <a:p>
            <a:pPr marL="0" indent="0">
              <a:buNone/>
            </a:pPr>
            <a:r>
              <a:rPr lang="en-US" sz="2000" b="1" dirty="0"/>
              <a:t>Solution</a:t>
            </a:r>
          </a:p>
          <a:p>
            <a:r>
              <a:rPr lang="en-US" dirty="0"/>
              <a:t>To improve quality, it is important for managers to visualize risks in advance</a:t>
            </a:r>
            <a:endParaRPr lang="en-US" sz="2000" b="1" dirty="0"/>
          </a:p>
          <a:p>
            <a:r>
              <a:rPr lang="en-US" dirty="0"/>
              <a:t>Early Warning system through Fuzzy Logic – successful in risk assessment</a:t>
            </a:r>
          </a:p>
          <a:p>
            <a:r>
              <a:rPr lang="en-US" dirty="0"/>
              <a:t>Using ‘dimensional analytic model’ to organize metrics from three different dimensions (Product, Process and Organization)</a:t>
            </a:r>
          </a:p>
          <a:p>
            <a:r>
              <a:rPr lang="en-US" dirty="0"/>
              <a:t>System will tell root cause of identified risk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EFF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67870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D9065EE-C4B9-6888-6E0B-2C908108C9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045622"/>
              </p:ext>
            </p:extLst>
          </p:nvPr>
        </p:nvGraphicFramePr>
        <p:xfrm>
          <a:off x="869575" y="1071849"/>
          <a:ext cx="10452849" cy="4714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985">
                  <a:extLst>
                    <a:ext uri="{9D8B030D-6E8A-4147-A177-3AD203B41FA5}">
                      <a16:colId xmlns:a16="http://schemas.microsoft.com/office/drawing/2014/main" val="85065653"/>
                    </a:ext>
                  </a:extLst>
                </a:gridCol>
                <a:gridCol w="3069288">
                  <a:extLst>
                    <a:ext uri="{9D8B030D-6E8A-4147-A177-3AD203B41FA5}">
                      <a16:colId xmlns:a16="http://schemas.microsoft.com/office/drawing/2014/main" val="2204366655"/>
                    </a:ext>
                  </a:extLst>
                </a:gridCol>
                <a:gridCol w="3069288">
                  <a:extLst>
                    <a:ext uri="{9D8B030D-6E8A-4147-A177-3AD203B41FA5}">
                      <a16:colId xmlns:a16="http://schemas.microsoft.com/office/drawing/2014/main" val="385285967"/>
                    </a:ext>
                  </a:extLst>
                </a:gridCol>
                <a:gridCol w="3069288">
                  <a:extLst>
                    <a:ext uri="{9D8B030D-6E8A-4147-A177-3AD203B41FA5}">
                      <a16:colId xmlns:a16="http://schemas.microsoft.com/office/drawing/2014/main" val="316362464"/>
                    </a:ext>
                  </a:extLst>
                </a:gridCol>
              </a:tblGrid>
              <a:tr h="3727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014049"/>
                  </a:ext>
                </a:extLst>
              </a:tr>
              <a:tr h="13468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1981, 1989, 2000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Barry Boehm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COCOMO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Spiral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COCOMO - cost estimation models for most software projects (effort and schedule)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Spiral Model – for reducing risk in large projects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393704"/>
                  </a:ext>
                </a:extLst>
              </a:tr>
              <a:tr h="1141154">
                <a:tc>
                  <a:txBody>
                    <a:bodyPr/>
                    <a:lstStyle/>
                    <a:p>
                      <a:r>
                        <a:rPr lang="en-US" dirty="0"/>
                        <a:t>1996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Linda H. Rosenberg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Software Metrics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SMP assess risk areas at each phase of the development life cycle.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567274"/>
                  </a:ext>
                </a:extLst>
              </a:tr>
              <a:tr h="359674">
                <a:tc>
                  <a:txBody>
                    <a:bodyPr/>
                    <a:lstStyle/>
                    <a:p>
                      <a:r>
                        <a:rPr lang="en-US" dirty="0"/>
                        <a:t>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WISE Project Management System.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NASA’s WISE Project Management System uses the internet to provide framework issue management in software.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41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49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BADCF-34F4-DDB2-200C-680CF8D7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ACB958-B48B-12BE-16C5-42D870CA8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8407" y="1693010"/>
            <a:ext cx="4133333" cy="3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8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016B57-9BCA-E0C8-0D7A-FC9EF8E31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195" y="667265"/>
            <a:ext cx="10692229" cy="1186897"/>
          </a:xfrm>
        </p:spPr>
        <p:txBody>
          <a:bodyPr anchor="ctr"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Dimensional Analytical Model For Metric Database:</a:t>
            </a:r>
            <a:br>
              <a:rPr lang="en-US" sz="2800" dirty="0"/>
            </a:br>
            <a:endParaRPr lang="en-US" sz="28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DAFEF0-E7EF-EC79-4A2F-479339621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049" y="1854161"/>
            <a:ext cx="10593375" cy="388320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Base for risk assessment</a:t>
            </a:r>
          </a:p>
          <a:p>
            <a:r>
              <a:rPr lang="en-US" dirty="0"/>
              <a:t>Metrics </a:t>
            </a:r>
            <a:r>
              <a:rPr lang="en-US" dirty="0" err="1"/>
              <a:t>db</a:t>
            </a:r>
            <a:r>
              <a:rPr lang="en-US" dirty="0"/>
              <a:t> stores software metrics which is used to risk analysis</a:t>
            </a:r>
          </a:p>
          <a:p>
            <a:pPr marL="0" indent="0">
              <a:buNone/>
            </a:pPr>
            <a:r>
              <a:rPr lang="en-US" dirty="0"/>
              <a:t>      and warning detection</a:t>
            </a:r>
          </a:p>
          <a:p>
            <a:r>
              <a:rPr lang="en-US" dirty="0"/>
              <a:t>Product Metrics (System, Subsystem, Module)</a:t>
            </a:r>
          </a:p>
          <a:p>
            <a:r>
              <a:rPr lang="en-US" dirty="0"/>
              <a:t>Process Metrics (Project, Process, Task)</a:t>
            </a:r>
          </a:p>
          <a:p>
            <a:r>
              <a:rPr lang="en-US" dirty="0"/>
              <a:t>Organizational Metrics (Company, Division, Group)</a:t>
            </a:r>
          </a:p>
          <a:p>
            <a:pPr marL="0" indent="0">
              <a:buNone/>
            </a:pPr>
            <a:r>
              <a:rPr lang="en-US" sz="2800" b="1" dirty="0"/>
              <a:t>Knowledge Base:</a:t>
            </a:r>
          </a:p>
          <a:p>
            <a:r>
              <a:rPr lang="en-US" dirty="0"/>
              <a:t>Contains number of inference rules about risk detection</a:t>
            </a:r>
          </a:p>
          <a:p>
            <a:pPr marL="0" indent="0">
              <a:buNone/>
            </a:pPr>
            <a:r>
              <a:rPr lang="en-US" dirty="0"/>
              <a:t>       across all phases (if-then structures)</a:t>
            </a:r>
          </a:p>
          <a:p>
            <a:r>
              <a:rPr lang="en-US" dirty="0"/>
              <a:t>e.g., Process Metric based Rule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7734C2-EB94-38E8-756B-FF4C152E2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821" y="1609266"/>
            <a:ext cx="2171386" cy="21864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8383E9-6F48-146D-EB07-B381DC549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500" y="4755621"/>
            <a:ext cx="4125707" cy="9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C8C944-C82D-45D0-5FE6-DF040E88B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Result of fuzzy inference engine which is central part of system</a:t>
            </a:r>
          </a:p>
          <a:p>
            <a:r>
              <a:rPr lang="en-US" dirty="0"/>
              <a:t>At a particular level, every metrics form set of input for inference engine. </a:t>
            </a:r>
          </a:p>
          <a:p>
            <a:pPr marL="0" indent="0">
              <a:buNone/>
            </a:pPr>
            <a:r>
              <a:rPr lang="en-US" dirty="0"/>
              <a:t>Inference engine apply knowledge base on this set to produce Quality risk, Schedule overrun, Cost overrun.</a:t>
            </a:r>
          </a:p>
          <a:p>
            <a:pPr marL="0" indent="0">
              <a:buNone/>
            </a:pPr>
            <a:r>
              <a:rPr lang="en-US" b="1" dirty="0"/>
              <a:t>a) Fuzzy Inputs </a:t>
            </a:r>
          </a:p>
          <a:p>
            <a:pPr marL="0" indent="0">
              <a:buNone/>
            </a:pPr>
            <a:r>
              <a:rPr lang="en-US" dirty="0"/>
              <a:t>b) Apply Fuzzy Rules: </a:t>
            </a:r>
          </a:p>
          <a:p>
            <a:pPr marL="0" indent="0">
              <a:buNone/>
            </a:pPr>
            <a:r>
              <a:rPr lang="en-US" dirty="0"/>
              <a:t>c) Implication Method</a:t>
            </a:r>
          </a:p>
          <a:p>
            <a:pPr marL="0" indent="0">
              <a:buNone/>
            </a:pPr>
            <a:r>
              <a:rPr lang="en-US" dirty="0"/>
              <a:t>d) Aggregation</a:t>
            </a:r>
          </a:p>
          <a:p>
            <a:pPr marL="0" indent="0">
              <a:buNone/>
            </a:pPr>
            <a:r>
              <a:rPr lang="en-US" dirty="0"/>
              <a:t>e) Defuzzification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F91B01-2A37-F762-DE19-0AF6AB0EB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>
            <a:normAutofit/>
          </a:bodyPr>
          <a:lstStyle/>
          <a:p>
            <a:r>
              <a:rPr lang="en-US" sz="2800" b="1" dirty="0"/>
              <a:t>Intelligent Risk Assessment: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2DB909-2715-AA48-E9B1-9E515F02F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606" y="3337063"/>
            <a:ext cx="2182889" cy="229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0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0CD763-CE4E-75A5-8CC5-5C604CA8A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risks regions can be predicted visually.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EBF334-EEBC-4D9F-7A99-5508B2F6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/>
              <a:t>Visual Warning Issuing:</a:t>
            </a:r>
            <a:endParaRPr lang="en-US"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209CB1-559E-C75E-84EB-904C5CB7A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874" y="2570205"/>
            <a:ext cx="4307758" cy="289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7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03C11E-42B6-5C10-89A3-34FF75A0A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Customizable early warning system for software development.</a:t>
            </a:r>
          </a:p>
          <a:p>
            <a:r>
              <a:rPr lang="en-US" dirty="0"/>
              <a:t>System is able to detect risks in early phase of development using fuzzy logic.</a:t>
            </a:r>
          </a:p>
          <a:p>
            <a:r>
              <a:rPr lang="en-US" dirty="0"/>
              <a:t> Differs from traditional risk assessment method due to use of quantifiable aspect (product, process, organization).</a:t>
            </a:r>
          </a:p>
          <a:p>
            <a:r>
              <a:rPr lang="en-US" dirty="0"/>
              <a:t> Doesn’t only use individual metrics but also their combinations.</a:t>
            </a:r>
          </a:p>
          <a:p>
            <a:r>
              <a:rPr lang="en-US" dirty="0"/>
              <a:t>Fuzzy logic and neural networks can be used in combination to further enhance fuzzy inference engine in our future research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DC523F-96AE-DDE2-4AE1-19727968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06520"/>
            <a:ext cx="10452849" cy="910492"/>
          </a:xfrm>
        </p:spPr>
        <p:txBody>
          <a:bodyPr/>
          <a:lstStyle/>
          <a:p>
            <a:r>
              <a:rPr lang="en-US" dirty="0"/>
              <a:t>Conclusion:</a:t>
            </a:r>
          </a:p>
        </p:txBody>
      </p:sp>
    </p:spTree>
    <p:extLst>
      <p:ext uri="{BB962C8B-B14F-4D97-AF65-F5344CB8AC3E}">
        <p14:creationId xmlns:p14="http://schemas.microsoft.com/office/powerpoint/2010/main" val="11388562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GOLD AND SILVE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C4AE75"/>
      </a:accent1>
      <a:accent2>
        <a:srgbClr val="A9A9A9"/>
      </a:accent2>
      <a:accent3>
        <a:srgbClr val="5E5E5E"/>
      </a:accent3>
      <a:accent4>
        <a:srgbClr val="424242"/>
      </a:accent4>
      <a:accent5>
        <a:srgbClr val="212121"/>
      </a:accent5>
      <a:accent6>
        <a:srgbClr val="D5D5D5"/>
      </a:accent6>
      <a:hlink>
        <a:srgbClr val="C1AA73"/>
      </a:hlink>
      <a:folHlink>
        <a:srgbClr val="797979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rence" id="{B1388269-6A25-4F35-91BE-E59A597AB25F}" vid="{EA621A8F-389C-4766-B7E5-1B2B7E9ADD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conference presentation</Template>
  <TotalTime>0</TotalTime>
  <Words>417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Garamond</vt:lpstr>
      <vt:lpstr>RetrospectVTI</vt:lpstr>
      <vt:lpstr> “An Intelligent Early Warning System for Software Quality Improvement and Project Management”</vt:lpstr>
      <vt:lpstr>Introduction</vt:lpstr>
      <vt:lpstr>PowerPoint Presentation</vt:lpstr>
      <vt:lpstr>System Architecture:</vt:lpstr>
      <vt:lpstr> Dimensional Analytical Model For Metric Database: </vt:lpstr>
      <vt:lpstr>Intelligent Risk Assessment:</vt:lpstr>
      <vt:lpstr>Visual Warning Issuing: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“An Intelligent Early Warning System for Software Quality Improvement and Project Management”</dc:title>
  <dc:creator>Komal Nadeem</dc:creator>
  <cp:lastModifiedBy>Komal Nadeem</cp:lastModifiedBy>
  <cp:revision>3</cp:revision>
  <dcterms:created xsi:type="dcterms:W3CDTF">2022-10-29T11:04:26Z</dcterms:created>
  <dcterms:modified xsi:type="dcterms:W3CDTF">2022-10-30T12:11:16Z</dcterms:modified>
</cp:coreProperties>
</file>