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384"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09600" y="3699804"/>
            <a:ext cx="110744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609600" y="1433732"/>
            <a:ext cx="110744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951501"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8099"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53797" y="3526302"/>
            <a:ext cx="6096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48A87A34-81AB-432B-8DAE-1953F412C126}" type="datetimeFigureOut">
              <a:rPr lang="en-US" smtClean="0"/>
              <a:t>10/30/2022</a:t>
            </a:fld>
            <a:endParaRPr lang="en-US" dirty="0"/>
          </a:p>
        </p:txBody>
      </p:sp>
      <p:sp>
        <p:nvSpPr>
          <p:cNvPr id="16" name="Slide Number Placeholder 15"/>
          <p:cNvSpPr>
            <a:spLocks noGrp="1"/>
          </p:cNvSpPr>
          <p:nvPr>
            <p:ph type="sldNum" sz="quarter" idx="11"/>
          </p:nvPr>
        </p:nvSpPr>
        <p:spPr/>
        <p:txBody>
          <a:bodyPr/>
          <a:lstStyle/>
          <a:p>
            <a:fld id="{6D22F896-40B5-4ADD-8801-0D06FADFA095}" type="slidenum">
              <a:rPr lang="en-US" smtClean="0"/>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600" y="1524000"/>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48A87A34-81AB-432B-8DAE-1953F412C126}" type="datetimeFigureOut">
              <a:rPr lang="en-US" smtClean="0"/>
              <a:t>10/30/2022</a:t>
            </a:fld>
            <a:endParaRPr lang="en-US" dirty="0"/>
          </a:p>
        </p:txBody>
      </p:sp>
      <p:sp>
        <p:nvSpPr>
          <p:cNvPr id="15" name="Slide Number Placeholder 14"/>
          <p:cNvSpPr>
            <a:spLocks noGrp="1"/>
          </p:cNvSpPr>
          <p:nvPr>
            <p:ph type="sldNum" sz="quarter" idx="15"/>
          </p:nvPr>
        </p:nvSpPr>
        <p:spPr/>
        <p:txBody>
          <a:bodyPr/>
          <a:lstStyle>
            <a:lvl1pPr algn="ctr">
              <a:defRPr/>
            </a:lvl1pPr>
          </a:lstStyle>
          <a:p>
            <a:fld id="{6D22F896-40B5-4ADD-8801-0D06FADFA095}" type="slidenum">
              <a:rPr lang="en-US" smtClean="0"/>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A87A34-81AB-432B-8DAE-1953F412C126}" type="datetimeFigureOut">
              <a:rPr lang="en-US" smtClean="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 name="Title 1"/>
          <p:cNvSpPr>
            <a:spLocks noGrp="1"/>
          </p:cNvSpPr>
          <p:nvPr>
            <p:ph type="title"/>
          </p:nvPr>
        </p:nvSpPr>
        <p:spPr>
          <a:xfrm>
            <a:off x="914400" y="3505200"/>
            <a:ext cx="105664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4958864"/>
            <a:ext cx="105664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914400" y="4916993"/>
            <a:ext cx="105664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8A87A34-81AB-432B-8DAE-1953F412C126}" type="datetimeFigureOut">
              <a:rPr lang="en-US" smtClean="0"/>
              <a:t>10/30/2022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609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10/30/2022</a:t>
            </a:fld>
            <a:endParaRPr lang="en-US" dirty="0"/>
          </a:p>
        </p:txBody>
      </p:sp>
      <p:sp>
        <p:nvSpPr>
          <p:cNvPr id="3" name="Text Placeholder 2"/>
          <p:cNvSpPr>
            <a:spLocks noGrp="1"/>
          </p:cNvSpPr>
          <p:nvPr>
            <p:ph type="body" idx="1"/>
          </p:nvPr>
        </p:nvSpPr>
        <p:spPr>
          <a:xfrm>
            <a:off x="609600" y="1399593"/>
            <a:ext cx="5386917"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609600"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6199717"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155448"/>
            <a:ext cx="109728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6197600" y="1399593"/>
            <a:ext cx="5386917"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750593"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39840"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A87A34-81AB-432B-8DAE-1953F412C126}" type="datetimeFigureOut">
              <a:rPr lang="en-US" smtClean="0"/>
              <a:t>10/30/2022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09600" y="457200"/>
            <a:ext cx="83312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042400" y="1600200"/>
            <a:ext cx="2645664"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9042400" y="457200"/>
            <a:ext cx="26416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48A87A34-81AB-432B-8DAE-1953F412C126}" type="datetimeFigureOut">
              <a:rPr lang="en-US" smtClean="0"/>
              <a:t>10/30/2022</a:t>
            </a:fld>
            <a:endParaRPr lang="en-US" dirty="0"/>
          </a:p>
        </p:txBody>
      </p:sp>
      <p:sp>
        <p:nvSpPr>
          <p:cNvPr id="9" name="Slide Number Placeholder 8"/>
          <p:cNvSpPr>
            <a:spLocks noGrp="1"/>
          </p:cNvSpPr>
          <p:nvPr>
            <p:ph type="sldNum" sz="quarter" idx="15"/>
          </p:nvPr>
        </p:nvSpPr>
        <p:spPr/>
        <p:txBody>
          <a:bodyPr/>
          <a:lstStyle/>
          <a:p>
            <a:fld id="{6D22F896-40B5-4ADD-8801-0D06FADFA095}" type="slidenum">
              <a:rPr lang="en-US" smtClean="0"/>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9200" y="457200"/>
            <a:ext cx="2743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457200"/>
            <a:ext cx="80264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8839200" y="1600200"/>
            <a:ext cx="27432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t>10/30/2022</a:t>
            </a:fld>
            <a:endParaRPr lang="en-US" dirty="0"/>
          </a:p>
        </p:txBody>
      </p:sp>
      <p:sp>
        <p:nvSpPr>
          <p:cNvPr id="9" name="Slide Number Placeholder 8"/>
          <p:cNvSpPr>
            <a:spLocks noGrp="1"/>
          </p:cNvSpPr>
          <p:nvPr>
            <p:ph type="sldNum" sz="quarter" idx="11"/>
          </p:nvPr>
        </p:nvSpPr>
        <p:spPr/>
        <p:txBody>
          <a:bodyPr/>
          <a:lstStyle/>
          <a:p>
            <a:fld id="{6D22F896-40B5-4ADD-8801-0D06FADFA095}"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09600" y="1447800"/>
            <a:ext cx="109728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7721600" y="6203667"/>
            <a:ext cx="3454400" cy="384048"/>
          </a:xfrm>
          <a:prstGeom prst="rect">
            <a:avLst/>
          </a:prstGeom>
        </p:spPr>
        <p:txBody>
          <a:bodyPr vert="horz" anchor="ctr" anchorCtr="0"/>
          <a:lstStyle>
            <a:lvl1pPr algn="l" eaLnBrk="1" latinLnBrk="0" hangingPunct="1">
              <a:defRPr kumimoji="0" sz="1200">
                <a:solidFill>
                  <a:schemeClr val="tx2"/>
                </a:solidFill>
              </a:defRPr>
            </a:lvl1pPr>
          </a:lstStyle>
          <a:p>
            <a:fld id="{48A87A34-81AB-432B-8DAE-1953F412C126}" type="datetimeFigureOut">
              <a:rPr lang="en-US" smtClean="0"/>
              <a:pPr/>
              <a:t>10/30/2022</a:t>
            </a:fld>
            <a:endParaRPr lang="en-US" dirty="0"/>
          </a:p>
        </p:txBody>
      </p:sp>
      <p:sp>
        <p:nvSpPr>
          <p:cNvPr id="10" name="Footer Placeholder 9"/>
          <p:cNvSpPr>
            <a:spLocks noGrp="1"/>
          </p:cNvSpPr>
          <p:nvPr>
            <p:ph type="ftr" sz="quarter" idx="3"/>
          </p:nvPr>
        </p:nvSpPr>
        <p:spPr>
          <a:xfrm>
            <a:off x="2844800" y="6203667"/>
            <a:ext cx="47752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11214100" y="6181531"/>
            <a:ext cx="8128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6D22F896-40B5-4ADD-8801-0D06FADFA095}" type="slidenum">
              <a:rPr lang="en-US" smtClean="0"/>
              <a:pPr/>
              <a:t>‹#›</a:t>
            </a:fld>
            <a:endParaRPr lang="en-US" dirty="0"/>
          </a:p>
        </p:txBody>
      </p:sp>
      <p:sp>
        <p:nvSpPr>
          <p:cNvPr id="5" name="Title Placeholder 4"/>
          <p:cNvSpPr>
            <a:spLocks noGrp="1"/>
          </p:cNvSpPr>
          <p:nvPr>
            <p:ph type="title"/>
          </p:nvPr>
        </p:nvSpPr>
        <p:spPr>
          <a:xfrm>
            <a:off x="609600" y="152400"/>
            <a:ext cx="109728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189C16BA-B0C4-6991-01A1-73F15DC305D1}"/>
              </a:ext>
            </a:extLst>
          </p:cNvPr>
          <p:cNvSpPr>
            <a:spLocks noGrp="1"/>
          </p:cNvSpPr>
          <p:nvPr>
            <p:ph type="subTitle" idx="1"/>
          </p:nvPr>
        </p:nvSpPr>
        <p:spPr>
          <a:xfrm>
            <a:off x="1828800" y="2971800"/>
            <a:ext cx="8791575" cy="3505200"/>
          </a:xfrm>
        </p:spPr>
        <p:txBody>
          <a:bodyPr/>
          <a:lstStyle/>
          <a:p>
            <a:pPr algn="l"/>
            <a:r>
              <a:rPr lang="en-US" dirty="0" smtClean="0">
                <a:latin typeface="Arial" pitchFamily="34" charset="0"/>
                <a:cs typeface="Arial" pitchFamily="34" charset="0"/>
              </a:rPr>
              <a:t>       Name                           </a:t>
            </a:r>
            <a:r>
              <a:rPr lang="en-US" dirty="0" err="1" smtClean="0">
                <a:latin typeface="Arial" pitchFamily="34" charset="0"/>
                <a:cs typeface="Arial" pitchFamily="34" charset="0"/>
              </a:rPr>
              <a:t>Samra</a:t>
            </a:r>
            <a:r>
              <a:rPr lang="en-US" dirty="0" smtClean="0">
                <a:latin typeface="Arial" pitchFamily="34" charset="0"/>
                <a:cs typeface="Arial" pitchFamily="34" charset="0"/>
              </a:rPr>
              <a:t> </a:t>
            </a:r>
            <a:r>
              <a:rPr lang="en-US" dirty="0" err="1" smtClean="0">
                <a:latin typeface="Arial" pitchFamily="34" charset="0"/>
                <a:cs typeface="Arial" pitchFamily="34" charset="0"/>
              </a:rPr>
              <a:t>Jannat</a:t>
            </a:r>
            <a:r>
              <a:rPr lang="en-US" dirty="0" smtClean="0">
                <a:latin typeface="Arial" pitchFamily="34" charset="0"/>
                <a:cs typeface="Arial" pitchFamily="34" charset="0"/>
              </a:rPr>
              <a:t> </a:t>
            </a:r>
          </a:p>
          <a:p>
            <a:pPr algn="l"/>
            <a:endParaRPr lang="en-US" dirty="0" smtClean="0">
              <a:latin typeface="Arial" pitchFamily="34" charset="0"/>
              <a:cs typeface="Arial" pitchFamily="34" charset="0"/>
            </a:endParaRPr>
          </a:p>
          <a:p>
            <a:pPr algn="l"/>
            <a:r>
              <a:rPr lang="en-US" dirty="0" smtClean="0">
                <a:latin typeface="Arial" pitchFamily="34" charset="0"/>
                <a:cs typeface="Arial" pitchFamily="34" charset="0"/>
              </a:rPr>
              <a:t>      Roll no.                         </a:t>
            </a:r>
            <a:r>
              <a:rPr lang="en-US" dirty="0" err="1" smtClean="0">
                <a:latin typeface="Arial" pitchFamily="34" charset="0"/>
                <a:cs typeface="Arial" pitchFamily="34" charset="0"/>
              </a:rPr>
              <a:t>Bscs</a:t>
            </a:r>
            <a:r>
              <a:rPr lang="en-US" dirty="0" smtClean="0">
                <a:latin typeface="Arial" pitchFamily="34" charset="0"/>
                <a:cs typeface="Arial" pitchFamily="34" charset="0"/>
              </a:rPr>
              <a:t> f19M66 </a:t>
            </a:r>
          </a:p>
          <a:p>
            <a:pPr algn="l"/>
            <a:endParaRPr lang="en-US" dirty="0" smtClean="0">
              <a:latin typeface="Arial" pitchFamily="34" charset="0"/>
              <a:cs typeface="Arial" pitchFamily="34" charset="0"/>
            </a:endParaRPr>
          </a:p>
          <a:p>
            <a:pPr algn="l"/>
            <a:r>
              <a:rPr lang="en-US" dirty="0" smtClean="0">
                <a:latin typeface="Arial" pitchFamily="34" charset="0"/>
                <a:cs typeface="Arial" pitchFamily="34" charset="0"/>
              </a:rPr>
              <a:t>     Subject                          software project Management </a:t>
            </a:r>
          </a:p>
          <a:p>
            <a:pPr algn="l"/>
            <a:endParaRPr lang="en-US" dirty="0" smtClean="0">
              <a:latin typeface="Arial" pitchFamily="34" charset="0"/>
              <a:cs typeface="Arial" pitchFamily="34" charset="0"/>
            </a:endParaRPr>
          </a:p>
          <a:p>
            <a:pPr algn="l"/>
            <a:r>
              <a:rPr lang="en-US" dirty="0" smtClean="0">
                <a:latin typeface="Arial" pitchFamily="34" charset="0"/>
                <a:cs typeface="Arial" pitchFamily="34" charset="0"/>
              </a:rPr>
              <a:t>     Author’s </a:t>
            </a:r>
            <a:r>
              <a:rPr lang="en-US" smtClean="0">
                <a:latin typeface="Arial" pitchFamily="34" charset="0"/>
                <a:cs typeface="Arial" pitchFamily="34" charset="0"/>
              </a:rPr>
              <a:t>name               </a:t>
            </a:r>
            <a:r>
              <a:rPr lang="en-US" smtClean="0"/>
              <a:t>Alexander </a:t>
            </a:r>
            <a:r>
              <a:rPr lang="en-US" dirty="0"/>
              <a:t>Rodrigues </a:t>
            </a:r>
            <a:r>
              <a:rPr lang="en-US" dirty="0" smtClean="0">
                <a:latin typeface="Arial" pitchFamily="34" charset="0"/>
                <a:cs typeface="Arial" pitchFamily="34" charset="0"/>
              </a:rPr>
              <a:t> </a:t>
            </a:r>
            <a:endParaRPr lang="en-US" dirty="0">
              <a:latin typeface="Arial" pitchFamily="34" charset="0"/>
              <a:cs typeface="Arial" pitchFamily="34" charset="0"/>
            </a:endParaRPr>
          </a:p>
        </p:txBody>
      </p:sp>
      <p:sp>
        <p:nvSpPr>
          <p:cNvPr id="2" name="Title 1">
            <a:extLst>
              <a:ext uri="{FF2B5EF4-FFF2-40B4-BE49-F238E27FC236}">
                <a16:creationId xmlns:a16="http://schemas.microsoft.com/office/drawing/2014/main" xmlns="" id="{B7E4217F-80DD-7BE3-C34B-DB2977AFA373}"/>
              </a:ext>
            </a:extLst>
          </p:cNvPr>
          <p:cNvSpPr>
            <a:spLocks noGrp="1"/>
          </p:cNvSpPr>
          <p:nvPr>
            <p:ph type="ctrTitle"/>
          </p:nvPr>
        </p:nvSpPr>
        <p:spPr>
          <a:xfrm>
            <a:off x="1876424" y="914401"/>
            <a:ext cx="8791575" cy="990600"/>
          </a:xfrm>
        </p:spPr>
        <p:txBody>
          <a:bodyPr/>
          <a:lstStyle/>
          <a:p>
            <a:r>
              <a:rPr lang="en-GB" b="1" dirty="0" smtClean="0"/>
              <a:t>Roles </a:t>
            </a:r>
            <a:r>
              <a:rPr lang="en-GB" b="1" dirty="0"/>
              <a:t>of system dynamics</a:t>
            </a:r>
            <a:endParaRPr lang="en-US" b="1" dirty="0"/>
          </a:p>
        </p:txBody>
      </p:sp>
    </p:spTree>
    <p:extLst>
      <p:ext uri="{BB962C8B-B14F-4D97-AF65-F5344CB8AC3E}">
        <p14:creationId xmlns:p14="http://schemas.microsoft.com/office/powerpoint/2010/main" val="108535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028A8F5-5A73-A7C4-E118-35BB1BD094AB}"/>
              </a:ext>
            </a:extLst>
          </p:cNvPr>
          <p:cNvSpPr>
            <a:spLocks noGrp="1"/>
          </p:cNvSpPr>
          <p:nvPr>
            <p:ph idx="1"/>
          </p:nvPr>
        </p:nvSpPr>
        <p:spPr>
          <a:xfrm>
            <a:off x="1141412" y="2249486"/>
            <a:ext cx="9905999" cy="4379913"/>
          </a:xfrm>
        </p:spPr>
        <p:txBody>
          <a:bodyPr>
            <a:normAutofit/>
          </a:bodyPr>
          <a:lstStyle/>
          <a:p>
            <a:r>
              <a:rPr lang="en-US" sz="1400" dirty="0" smtClean="0">
                <a:latin typeface="Arial" pitchFamily="34" charset="0"/>
                <a:cs typeface="Arial" pitchFamily="34" charset="0"/>
              </a:rPr>
              <a:t>SYSTEM DYNAMICS is</a:t>
            </a:r>
            <a:r>
              <a:rPr lang="en-US" sz="1400" dirty="0">
                <a:latin typeface="Arial" pitchFamily="34" charset="0"/>
                <a:cs typeface="Arial" pitchFamily="34" charset="0"/>
              </a:rPr>
              <a:t> </a:t>
            </a:r>
            <a:r>
              <a:rPr lang="en-US" sz="1400" b="1" dirty="0">
                <a:latin typeface="Arial" pitchFamily="34" charset="0"/>
                <a:cs typeface="Arial" pitchFamily="34" charset="0"/>
              </a:rPr>
              <a:t>a computer-based mathematical modeling approach for strategy development and better decision making in complex systems</a:t>
            </a:r>
            <a:r>
              <a:rPr lang="en-US" sz="1400" dirty="0">
                <a:latin typeface="Arial" pitchFamily="34" charset="0"/>
                <a:cs typeface="Arial" pitchFamily="34" charset="0"/>
              </a:rPr>
              <a:t>. This approach uses computer-aided simulation methodology based on feedback systems theory which complements the other Systems Thinking approaches.</a:t>
            </a:r>
          </a:p>
          <a:p>
            <a:r>
              <a:rPr lang="en-US" sz="1400" dirty="0">
                <a:latin typeface="Arial" pitchFamily="34" charset="0"/>
                <a:cs typeface="Arial" pitchFamily="34" charset="0"/>
              </a:rPr>
              <a:t>System Dynamics models offer </a:t>
            </a:r>
            <a:r>
              <a:rPr lang="en-US" sz="1400" dirty="0" smtClean="0">
                <a:latin typeface="Arial" pitchFamily="34" charset="0"/>
                <a:cs typeface="Arial" pitchFamily="34" charset="0"/>
              </a:rPr>
              <a:t>deeper </a:t>
            </a:r>
            <a:r>
              <a:rPr lang="en-US" sz="1400" dirty="0">
                <a:latin typeface="Arial" pitchFamily="34" charset="0"/>
                <a:cs typeface="Arial" pitchFamily="34" charset="0"/>
              </a:rPr>
              <a:t>strategic understanding </a:t>
            </a:r>
            <a:r>
              <a:rPr lang="en-US" sz="1400" dirty="0" smtClean="0">
                <a:latin typeface="Arial" pitchFamily="34" charset="0"/>
                <a:cs typeface="Arial" pitchFamily="34" charset="0"/>
              </a:rPr>
              <a:t>and </a:t>
            </a:r>
            <a:r>
              <a:rPr lang="en-US" sz="1400" dirty="0">
                <a:latin typeface="Arial" pitchFamily="34" charset="0"/>
                <a:cs typeface="Arial" pitchFamily="34" charset="0"/>
              </a:rPr>
              <a:t>insights </a:t>
            </a:r>
            <a:r>
              <a:rPr lang="en-US" sz="1400" dirty="0" smtClean="0">
                <a:latin typeface="Arial" pitchFamily="34" charset="0"/>
                <a:cs typeface="Arial" pitchFamily="34" charset="0"/>
              </a:rPr>
              <a:t>into </a:t>
            </a:r>
            <a:r>
              <a:rPr lang="en-US" sz="1400" dirty="0">
                <a:latin typeface="Arial" pitchFamily="34" charset="0"/>
                <a:cs typeface="Arial" pitchFamily="34" charset="0"/>
              </a:rPr>
              <a:t>the efficacy of various </a:t>
            </a:r>
            <a:r>
              <a:rPr lang="en-US" sz="1400" dirty="0" smtClean="0">
                <a:latin typeface="Arial" pitchFamily="34" charset="0"/>
                <a:cs typeface="Arial" pitchFamily="34" charset="0"/>
              </a:rPr>
              <a:t>managerial </a:t>
            </a:r>
            <a:r>
              <a:rPr lang="en-US" sz="1400" dirty="0">
                <a:latin typeface="Arial" pitchFamily="34" charset="0"/>
                <a:cs typeface="Arial" pitchFamily="34" charset="0"/>
              </a:rPr>
              <a:t>practices</a:t>
            </a:r>
          </a:p>
          <a:p>
            <a:r>
              <a:rPr lang="en-US" sz="1400" dirty="0">
                <a:latin typeface="Arial" pitchFamily="34" charset="0"/>
                <a:cs typeface="Arial" pitchFamily="34" charset="0"/>
              </a:rPr>
              <a:t>This paper offers a strategy for integrating traditional models with System Dynamics lessons into a single, integrated project management methodology.</a:t>
            </a:r>
          </a:p>
          <a:p>
            <a:r>
              <a:rPr lang="en-US" sz="1400" dirty="0">
                <a:latin typeface="Arial" pitchFamily="34" charset="0"/>
                <a:cs typeface="Arial" pitchFamily="34" charset="0"/>
              </a:rPr>
              <a:t>A fresh strategy built on System Dynamics models is currently evolving. This method, which assumes a comprehensive perspective of the organization, focuses on the </a:t>
            </a:r>
            <a:r>
              <a:rPr lang="en-US" sz="1400" dirty="0" err="1" smtClean="0">
                <a:latin typeface="Arial" pitchFamily="34" charset="0"/>
                <a:cs typeface="Arial" pitchFamily="34" charset="0"/>
              </a:rPr>
              <a:t>behaviorl</a:t>
            </a:r>
            <a:r>
              <a:rPr lang="en-US" sz="1400" dirty="0" smtClean="0">
                <a:latin typeface="Arial" pitchFamily="34" charset="0"/>
                <a:cs typeface="Arial" pitchFamily="34" charset="0"/>
              </a:rPr>
              <a:t> </a:t>
            </a:r>
            <a:r>
              <a:rPr lang="en-US" sz="1400" dirty="0">
                <a:latin typeface="Arial" pitchFamily="34" charset="0"/>
                <a:cs typeface="Arial" pitchFamily="34" charset="0"/>
              </a:rPr>
              <a:t>trends of projects and how they relate to managerial tactics. Morris and Hough2 have also noted the need for the creation of models that can evaluate strategic issues, noting that "(conventional) project management has not addressed itself the variables which often genuinely cause projects to fail... We must admit that there is a genuine need for such a paradigm of strategic management. It is difficult or even impossible to rely simply on conventional PERT/CPM system approaches, according to Davidson and </a:t>
            </a:r>
            <a:r>
              <a:rPr lang="en-US" sz="1400" dirty="0" err="1" smtClean="0">
                <a:latin typeface="Arial" pitchFamily="34" charset="0"/>
                <a:cs typeface="Arial" pitchFamily="34" charset="0"/>
              </a:rPr>
              <a:t>Houtl</a:t>
            </a:r>
            <a:r>
              <a:rPr lang="en-US" sz="1400" dirty="0" smtClean="0">
                <a:latin typeface="Arial" pitchFamily="34" charset="0"/>
                <a:cs typeface="Arial" pitchFamily="34" charset="0"/>
              </a:rPr>
              <a:t> . </a:t>
            </a:r>
            <a:r>
              <a:rPr lang="en-US" sz="1400" dirty="0">
                <a:latin typeface="Arial" pitchFamily="34" charset="0"/>
                <a:cs typeface="Arial" pitchFamily="34" charset="0"/>
              </a:rPr>
              <a:t>The answers demand a new paradigm for the control of large projects that is based on an open and dynamic </a:t>
            </a:r>
            <a:r>
              <a:rPr lang="en-US" sz="1400" dirty="0" smtClean="0">
                <a:latin typeface="Arial" pitchFamily="34" charset="0"/>
                <a:cs typeface="Arial" pitchFamily="34" charset="0"/>
              </a:rPr>
              <a:t> system </a:t>
            </a:r>
            <a:r>
              <a:rPr lang="en-US" sz="1400" dirty="0">
                <a:latin typeface="Arial" pitchFamily="34" charset="0"/>
                <a:cs typeface="Arial" pitchFamily="34" charset="0"/>
              </a:rPr>
              <a:t>architecture</a:t>
            </a:r>
          </a:p>
          <a:p>
            <a:endParaRPr lang="en-US" sz="1400" dirty="0">
              <a:latin typeface="Arial" pitchFamily="34" charset="0"/>
              <a:cs typeface="Arial" pitchFamily="34" charset="0"/>
            </a:endParaRPr>
          </a:p>
        </p:txBody>
      </p:sp>
      <p:sp>
        <p:nvSpPr>
          <p:cNvPr id="2" name="Title 1">
            <a:extLst>
              <a:ext uri="{FF2B5EF4-FFF2-40B4-BE49-F238E27FC236}">
                <a16:creationId xmlns:a16="http://schemas.microsoft.com/office/drawing/2014/main" xmlns="" id="{4487CEF6-4E68-0CAA-AD41-9B716F4A27DC}"/>
              </a:ext>
            </a:extLst>
          </p:cNvPr>
          <p:cNvSpPr>
            <a:spLocks noGrp="1"/>
          </p:cNvSpPr>
          <p:nvPr>
            <p:ph type="title"/>
          </p:nvPr>
        </p:nvSpPr>
        <p:spPr>
          <a:xfrm>
            <a:off x="1141413" y="655030"/>
            <a:ext cx="9905998" cy="1478570"/>
          </a:xfrm>
        </p:spPr>
        <p:txBody>
          <a:bodyPr/>
          <a:lstStyle/>
          <a:p>
            <a:r>
              <a:rPr lang="en-GB" dirty="0"/>
              <a:t>Introduction</a:t>
            </a:r>
            <a:endParaRPr lang="en-US" dirty="0"/>
          </a:p>
        </p:txBody>
      </p:sp>
    </p:spTree>
    <p:extLst>
      <p:ext uri="{BB962C8B-B14F-4D97-AF65-F5344CB8AC3E}">
        <p14:creationId xmlns:p14="http://schemas.microsoft.com/office/powerpoint/2010/main" val="3659593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FFA8564-7070-0DD8-CC22-6EF3AE27C8A6}"/>
              </a:ext>
            </a:extLst>
          </p:cNvPr>
          <p:cNvSpPr>
            <a:spLocks noGrp="1"/>
          </p:cNvSpPr>
          <p:nvPr>
            <p:ph idx="1"/>
          </p:nvPr>
        </p:nvSpPr>
        <p:spPr/>
        <p:txBody>
          <a:bodyPr>
            <a:normAutofit/>
          </a:bodyPr>
          <a:lstStyle/>
          <a:p>
            <a:r>
              <a:rPr lang="en-GB" dirty="0">
                <a:latin typeface="+mj-lt"/>
              </a:rPr>
              <a:t>Increasing complexity 
Weakness of traditional approach </a:t>
            </a:r>
            <a:r>
              <a:rPr lang="en-GB" dirty="0"/>
              <a:t>
Project failure 
Lack of systematic management 
Comparison of view
Identifying a cycle
Operational and strategic  issues</a:t>
            </a:r>
            <a:endParaRPr lang="en-US" dirty="0"/>
          </a:p>
        </p:txBody>
      </p:sp>
      <p:sp>
        <p:nvSpPr>
          <p:cNvPr id="2" name="Title 1">
            <a:extLst>
              <a:ext uri="{FF2B5EF4-FFF2-40B4-BE49-F238E27FC236}">
                <a16:creationId xmlns:a16="http://schemas.microsoft.com/office/drawing/2014/main" xmlns="" id="{82368CB3-15E8-6B08-2AD3-5DA92AB6A930}"/>
              </a:ext>
            </a:extLst>
          </p:cNvPr>
          <p:cNvSpPr>
            <a:spLocks noGrp="1"/>
          </p:cNvSpPr>
          <p:nvPr>
            <p:ph type="title"/>
          </p:nvPr>
        </p:nvSpPr>
        <p:spPr/>
        <p:txBody>
          <a:bodyPr/>
          <a:lstStyle/>
          <a:p>
            <a:r>
              <a:rPr lang="en-GB" dirty="0"/>
              <a:t>Background</a:t>
            </a:r>
            <a:endParaRPr lang="en-US" dirty="0"/>
          </a:p>
        </p:txBody>
      </p:sp>
    </p:spTree>
    <p:extLst>
      <p:ext uri="{BB962C8B-B14F-4D97-AF65-F5344CB8AC3E}">
        <p14:creationId xmlns:p14="http://schemas.microsoft.com/office/powerpoint/2010/main" val="2869948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09179837"/>
              </p:ext>
            </p:extLst>
          </p:nvPr>
        </p:nvGraphicFramePr>
        <p:xfrm>
          <a:off x="2438400" y="1600200"/>
          <a:ext cx="8534400" cy="5195127"/>
        </p:xfrm>
        <a:graphic>
          <a:graphicData uri="http://schemas.openxmlformats.org/drawingml/2006/table">
            <a:tbl>
              <a:tblPr firstRow="1" firstCol="1" lastRow="1" lastCol="1" bandRow="1" bandCol="1">
                <a:tableStyleId>{5C22544A-7EE6-4342-B048-85BDC9FD1C3A}</a:tableStyleId>
              </a:tblPr>
              <a:tblGrid>
                <a:gridCol w="4648200"/>
                <a:gridCol w="3886200"/>
              </a:tblGrid>
              <a:tr h="533400">
                <a:tc>
                  <a:txBody>
                    <a:bodyPr/>
                    <a:lstStyle/>
                    <a:p>
                      <a:pPr marL="90170" marR="0">
                        <a:lnSpc>
                          <a:spcPts val="1105"/>
                        </a:lnSpc>
                        <a:spcBef>
                          <a:spcPts val="105"/>
                        </a:spcBef>
                        <a:spcAft>
                          <a:spcPts val="0"/>
                        </a:spcAft>
                      </a:pPr>
                      <a:endParaRPr lang="en-US" sz="1400" dirty="0" smtClean="0">
                        <a:effectLst/>
                      </a:endParaRPr>
                    </a:p>
                    <a:p>
                      <a:pPr marL="90170" marR="0">
                        <a:lnSpc>
                          <a:spcPts val="1105"/>
                        </a:lnSpc>
                        <a:spcBef>
                          <a:spcPts val="105"/>
                        </a:spcBef>
                        <a:spcAft>
                          <a:spcPts val="0"/>
                        </a:spcAft>
                      </a:pPr>
                      <a:r>
                        <a:rPr lang="en-US" sz="1400" dirty="0" smtClean="0">
                          <a:effectLst/>
                        </a:rPr>
                        <a:t>Technique/Tools</a:t>
                      </a:r>
                    </a:p>
                    <a:p>
                      <a:pPr marL="90170" marR="0">
                        <a:lnSpc>
                          <a:spcPts val="1105"/>
                        </a:lnSpc>
                        <a:spcBef>
                          <a:spcPts val="105"/>
                        </a:spcBef>
                        <a:spcAft>
                          <a:spcPts val="0"/>
                        </a:spcAft>
                      </a:pPr>
                      <a:endParaRPr lang="en-US" sz="1400" dirty="0">
                        <a:effectLst/>
                        <a:latin typeface="Times New Roman"/>
                        <a:ea typeface="Times New Roman"/>
                        <a:cs typeface="Times New Roman"/>
                      </a:endParaRPr>
                    </a:p>
                  </a:txBody>
                  <a:tcPr marL="0" marR="0" marT="0" marB="0"/>
                </a:tc>
                <a:tc>
                  <a:txBody>
                    <a:bodyPr/>
                    <a:lstStyle/>
                    <a:p>
                      <a:pPr marL="72390" marR="0">
                        <a:lnSpc>
                          <a:spcPts val="1140"/>
                        </a:lnSpc>
                        <a:spcBef>
                          <a:spcPts val="75"/>
                        </a:spcBef>
                        <a:spcAft>
                          <a:spcPts val="0"/>
                        </a:spcAft>
                      </a:pPr>
                      <a:endParaRPr lang="en-US" sz="1400" dirty="0" smtClean="0">
                        <a:effectLst/>
                      </a:endParaRPr>
                    </a:p>
                    <a:p>
                      <a:pPr marL="72390" marR="0">
                        <a:lnSpc>
                          <a:spcPts val="1140"/>
                        </a:lnSpc>
                        <a:spcBef>
                          <a:spcPts val="75"/>
                        </a:spcBef>
                        <a:spcAft>
                          <a:spcPts val="0"/>
                        </a:spcAft>
                      </a:pPr>
                      <a:r>
                        <a:rPr lang="en-US" sz="1400" dirty="0" smtClean="0">
                          <a:effectLst/>
                        </a:rPr>
                        <a:t>Purpose</a:t>
                      </a:r>
                      <a:endParaRPr lang="en-US" sz="1400" dirty="0">
                        <a:effectLst/>
                        <a:latin typeface="Times New Roman"/>
                        <a:ea typeface="Times New Roman"/>
                        <a:cs typeface="Times New Roman"/>
                      </a:endParaRPr>
                    </a:p>
                  </a:txBody>
                  <a:tcPr marL="0" marR="0" marT="0" marB="0"/>
                </a:tc>
              </a:tr>
              <a:tr h="469106">
                <a:tc>
                  <a:txBody>
                    <a:bodyPr/>
                    <a:lstStyle/>
                    <a:p>
                      <a:pPr marL="92710" marR="0">
                        <a:lnSpc>
                          <a:spcPts val="1050"/>
                        </a:lnSpc>
                        <a:spcBef>
                          <a:spcPts val="0"/>
                        </a:spcBef>
                        <a:spcAft>
                          <a:spcPts val="0"/>
                        </a:spcAft>
                      </a:pPr>
                      <a:endParaRPr lang="en-US" sz="1400" dirty="0" smtClean="0">
                        <a:effectLst/>
                      </a:endParaRPr>
                    </a:p>
                    <a:p>
                      <a:pPr marL="92710" marR="0">
                        <a:lnSpc>
                          <a:spcPts val="1050"/>
                        </a:lnSpc>
                        <a:spcBef>
                          <a:spcPts val="0"/>
                        </a:spcBef>
                        <a:spcAft>
                          <a:spcPts val="0"/>
                        </a:spcAft>
                      </a:pPr>
                      <a:r>
                        <a:rPr lang="en-US" sz="1400" dirty="0" smtClean="0">
                          <a:effectLst/>
                        </a:rPr>
                        <a:t>Work</a:t>
                      </a:r>
                      <a:r>
                        <a:rPr lang="en-US" sz="1400" spc="-25" dirty="0" smtClean="0">
                          <a:effectLst/>
                        </a:rPr>
                        <a:t> </a:t>
                      </a:r>
                      <a:r>
                        <a:rPr lang="en-US" sz="1400" dirty="0">
                          <a:effectLst/>
                        </a:rPr>
                        <a:t>Breakdown</a:t>
                      </a:r>
                      <a:r>
                        <a:rPr lang="en-US" sz="1400" spc="30" dirty="0">
                          <a:effectLst/>
                        </a:rPr>
                        <a:t> </a:t>
                      </a:r>
                      <a:r>
                        <a:rPr lang="en-US" sz="1400" dirty="0">
                          <a:effectLst/>
                        </a:rPr>
                        <a:t>Structure</a:t>
                      </a:r>
                      <a:r>
                        <a:rPr lang="en-US" sz="1400" spc="-5" dirty="0">
                          <a:effectLst/>
                        </a:rPr>
                        <a:t> </a:t>
                      </a:r>
                      <a:r>
                        <a:rPr lang="en-US" sz="1400" dirty="0">
                          <a:effectLst/>
                        </a:rPr>
                        <a:t>-</a:t>
                      </a:r>
                      <a:r>
                        <a:rPr lang="en-US" sz="1400" spc="45" dirty="0">
                          <a:effectLst/>
                        </a:rPr>
                        <a:t> </a:t>
                      </a:r>
                      <a:r>
                        <a:rPr lang="en-US" sz="1400" dirty="0">
                          <a:effectLst/>
                        </a:rPr>
                        <a:t>WBS</a:t>
                      </a:r>
                      <a:endParaRPr lang="en-US" sz="1400" dirty="0">
                        <a:effectLst/>
                        <a:latin typeface="Times New Roman"/>
                        <a:ea typeface="Times New Roman"/>
                        <a:cs typeface="Times New Roman"/>
                      </a:endParaRPr>
                    </a:p>
                  </a:txBody>
                  <a:tcPr marL="0" marR="0" marT="0" marB="0"/>
                </a:tc>
                <a:tc>
                  <a:txBody>
                    <a:bodyPr/>
                    <a:lstStyle/>
                    <a:p>
                      <a:pPr marL="73660" marR="0">
                        <a:lnSpc>
                          <a:spcPts val="1035"/>
                        </a:lnSpc>
                        <a:spcBef>
                          <a:spcPts val="0"/>
                        </a:spcBef>
                        <a:spcAft>
                          <a:spcPts val="0"/>
                        </a:spcAft>
                      </a:pPr>
                      <a:endParaRPr lang="en-US" sz="1400" dirty="0" smtClean="0">
                        <a:effectLst/>
                      </a:endParaRPr>
                    </a:p>
                    <a:p>
                      <a:pPr marL="73660" marR="0">
                        <a:lnSpc>
                          <a:spcPts val="1035"/>
                        </a:lnSpc>
                        <a:spcBef>
                          <a:spcPts val="0"/>
                        </a:spcBef>
                        <a:spcAft>
                          <a:spcPts val="0"/>
                        </a:spcAft>
                      </a:pPr>
                      <a:r>
                        <a:rPr lang="en-US" sz="1400" dirty="0" smtClean="0">
                          <a:effectLst/>
                        </a:rPr>
                        <a:t>Basic</a:t>
                      </a:r>
                      <a:r>
                        <a:rPr lang="en-US" sz="1400" spc="-45" dirty="0" smtClean="0">
                          <a:effectLst/>
                        </a:rPr>
                        <a:t> </a:t>
                      </a:r>
                      <a:r>
                        <a:rPr lang="en-US" sz="1400" dirty="0">
                          <a:effectLst/>
                        </a:rPr>
                        <a:t>definition</a:t>
                      </a:r>
                      <a:r>
                        <a:rPr lang="en-US" sz="1400" spc="-20" dirty="0">
                          <a:effectLst/>
                        </a:rPr>
                        <a:t> </a:t>
                      </a:r>
                      <a:r>
                        <a:rPr lang="en-US" sz="1400" dirty="0">
                          <a:effectLst/>
                        </a:rPr>
                        <a:t>of</a:t>
                      </a:r>
                      <a:r>
                        <a:rPr lang="en-US" sz="1400" spc="-40" dirty="0">
                          <a:effectLst/>
                        </a:rPr>
                        <a:t> </a:t>
                      </a:r>
                      <a:r>
                        <a:rPr lang="en-US" sz="1400" dirty="0">
                          <a:effectLst/>
                        </a:rPr>
                        <a:t>the</a:t>
                      </a:r>
                      <a:r>
                        <a:rPr lang="en-US" sz="1400" spc="-20" dirty="0">
                          <a:effectLst/>
                        </a:rPr>
                        <a:t> </a:t>
                      </a:r>
                      <a:r>
                        <a:rPr lang="en-US" sz="1400" dirty="0">
                          <a:effectLst/>
                        </a:rPr>
                        <a:t>project</a:t>
                      </a:r>
                      <a:r>
                        <a:rPr lang="en-US" sz="1400" spc="-15" dirty="0">
                          <a:effectLst/>
                        </a:rPr>
                        <a:t> </a:t>
                      </a:r>
                      <a:r>
                        <a:rPr lang="en-US" sz="1400" dirty="0">
                          <a:effectLst/>
                        </a:rPr>
                        <a:t>work</a:t>
                      </a:r>
                      <a:r>
                        <a:rPr lang="en-US" sz="1400" dirty="0" smtClean="0">
                          <a:effectLst/>
                        </a:rPr>
                        <a:t>.</a:t>
                      </a:r>
                    </a:p>
                    <a:p>
                      <a:pPr marL="73660" marR="0">
                        <a:lnSpc>
                          <a:spcPts val="1035"/>
                        </a:lnSpc>
                        <a:spcBef>
                          <a:spcPts val="0"/>
                        </a:spcBef>
                        <a:spcAft>
                          <a:spcPts val="0"/>
                        </a:spcAft>
                      </a:pPr>
                      <a:endParaRPr lang="en-US" sz="1400" dirty="0">
                        <a:effectLst/>
                      </a:endParaRPr>
                    </a:p>
                    <a:p>
                      <a:pPr marL="71120" marR="371475" indent="2540">
                        <a:lnSpc>
                          <a:spcPts val="1150"/>
                        </a:lnSpc>
                        <a:spcBef>
                          <a:spcPts val="0"/>
                        </a:spcBef>
                        <a:spcAft>
                          <a:spcPts val="0"/>
                        </a:spcAft>
                      </a:pPr>
                      <a:r>
                        <a:rPr lang="en-US" sz="1400" spc="-5" dirty="0">
                          <a:effectLst/>
                        </a:rPr>
                        <a:t>Precedes</a:t>
                      </a:r>
                      <a:r>
                        <a:rPr lang="en-US" sz="1400" spc="-30" dirty="0">
                          <a:effectLst/>
                        </a:rPr>
                        <a:t> </a:t>
                      </a:r>
                      <a:r>
                        <a:rPr lang="en-US" sz="1400" spc="-5" dirty="0">
                          <a:effectLst/>
                        </a:rPr>
                        <a:t>the</a:t>
                      </a:r>
                      <a:r>
                        <a:rPr lang="en-US" sz="1400" spc="-45" dirty="0">
                          <a:effectLst/>
                        </a:rPr>
                        <a:t> </a:t>
                      </a:r>
                      <a:r>
                        <a:rPr lang="en-US" sz="1400" spc="-5" dirty="0">
                          <a:effectLst/>
                        </a:rPr>
                        <a:t>project</a:t>
                      </a:r>
                      <a:r>
                        <a:rPr lang="en-US" sz="1400" spc="-25" dirty="0">
                          <a:effectLst/>
                        </a:rPr>
                        <a:t> </a:t>
                      </a:r>
                      <a:r>
                        <a:rPr lang="en-US" sz="1400" spc="-5" dirty="0">
                          <a:effectLst/>
                        </a:rPr>
                        <a:t>schedule</a:t>
                      </a:r>
                      <a:r>
                        <a:rPr lang="en-US" sz="1400" spc="10" dirty="0">
                          <a:effectLst/>
                        </a:rPr>
                        <a:t> </a:t>
                      </a:r>
                      <a:r>
                        <a:rPr lang="en-US" sz="1400" dirty="0">
                          <a:effectLst/>
                        </a:rPr>
                        <a:t>and</a:t>
                      </a:r>
                      <a:r>
                        <a:rPr lang="en-US" sz="1400" spc="-30" dirty="0">
                          <a:effectLst/>
                        </a:rPr>
                        <a:t> </a:t>
                      </a:r>
                      <a:r>
                        <a:rPr lang="en-US" sz="1400" dirty="0">
                          <a:effectLst/>
                        </a:rPr>
                        <a:t>cost</a:t>
                      </a:r>
                      <a:r>
                        <a:rPr lang="en-US" sz="1400" spc="-220" dirty="0">
                          <a:effectLst/>
                        </a:rPr>
                        <a:t> </a:t>
                      </a:r>
                      <a:endParaRPr lang="en-US" sz="1400" spc="-220" dirty="0" smtClean="0">
                        <a:effectLst/>
                      </a:endParaRPr>
                    </a:p>
                    <a:p>
                      <a:pPr marL="71120" marR="371475" indent="2540">
                        <a:lnSpc>
                          <a:spcPts val="1150"/>
                        </a:lnSpc>
                        <a:spcBef>
                          <a:spcPts val="0"/>
                        </a:spcBef>
                        <a:spcAft>
                          <a:spcPts val="0"/>
                        </a:spcAft>
                      </a:pPr>
                      <a:r>
                        <a:rPr lang="en-US" sz="1400" dirty="0" smtClean="0">
                          <a:effectLst/>
                        </a:rPr>
                        <a:t>estimations</a:t>
                      </a:r>
                      <a:r>
                        <a:rPr lang="en-US" sz="1400" dirty="0">
                          <a:effectLst/>
                        </a:rPr>
                        <a:t>.</a:t>
                      </a:r>
                      <a:endParaRPr lang="en-US" sz="1400" dirty="0">
                        <a:effectLst/>
                        <a:latin typeface="Times New Roman"/>
                        <a:ea typeface="Times New Roman"/>
                        <a:cs typeface="Times New Roman"/>
                      </a:endParaRPr>
                    </a:p>
                  </a:txBody>
                  <a:tcPr marL="0" marR="0" marT="0" marB="0"/>
                </a:tc>
              </a:tr>
              <a:tr h="275590">
                <a:tc>
                  <a:txBody>
                    <a:bodyPr/>
                    <a:lstStyle/>
                    <a:p>
                      <a:pPr marL="88900" marR="0">
                        <a:lnSpc>
                          <a:spcPts val="1020"/>
                        </a:lnSpc>
                        <a:spcBef>
                          <a:spcPts val="0"/>
                        </a:spcBef>
                        <a:spcAft>
                          <a:spcPts val="0"/>
                        </a:spcAft>
                      </a:pPr>
                      <a:endParaRPr lang="en-US" sz="1400" spc="-5" dirty="0" smtClean="0">
                        <a:effectLst/>
                      </a:endParaRPr>
                    </a:p>
                    <a:p>
                      <a:pPr marL="88900" marR="0">
                        <a:lnSpc>
                          <a:spcPts val="1020"/>
                        </a:lnSpc>
                        <a:spcBef>
                          <a:spcPts val="0"/>
                        </a:spcBef>
                        <a:spcAft>
                          <a:spcPts val="0"/>
                        </a:spcAft>
                      </a:pPr>
                      <a:r>
                        <a:rPr lang="en-US" sz="1400" spc="-5" dirty="0" smtClean="0">
                          <a:effectLst/>
                        </a:rPr>
                        <a:t>Responsibility</a:t>
                      </a:r>
                      <a:r>
                        <a:rPr lang="en-US" sz="1400" spc="-45" dirty="0" smtClean="0">
                          <a:effectLst/>
                        </a:rPr>
                        <a:t> </a:t>
                      </a:r>
                      <a:r>
                        <a:rPr lang="en-US" sz="1400" spc="-5" dirty="0">
                          <a:effectLst/>
                        </a:rPr>
                        <a:t>matrixes</a:t>
                      </a:r>
                      <a:endParaRPr lang="en-US" sz="1400" dirty="0">
                        <a:effectLst/>
                        <a:latin typeface="Times New Roman"/>
                        <a:ea typeface="Times New Roman"/>
                        <a:cs typeface="Times New Roman"/>
                      </a:endParaRPr>
                    </a:p>
                  </a:txBody>
                  <a:tcPr marL="0" marR="0" marT="0" marB="0"/>
                </a:tc>
                <a:tc>
                  <a:txBody>
                    <a:bodyPr/>
                    <a:lstStyle/>
                    <a:p>
                      <a:pPr marL="69215" marR="0">
                        <a:lnSpc>
                          <a:spcPts val="1030"/>
                        </a:lnSpc>
                        <a:spcBef>
                          <a:spcPts val="0"/>
                        </a:spcBef>
                        <a:spcAft>
                          <a:spcPts val="0"/>
                        </a:spcAft>
                      </a:pPr>
                      <a:endParaRPr lang="en-US" sz="1400" dirty="0" smtClean="0">
                        <a:effectLst/>
                      </a:endParaRPr>
                    </a:p>
                    <a:p>
                      <a:pPr marL="69215" marR="0">
                        <a:lnSpc>
                          <a:spcPts val="1030"/>
                        </a:lnSpc>
                        <a:spcBef>
                          <a:spcPts val="0"/>
                        </a:spcBef>
                        <a:spcAft>
                          <a:spcPts val="0"/>
                        </a:spcAft>
                      </a:pPr>
                      <a:r>
                        <a:rPr lang="en-US" sz="1400" dirty="0" smtClean="0">
                          <a:effectLst/>
                        </a:rPr>
                        <a:t>Integration</a:t>
                      </a:r>
                      <a:r>
                        <a:rPr lang="en-US" sz="1400" spc="145" dirty="0" smtClean="0">
                          <a:effectLst/>
                        </a:rPr>
                        <a:t> </a:t>
                      </a:r>
                      <a:r>
                        <a:rPr lang="en-US" sz="1400" dirty="0">
                          <a:effectLst/>
                        </a:rPr>
                        <a:t>of</a:t>
                      </a:r>
                      <a:r>
                        <a:rPr lang="en-US" sz="1400" spc="55" dirty="0">
                          <a:effectLst/>
                        </a:rPr>
                        <a:t> </a:t>
                      </a:r>
                      <a:r>
                        <a:rPr lang="en-US" sz="1400" dirty="0">
                          <a:effectLst/>
                        </a:rPr>
                        <a:t>the</a:t>
                      </a:r>
                      <a:r>
                        <a:rPr lang="en-US" sz="1400" spc="85" dirty="0">
                          <a:effectLst/>
                        </a:rPr>
                        <a:t> </a:t>
                      </a:r>
                      <a:r>
                        <a:rPr lang="en-US" sz="1400" dirty="0">
                          <a:effectLst/>
                        </a:rPr>
                        <a:t>project</a:t>
                      </a:r>
                      <a:r>
                        <a:rPr lang="en-US" sz="1400" spc="95" dirty="0">
                          <a:effectLst/>
                        </a:rPr>
                        <a:t> </a:t>
                      </a:r>
                      <a:r>
                        <a:rPr lang="en-US" sz="1400" dirty="0">
                          <a:effectLst/>
                        </a:rPr>
                        <a:t>organization</a:t>
                      </a:r>
                      <a:r>
                        <a:rPr lang="en-US" sz="1400" spc="215" dirty="0">
                          <a:effectLst/>
                        </a:rPr>
                        <a:t> </a:t>
                      </a:r>
                      <a:r>
                        <a:rPr lang="en-US" sz="1400" dirty="0" smtClean="0">
                          <a:effectLst/>
                        </a:rPr>
                        <a:t>with</a:t>
                      </a:r>
                    </a:p>
                    <a:p>
                      <a:pPr marL="69215" marR="0">
                        <a:lnSpc>
                          <a:spcPts val="1030"/>
                        </a:lnSpc>
                        <a:spcBef>
                          <a:spcPts val="0"/>
                        </a:spcBef>
                        <a:spcAft>
                          <a:spcPts val="0"/>
                        </a:spcAft>
                      </a:pPr>
                      <a:endParaRPr lang="en-US" sz="1400" dirty="0">
                        <a:effectLst/>
                      </a:endParaRPr>
                    </a:p>
                    <a:p>
                      <a:pPr marL="68580" marR="0">
                        <a:lnSpc>
                          <a:spcPts val="1040"/>
                        </a:lnSpc>
                        <a:spcBef>
                          <a:spcPts val="0"/>
                        </a:spcBef>
                        <a:spcAft>
                          <a:spcPts val="0"/>
                        </a:spcAft>
                      </a:pPr>
                      <a:r>
                        <a:rPr lang="en-US" sz="1400" dirty="0">
                          <a:effectLst/>
                        </a:rPr>
                        <a:t>the</a:t>
                      </a:r>
                      <a:r>
                        <a:rPr lang="en-US" sz="1400" spc="-20" dirty="0">
                          <a:effectLst/>
                        </a:rPr>
                        <a:t> </a:t>
                      </a:r>
                      <a:r>
                        <a:rPr lang="en-US" sz="1400" dirty="0">
                          <a:effectLst/>
                        </a:rPr>
                        <a:t>WBS</a:t>
                      </a:r>
                      <a:r>
                        <a:rPr lang="en-US" sz="1400" spc="-40" dirty="0">
                          <a:effectLst/>
                        </a:rPr>
                        <a:t> </a:t>
                      </a:r>
                      <a:r>
                        <a:rPr lang="en-US" sz="1400" dirty="0">
                          <a:effectLst/>
                        </a:rPr>
                        <a:t>--</a:t>
                      </a:r>
                      <a:r>
                        <a:rPr lang="en-US" sz="1400" spc="-35" dirty="0">
                          <a:effectLst/>
                        </a:rPr>
                        <a:t> </a:t>
                      </a:r>
                      <a:r>
                        <a:rPr lang="en-US" sz="1400" dirty="0">
                          <a:effectLst/>
                        </a:rPr>
                        <a:t>assignment</a:t>
                      </a:r>
                      <a:r>
                        <a:rPr lang="en-US" sz="1400" spc="30" dirty="0">
                          <a:effectLst/>
                        </a:rPr>
                        <a:t> </a:t>
                      </a:r>
                      <a:r>
                        <a:rPr lang="en-US" sz="1400" dirty="0">
                          <a:effectLst/>
                        </a:rPr>
                        <a:t>of</a:t>
                      </a:r>
                      <a:r>
                        <a:rPr lang="en-US" sz="1400" spc="-45" dirty="0">
                          <a:effectLst/>
                        </a:rPr>
                        <a:t> </a:t>
                      </a:r>
                      <a:r>
                        <a:rPr lang="en-US" sz="1400" dirty="0">
                          <a:effectLst/>
                        </a:rPr>
                        <a:t>responsibilities.</a:t>
                      </a:r>
                      <a:endParaRPr lang="en-US" sz="1400" dirty="0">
                        <a:effectLst/>
                        <a:latin typeface="Times New Roman"/>
                        <a:ea typeface="Times New Roman"/>
                        <a:cs typeface="Times New Roman"/>
                      </a:endParaRPr>
                    </a:p>
                  </a:txBody>
                  <a:tcPr marL="0" marR="0" marT="0" marB="0"/>
                </a:tc>
              </a:tr>
              <a:tr h="289560">
                <a:tc>
                  <a:txBody>
                    <a:bodyPr/>
                    <a:lstStyle/>
                    <a:p>
                      <a:pPr marL="88900" marR="0">
                        <a:lnSpc>
                          <a:spcPts val="1025"/>
                        </a:lnSpc>
                        <a:spcBef>
                          <a:spcPts val="0"/>
                        </a:spcBef>
                        <a:spcAft>
                          <a:spcPts val="0"/>
                        </a:spcAft>
                      </a:pPr>
                      <a:endParaRPr lang="en-US" sz="1400" dirty="0" smtClean="0">
                        <a:effectLst/>
                      </a:endParaRPr>
                    </a:p>
                    <a:p>
                      <a:pPr marL="88900" marR="0">
                        <a:lnSpc>
                          <a:spcPts val="1025"/>
                        </a:lnSpc>
                        <a:spcBef>
                          <a:spcPts val="0"/>
                        </a:spcBef>
                        <a:spcAft>
                          <a:spcPts val="0"/>
                        </a:spcAft>
                      </a:pPr>
                      <a:r>
                        <a:rPr lang="en-US" sz="1400" dirty="0" smtClean="0">
                          <a:effectLst/>
                        </a:rPr>
                        <a:t>Bar</a:t>
                      </a:r>
                      <a:r>
                        <a:rPr lang="en-US" sz="1400" spc="-30" dirty="0" smtClean="0">
                          <a:effectLst/>
                        </a:rPr>
                        <a:t> </a:t>
                      </a:r>
                      <a:r>
                        <a:rPr lang="en-US" sz="1400" dirty="0">
                          <a:effectLst/>
                        </a:rPr>
                        <a:t>charts</a:t>
                      </a:r>
                      <a:r>
                        <a:rPr lang="en-US" sz="1400" spc="-10" dirty="0">
                          <a:effectLst/>
                        </a:rPr>
                        <a:t> </a:t>
                      </a:r>
                      <a:r>
                        <a:rPr lang="en-US" sz="1400" dirty="0">
                          <a:effectLst/>
                        </a:rPr>
                        <a:t>or</a:t>
                      </a:r>
                      <a:r>
                        <a:rPr lang="en-US" sz="1400" spc="-55" dirty="0">
                          <a:effectLst/>
                        </a:rPr>
                        <a:t> </a:t>
                      </a:r>
                      <a:r>
                        <a:rPr lang="en-US" sz="1400" dirty="0">
                          <a:effectLst/>
                        </a:rPr>
                        <a:t>Gantt</a:t>
                      </a:r>
                      <a:r>
                        <a:rPr lang="en-US" sz="1400" spc="-10" dirty="0">
                          <a:effectLst/>
                        </a:rPr>
                        <a:t> </a:t>
                      </a:r>
                      <a:r>
                        <a:rPr lang="en-US" sz="1400" dirty="0">
                          <a:effectLst/>
                        </a:rPr>
                        <a:t>Charts</a:t>
                      </a:r>
                      <a:endParaRPr lang="en-US" sz="1400" dirty="0">
                        <a:effectLst/>
                        <a:latin typeface="Times New Roman"/>
                        <a:ea typeface="Times New Roman"/>
                        <a:cs typeface="Times New Roman"/>
                      </a:endParaRPr>
                    </a:p>
                  </a:txBody>
                  <a:tcPr marL="0" marR="0" marT="0" marB="0"/>
                </a:tc>
                <a:tc>
                  <a:txBody>
                    <a:bodyPr/>
                    <a:lstStyle/>
                    <a:p>
                      <a:pPr marL="67945" marR="0">
                        <a:lnSpc>
                          <a:spcPts val="1025"/>
                        </a:lnSpc>
                        <a:spcBef>
                          <a:spcPts val="0"/>
                        </a:spcBef>
                        <a:spcAft>
                          <a:spcPts val="0"/>
                        </a:spcAft>
                      </a:pPr>
                      <a:endParaRPr lang="en-US" sz="1400" spc="-5" dirty="0" smtClean="0">
                        <a:effectLst/>
                      </a:endParaRPr>
                    </a:p>
                    <a:p>
                      <a:pPr marL="67945" marR="0">
                        <a:lnSpc>
                          <a:spcPts val="1025"/>
                        </a:lnSpc>
                        <a:spcBef>
                          <a:spcPts val="0"/>
                        </a:spcBef>
                        <a:spcAft>
                          <a:spcPts val="0"/>
                        </a:spcAft>
                      </a:pPr>
                      <a:endParaRPr lang="en-US" sz="1400" spc="-5" dirty="0" smtClean="0">
                        <a:effectLst/>
                      </a:endParaRPr>
                    </a:p>
                    <a:p>
                      <a:pPr marL="67945" marR="0">
                        <a:lnSpc>
                          <a:spcPts val="1025"/>
                        </a:lnSpc>
                        <a:spcBef>
                          <a:spcPts val="0"/>
                        </a:spcBef>
                        <a:spcAft>
                          <a:spcPts val="0"/>
                        </a:spcAft>
                      </a:pPr>
                      <a:r>
                        <a:rPr lang="en-US" sz="1400" spc="-5" dirty="0" smtClean="0">
                          <a:effectLst/>
                        </a:rPr>
                        <a:t>Simple</a:t>
                      </a:r>
                      <a:r>
                        <a:rPr lang="en-US" sz="1400" spc="-10" dirty="0" smtClean="0">
                          <a:effectLst/>
                        </a:rPr>
                        <a:t> </a:t>
                      </a:r>
                      <a:r>
                        <a:rPr lang="en-US" sz="1400" dirty="0">
                          <a:effectLst/>
                        </a:rPr>
                        <a:t>representation</a:t>
                      </a:r>
                      <a:r>
                        <a:rPr lang="en-US" sz="1400" spc="-10" dirty="0">
                          <a:effectLst/>
                        </a:rPr>
                        <a:t> </a:t>
                      </a:r>
                      <a:r>
                        <a:rPr lang="en-US" sz="1400" dirty="0">
                          <a:effectLst/>
                        </a:rPr>
                        <a:t>of</a:t>
                      </a:r>
                      <a:r>
                        <a:rPr lang="en-US" sz="1400" spc="-45" dirty="0">
                          <a:effectLst/>
                        </a:rPr>
                        <a:t> </a:t>
                      </a:r>
                      <a:r>
                        <a:rPr lang="en-US" sz="1400" dirty="0">
                          <a:effectLst/>
                        </a:rPr>
                        <a:t>the</a:t>
                      </a:r>
                      <a:r>
                        <a:rPr lang="en-US" sz="1400" spc="-35" dirty="0">
                          <a:effectLst/>
                        </a:rPr>
                        <a:t> </a:t>
                      </a:r>
                      <a:r>
                        <a:rPr lang="en-US" sz="1400" dirty="0">
                          <a:effectLst/>
                        </a:rPr>
                        <a:t>project</a:t>
                      </a:r>
                    </a:p>
                    <a:p>
                      <a:pPr marL="68580" marR="0" indent="-2540">
                        <a:lnSpc>
                          <a:spcPts val="1130"/>
                        </a:lnSpc>
                        <a:spcBef>
                          <a:spcPts val="0"/>
                        </a:spcBef>
                        <a:spcAft>
                          <a:spcPts val="0"/>
                        </a:spcAft>
                      </a:pPr>
                      <a:r>
                        <a:rPr lang="en-US" sz="1400" dirty="0">
                          <a:effectLst/>
                        </a:rPr>
                        <a:t>schedule.</a:t>
                      </a:r>
                      <a:r>
                        <a:rPr lang="en-US" sz="1400" spc="135" dirty="0">
                          <a:effectLst/>
                        </a:rPr>
                        <a:t> </a:t>
                      </a:r>
                      <a:endParaRPr lang="en-US" sz="1400" dirty="0">
                        <a:effectLst/>
                        <a:latin typeface="Times New Roman"/>
                        <a:ea typeface="Times New Roman"/>
                        <a:cs typeface="Times New Roman"/>
                      </a:endParaRPr>
                    </a:p>
                  </a:txBody>
                  <a:tcPr marL="0" marR="0" marT="0" marB="0"/>
                </a:tc>
              </a:tr>
              <a:tr h="769620">
                <a:tc>
                  <a:txBody>
                    <a:bodyPr/>
                    <a:lstStyle/>
                    <a:p>
                      <a:pPr marL="80645" marR="0">
                        <a:lnSpc>
                          <a:spcPts val="1030"/>
                        </a:lnSpc>
                        <a:spcBef>
                          <a:spcPts val="0"/>
                        </a:spcBef>
                        <a:spcAft>
                          <a:spcPts val="0"/>
                        </a:spcAft>
                      </a:pPr>
                      <a:endParaRPr lang="en-US" sz="1400" dirty="0" smtClean="0">
                        <a:effectLst/>
                      </a:endParaRPr>
                    </a:p>
                    <a:p>
                      <a:pPr marL="80645" marR="0">
                        <a:lnSpc>
                          <a:spcPts val="1030"/>
                        </a:lnSpc>
                        <a:spcBef>
                          <a:spcPts val="0"/>
                        </a:spcBef>
                        <a:spcAft>
                          <a:spcPts val="0"/>
                        </a:spcAft>
                      </a:pPr>
                      <a:r>
                        <a:rPr lang="en-US" sz="1400" dirty="0" smtClean="0">
                          <a:effectLst/>
                        </a:rPr>
                        <a:t>Project</a:t>
                      </a:r>
                      <a:r>
                        <a:rPr lang="en-US" sz="1400" spc="5" dirty="0" smtClean="0">
                          <a:effectLst/>
                        </a:rPr>
                        <a:t> </a:t>
                      </a:r>
                      <a:r>
                        <a:rPr lang="en-US" sz="1400" dirty="0">
                          <a:effectLst/>
                        </a:rPr>
                        <a:t>Network</a:t>
                      </a:r>
                      <a:r>
                        <a:rPr lang="en-US" sz="1400" spc="145" dirty="0">
                          <a:effectLst/>
                        </a:rPr>
                        <a:t> </a:t>
                      </a:r>
                      <a:r>
                        <a:rPr lang="en-US" sz="1400" dirty="0">
                          <a:effectLst/>
                        </a:rPr>
                        <a:t>Techniques:</a:t>
                      </a:r>
                      <a:r>
                        <a:rPr lang="en-US" sz="1400" spc="120" dirty="0">
                          <a:effectLst/>
                        </a:rPr>
                        <a:t> </a:t>
                      </a:r>
                      <a:r>
                        <a:rPr lang="en-US" sz="1400" dirty="0">
                          <a:effectLst/>
                        </a:rPr>
                        <a:t>PERT,</a:t>
                      </a:r>
                      <a:r>
                        <a:rPr lang="en-US" sz="1400" spc="55" dirty="0">
                          <a:effectLst/>
                        </a:rPr>
                        <a:t> </a:t>
                      </a:r>
                      <a:r>
                        <a:rPr lang="en-US" sz="1400" dirty="0">
                          <a:effectLst/>
                        </a:rPr>
                        <a:t>CPM,</a:t>
                      </a:r>
                    </a:p>
                    <a:p>
                      <a:pPr marL="80645" marR="0">
                        <a:lnSpc>
                          <a:spcPct val="115000"/>
                        </a:lnSpc>
                        <a:spcBef>
                          <a:spcPts val="15"/>
                        </a:spcBef>
                        <a:spcAft>
                          <a:spcPts val="0"/>
                        </a:spcAft>
                      </a:pPr>
                      <a:r>
                        <a:rPr lang="en-US" sz="1400" dirty="0">
                          <a:effectLst/>
                        </a:rPr>
                        <a:t>PDM,</a:t>
                      </a:r>
                      <a:r>
                        <a:rPr lang="en-US" sz="1400" spc="-5" dirty="0">
                          <a:effectLst/>
                        </a:rPr>
                        <a:t> </a:t>
                      </a:r>
                      <a:r>
                        <a:rPr lang="en-US" sz="1400" dirty="0">
                          <a:effectLst/>
                        </a:rPr>
                        <a:t>GERT,</a:t>
                      </a:r>
                      <a:r>
                        <a:rPr lang="en-US" sz="1400" spc="10" dirty="0">
                          <a:effectLst/>
                        </a:rPr>
                        <a:t> </a:t>
                      </a:r>
                      <a:r>
                        <a:rPr lang="en-US" sz="1400" dirty="0">
                          <a:effectLst/>
                        </a:rPr>
                        <a:t>and</a:t>
                      </a:r>
                      <a:r>
                        <a:rPr lang="en-US" sz="1400" spc="-15" dirty="0">
                          <a:effectLst/>
                        </a:rPr>
                        <a:t> </a:t>
                      </a:r>
                      <a:r>
                        <a:rPr lang="en-US" sz="1400" dirty="0">
                          <a:effectLst/>
                        </a:rPr>
                        <a:t>others.</a:t>
                      </a:r>
                      <a:endParaRPr lang="en-US" sz="1400" dirty="0">
                        <a:effectLst/>
                        <a:latin typeface="Times New Roman"/>
                        <a:ea typeface="Times New Roman"/>
                        <a:cs typeface="Times New Roman"/>
                      </a:endParaRPr>
                    </a:p>
                  </a:txBody>
                  <a:tcPr marL="0" marR="0" marT="0" marB="0"/>
                </a:tc>
                <a:tc>
                  <a:txBody>
                    <a:bodyPr/>
                    <a:lstStyle/>
                    <a:p>
                      <a:pPr marL="67945" marR="0">
                        <a:lnSpc>
                          <a:spcPts val="1045"/>
                        </a:lnSpc>
                        <a:spcBef>
                          <a:spcPts val="0"/>
                        </a:spcBef>
                        <a:spcAft>
                          <a:spcPts val="0"/>
                        </a:spcAft>
                      </a:pPr>
                      <a:endParaRPr lang="en-US" sz="1400" spc="-5" dirty="0" smtClean="0">
                        <a:effectLst/>
                      </a:endParaRPr>
                    </a:p>
                    <a:p>
                      <a:pPr marL="67945" marR="0">
                        <a:lnSpc>
                          <a:spcPts val="1045"/>
                        </a:lnSpc>
                        <a:spcBef>
                          <a:spcPts val="0"/>
                        </a:spcBef>
                        <a:spcAft>
                          <a:spcPts val="0"/>
                        </a:spcAft>
                      </a:pPr>
                      <a:endParaRPr lang="en-US" sz="1400" spc="-5" dirty="0" smtClean="0">
                        <a:effectLst/>
                      </a:endParaRPr>
                    </a:p>
                    <a:p>
                      <a:pPr marL="67945" marR="0">
                        <a:lnSpc>
                          <a:spcPts val="1045"/>
                        </a:lnSpc>
                        <a:spcBef>
                          <a:spcPts val="0"/>
                        </a:spcBef>
                        <a:spcAft>
                          <a:spcPts val="0"/>
                        </a:spcAft>
                      </a:pPr>
                      <a:r>
                        <a:rPr lang="en-US" sz="1400" spc="-5" dirty="0" smtClean="0">
                          <a:effectLst/>
                        </a:rPr>
                        <a:t>Network</a:t>
                      </a:r>
                      <a:r>
                        <a:rPr lang="en-US" sz="1400" spc="-10" dirty="0" smtClean="0">
                          <a:effectLst/>
                        </a:rPr>
                        <a:t> </a:t>
                      </a:r>
                      <a:r>
                        <a:rPr lang="en-US" sz="1400" spc="-5" dirty="0">
                          <a:effectLst/>
                        </a:rPr>
                        <a:t>techniques</a:t>
                      </a:r>
                      <a:r>
                        <a:rPr lang="en-US" sz="1400" dirty="0">
                          <a:effectLst/>
                        </a:rPr>
                        <a:t> </a:t>
                      </a:r>
                      <a:r>
                        <a:rPr lang="en-US" sz="1400" spc="-5" dirty="0">
                          <a:effectLst/>
                        </a:rPr>
                        <a:t>for</a:t>
                      </a:r>
                      <a:r>
                        <a:rPr lang="en-US" sz="1400" spc="-45" dirty="0">
                          <a:effectLst/>
                        </a:rPr>
                        <a:t> </a:t>
                      </a:r>
                      <a:r>
                        <a:rPr lang="en-US" sz="1400" spc="-5" dirty="0">
                          <a:effectLst/>
                        </a:rPr>
                        <a:t>work</a:t>
                      </a:r>
                      <a:r>
                        <a:rPr lang="en-US" sz="1400" spc="-10" dirty="0">
                          <a:effectLst/>
                        </a:rPr>
                        <a:t> </a:t>
                      </a:r>
                      <a:r>
                        <a:rPr lang="en-US" sz="1400" spc="-5" dirty="0">
                          <a:effectLst/>
                        </a:rPr>
                        <a:t>scheduling.</a:t>
                      </a:r>
                      <a:endParaRPr lang="en-US" sz="1400" dirty="0">
                        <a:effectLst/>
                      </a:endParaRPr>
                    </a:p>
                    <a:p>
                      <a:pPr marL="67945" marR="175260" indent="-635">
                        <a:lnSpc>
                          <a:spcPct val="97000"/>
                        </a:lnSpc>
                        <a:spcBef>
                          <a:spcPts val="5"/>
                        </a:spcBef>
                        <a:spcAft>
                          <a:spcPts val="0"/>
                        </a:spcAft>
                      </a:pPr>
                      <a:r>
                        <a:rPr lang="en-US" sz="1400" dirty="0">
                          <a:effectLst/>
                        </a:rPr>
                        <a:t>Provide the analysis of the scheduling</a:t>
                      </a:r>
                      <a:r>
                        <a:rPr lang="en-US" sz="1400" spc="5" dirty="0">
                          <a:effectLst/>
                        </a:rPr>
                        <a:t> </a:t>
                      </a:r>
                      <a:r>
                        <a:rPr lang="en-US" sz="1400" dirty="0">
                          <a:effectLst/>
                        </a:rPr>
                        <a:t>impacts that activities have on each other</a:t>
                      </a:r>
                      <a:r>
                        <a:rPr lang="en-US" sz="1400" spc="5" dirty="0">
                          <a:effectLst/>
                        </a:rPr>
                        <a:t> </a:t>
                      </a:r>
                      <a:r>
                        <a:rPr lang="en-US" sz="1400" dirty="0">
                          <a:effectLst/>
                        </a:rPr>
                        <a:t>and</a:t>
                      </a:r>
                      <a:r>
                        <a:rPr lang="en-US" sz="1400" spc="5" dirty="0">
                          <a:effectLst/>
                        </a:rPr>
                        <a:t> </a:t>
                      </a:r>
                      <a:r>
                        <a:rPr lang="en-US" sz="1400" dirty="0">
                          <a:effectLst/>
                        </a:rPr>
                        <a:t>the determination</a:t>
                      </a:r>
                      <a:r>
                        <a:rPr lang="en-US" sz="1400" spc="5" dirty="0">
                          <a:effectLst/>
                        </a:rPr>
                        <a:t> </a:t>
                      </a:r>
                      <a:r>
                        <a:rPr lang="en-US" sz="1400" dirty="0">
                          <a:effectLst/>
                        </a:rPr>
                        <a:t>of critical</a:t>
                      </a:r>
                      <a:r>
                        <a:rPr lang="en-US" sz="1400" spc="5" dirty="0">
                          <a:effectLst/>
                        </a:rPr>
                        <a:t> </a:t>
                      </a:r>
                      <a:r>
                        <a:rPr lang="en-US" sz="1400" dirty="0">
                          <a:effectLst/>
                        </a:rPr>
                        <a:t>activities</a:t>
                      </a:r>
                      <a:r>
                        <a:rPr lang="en-US" sz="1400" spc="5" dirty="0">
                          <a:effectLst/>
                        </a:rPr>
                        <a:t> </a:t>
                      </a:r>
                      <a:r>
                        <a:rPr lang="en-US" sz="1400" dirty="0">
                          <a:effectLst/>
                        </a:rPr>
                        <a:t>and float times. </a:t>
                      </a:r>
                      <a:endParaRPr lang="en-US" sz="1400" dirty="0">
                        <a:effectLst/>
                        <a:latin typeface="Times New Roman"/>
                        <a:ea typeface="Times New Roman"/>
                        <a:cs typeface="Times New Roman"/>
                      </a:endParaRPr>
                    </a:p>
                  </a:txBody>
                  <a:tcPr marL="0" marR="0" marT="0" marB="0"/>
                </a:tc>
              </a:tr>
              <a:tr h="329565">
                <a:tc>
                  <a:txBody>
                    <a:bodyPr/>
                    <a:lstStyle/>
                    <a:p>
                      <a:pPr marL="83185" marR="0">
                        <a:lnSpc>
                          <a:spcPts val="1025"/>
                        </a:lnSpc>
                        <a:spcBef>
                          <a:spcPts val="0"/>
                        </a:spcBef>
                        <a:spcAft>
                          <a:spcPts val="0"/>
                        </a:spcAft>
                      </a:pPr>
                      <a:endParaRPr lang="en-US" sz="1400" dirty="0" smtClean="0">
                        <a:effectLst/>
                      </a:endParaRPr>
                    </a:p>
                    <a:p>
                      <a:pPr marL="83185" marR="0">
                        <a:lnSpc>
                          <a:spcPts val="1025"/>
                        </a:lnSpc>
                        <a:spcBef>
                          <a:spcPts val="0"/>
                        </a:spcBef>
                        <a:spcAft>
                          <a:spcPts val="0"/>
                        </a:spcAft>
                      </a:pPr>
                      <a:r>
                        <a:rPr lang="en-US" sz="1400" dirty="0" smtClean="0">
                          <a:effectLst/>
                        </a:rPr>
                        <a:t>Cost</a:t>
                      </a:r>
                      <a:r>
                        <a:rPr lang="en-US" sz="1400" spc="-45" dirty="0" smtClean="0">
                          <a:effectLst/>
                        </a:rPr>
                        <a:t> </a:t>
                      </a:r>
                      <a:r>
                        <a:rPr lang="en-US" sz="1400" dirty="0">
                          <a:effectLst/>
                        </a:rPr>
                        <a:t>Schedules</a:t>
                      </a:r>
                      <a:endParaRPr lang="en-US" sz="1400" dirty="0">
                        <a:effectLst/>
                        <a:latin typeface="Times New Roman"/>
                        <a:ea typeface="Times New Roman"/>
                        <a:cs typeface="Times New Roman"/>
                      </a:endParaRPr>
                    </a:p>
                  </a:txBody>
                  <a:tcPr marL="0" marR="0" marT="0" marB="0"/>
                </a:tc>
                <a:tc>
                  <a:txBody>
                    <a:bodyPr/>
                    <a:lstStyle/>
                    <a:p>
                      <a:pPr marL="69215" marR="0">
                        <a:lnSpc>
                          <a:spcPts val="1035"/>
                        </a:lnSpc>
                        <a:spcBef>
                          <a:spcPts val="0"/>
                        </a:spcBef>
                        <a:spcAft>
                          <a:spcPts val="0"/>
                        </a:spcAft>
                      </a:pPr>
                      <a:endParaRPr lang="en-US" sz="1400" dirty="0" smtClean="0">
                        <a:effectLst/>
                      </a:endParaRPr>
                    </a:p>
                    <a:p>
                      <a:pPr marL="69215" marR="0">
                        <a:lnSpc>
                          <a:spcPts val="1035"/>
                        </a:lnSpc>
                        <a:spcBef>
                          <a:spcPts val="0"/>
                        </a:spcBef>
                        <a:spcAft>
                          <a:spcPts val="0"/>
                        </a:spcAft>
                      </a:pPr>
                      <a:r>
                        <a:rPr lang="en-US" sz="1400" dirty="0" smtClean="0">
                          <a:effectLst/>
                        </a:rPr>
                        <a:t>Identification</a:t>
                      </a:r>
                      <a:r>
                        <a:rPr lang="en-US" sz="1400" spc="50" dirty="0" smtClean="0">
                          <a:effectLst/>
                        </a:rPr>
                        <a:t> </a:t>
                      </a:r>
                      <a:r>
                        <a:rPr lang="en-US" sz="1400" dirty="0">
                          <a:effectLst/>
                        </a:rPr>
                        <a:t>of</a:t>
                      </a:r>
                      <a:r>
                        <a:rPr lang="en-US" sz="1400" spc="80" dirty="0">
                          <a:effectLst/>
                        </a:rPr>
                        <a:t> </a:t>
                      </a:r>
                      <a:r>
                        <a:rPr lang="en-US" sz="1400" dirty="0">
                          <a:effectLst/>
                        </a:rPr>
                        <a:t>the</a:t>
                      </a:r>
                      <a:r>
                        <a:rPr lang="en-US" sz="1400" spc="120" dirty="0">
                          <a:effectLst/>
                        </a:rPr>
                        <a:t> </a:t>
                      </a:r>
                      <a:r>
                        <a:rPr lang="en-US" sz="1400" dirty="0">
                          <a:effectLst/>
                        </a:rPr>
                        <a:t>capital</a:t>
                      </a:r>
                      <a:r>
                        <a:rPr lang="en-US" sz="1400" spc="165" dirty="0">
                          <a:effectLst/>
                        </a:rPr>
                        <a:t> </a:t>
                      </a:r>
                      <a:r>
                        <a:rPr lang="en-US" sz="1400" dirty="0">
                          <a:effectLst/>
                        </a:rPr>
                        <a:t>requirements</a:t>
                      </a:r>
                      <a:r>
                        <a:rPr lang="en-US" sz="1400" spc="200" dirty="0">
                          <a:effectLst/>
                        </a:rPr>
                        <a:t> </a:t>
                      </a:r>
                      <a:r>
                        <a:rPr lang="en-US" sz="1400" dirty="0">
                          <a:effectLst/>
                        </a:rPr>
                        <a:t>for</a:t>
                      </a:r>
                    </a:p>
                    <a:p>
                      <a:pPr marL="68580" marR="98425">
                        <a:lnSpc>
                          <a:spcPct val="95000"/>
                        </a:lnSpc>
                        <a:spcBef>
                          <a:spcPts val="40"/>
                        </a:spcBef>
                        <a:spcAft>
                          <a:spcPts val="0"/>
                        </a:spcAft>
                      </a:pPr>
                      <a:r>
                        <a:rPr lang="en-US" sz="1400" dirty="0">
                          <a:effectLst/>
                        </a:rPr>
                        <a:t>resources.</a:t>
                      </a:r>
                      <a:endParaRPr lang="en-US" sz="1400" dirty="0">
                        <a:effectLst/>
                        <a:latin typeface="Times New Roman"/>
                        <a:ea typeface="Times New Roman"/>
                        <a:cs typeface="Times New Roman"/>
                      </a:endParaRPr>
                    </a:p>
                  </a:txBody>
                  <a:tcPr marL="0" marR="0" marT="0" marB="0"/>
                </a:tc>
              </a:tr>
              <a:tr h="1122172">
                <a:tc>
                  <a:txBody>
                    <a:bodyPr/>
                    <a:lstStyle/>
                    <a:p>
                      <a:pPr marL="78105" marR="371475">
                        <a:lnSpc>
                          <a:spcPct val="105000"/>
                        </a:lnSpc>
                        <a:spcBef>
                          <a:spcPts val="0"/>
                        </a:spcBef>
                        <a:spcAft>
                          <a:spcPts val="0"/>
                        </a:spcAft>
                      </a:pPr>
                      <a:endParaRPr lang="en-US" sz="1400" dirty="0" smtClean="0">
                        <a:effectLst/>
                      </a:endParaRPr>
                    </a:p>
                    <a:p>
                      <a:pPr marL="78105" marR="371475">
                        <a:lnSpc>
                          <a:spcPct val="105000"/>
                        </a:lnSpc>
                        <a:spcBef>
                          <a:spcPts val="0"/>
                        </a:spcBef>
                        <a:spcAft>
                          <a:spcPts val="0"/>
                        </a:spcAft>
                      </a:pPr>
                      <a:r>
                        <a:rPr lang="en-US" sz="1400" dirty="0" smtClean="0">
                          <a:effectLst/>
                        </a:rPr>
                        <a:t>Project</a:t>
                      </a:r>
                      <a:r>
                        <a:rPr lang="en-US" sz="1400" spc="5" dirty="0" smtClean="0">
                          <a:effectLst/>
                        </a:rPr>
                        <a:t> </a:t>
                      </a:r>
                      <a:r>
                        <a:rPr lang="en-US" sz="1400" dirty="0">
                          <a:effectLst/>
                        </a:rPr>
                        <a:t>Control:</a:t>
                      </a:r>
                      <a:r>
                        <a:rPr lang="en-US" sz="1400" spc="55" dirty="0">
                          <a:effectLst/>
                        </a:rPr>
                        <a:t> </a:t>
                      </a:r>
                      <a:r>
                        <a:rPr lang="en-US" sz="1400" dirty="0">
                          <a:effectLst/>
                        </a:rPr>
                        <a:t>variance</a:t>
                      </a:r>
                      <a:r>
                        <a:rPr lang="en-US" sz="1400" spc="35" dirty="0">
                          <a:effectLst/>
                        </a:rPr>
                        <a:t> </a:t>
                      </a:r>
                      <a:r>
                        <a:rPr lang="en-US" sz="1400" dirty="0">
                          <a:effectLst/>
                        </a:rPr>
                        <a:t>analysis,</a:t>
                      </a:r>
                      <a:r>
                        <a:rPr lang="en-US" sz="1400" spc="5" dirty="0">
                          <a:effectLst/>
                        </a:rPr>
                        <a:t> </a:t>
                      </a:r>
                      <a:r>
                        <a:rPr lang="en-US" sz="1400" spc="-5" dirty="0">
                          <a:effectLst/>
                        </a:rPr>
                        <a:t>PERT/cost,</a:t>
                      </a:r>
                      <a:r>
                        <a:rPr lang="en-US" sz="1400" spc="30" dirty="0">
                          <a:effectLst/>
                        </a:rPr>
                        <a:t> </a:t>
                      </a:r>
                      <a:r>
                        <a:rPr lang="en-US" sz="1400" dirty="0">
                          <a:effectLst/>
                        </a:rPr>
                        <a:t>Earned</a:t>
                      </a:r>
                      <a:r>
                        <a:rPr lang="en-US" sz="1400" spc="15" dirty="0">
                          <a:effectLst/>
                        </a:rPr>
                        <a:t> </a:t>
                      </a:r>
                      <a:r>
                        <a:rPr lang="en-US" sz="1400" dirty="0">
                          <a:effectLst/>
                        </a:rPr>
                        <a:t>Value,</a:t>
                      </a:r>
                      <a:r>
                        <a:rPr lang="en-US" sz="1400" spc="-15" dirty="0">
                          <a:effectLst/>
                        </a:rPr>
                        <a:t> </a:t>
                      </a:r>
                      <a:r>
                        <a:rPr lang="en-US" sz="1400" dirty="0">
                          <a:effectLst/>
                        </a:rPr>
                        <a:t>and</a:t>
                      </a:r>
                      <a:r>
                        <a:rPr lang="en-US" sz="1400" spc="-35" dirty="0">
                          <a:effectLst/>
                        </a:rPr>
                        <a:t> </a:t>
                      </a:r>
                      <a:r>
                        <a:rPr lang="en-US" sz="1400" dirty="0">
                          <a:effectLst/>
                        </a:rPr>
                        <a:t>others.</a:t>
                      </a:r>
                      <a:endParaRPr lang="en-US" sz="1400" dirty="0">
                        <a:effectLst/>
                        <a:latin typeface="Times New Roman"/>
                        <a:ea typeface="Times New Roman"/>
                        <a:cs typeface="Times New Roman"/>
                      </a:endParaRPr>
                    </a:p>
                  </a:txBody>
                  <a:tcPr marL="0" marR="0" marT="0" marB="0"/>
                </a:tc>
                <a:tc>
                  <a:txBody>
                    <a:bodyPr/>
                    <a:lstStyle/>
                    <a:p>
                      <a:pPr marL="68580" marR="0">
                        <a:lnSpc>
                          <a:spcPts val="1025"/>
                        </a:lnSpc>
                        <a:spcBef>
                          <a:spcPts val="0"/>
                        </a:spcBef>
                        <a:spcAft>
                          <a:spcPts val="0"/>
                        </a:spcAft>
                      </a:pPr>
                      <a:endParaRPr lang="en-US" sz="1400" spc="-5" dirty="0" smtClean="0">
                        <a:effectLst/>
                      </a:endParaRPr>
                    </a:p>
                    <a:p>
                      <a:pPr marL="68580" marR="0">
                        <a:lnSpc>
                          <a:spcPts val="1025"/>
                        </a:lnSpc>
                        <a:spcBef>
                          <a:spcPts val="0"/>
                        </a:spcBef>
                        <a:spcAft>
                          <a:spcPts val="0"/>
                        </a:spcAft>
                      </a:pPr>
                      <a:r>
                        <a:rPr lang="en-US" sz="1400" spc="-5" dirty="0" smtClean="0">
                          <a:effectLst/>
                        </a:rPr>
                        <a:t>Assessment</a:t>
                      </a:r>
                      <a:r>
                        <a:rPr lang="en-US" sz="1400" spc="5" dirty="0" smtClean="0">
                          <a:effectLst/>
                        </a:rPr>
                        <a:t> </a:t>
                      </a:r>
                      <a:r>
                        <a:rPr lang="en-US" sz="1400" dirty="0">
                          <a:effectLst/>
                        </a:rPr>
                        <a:t>of</a:t>
                      </a:r>
                      <a:r>
                        <a:rPr lang="en-US" sz="1400" spc="-40" dirty="0">
                          <a:effectLst/>
                        </a:rPr>
                        <a:t> </a:t>
                      </a:r>
                      <a:r>
                        <a:rPr lang="en-US" sz="1400" dirty="0">
                          <a:effectLst/>
                        </a:rPr>
                        <a:t>project</a:t>
                      </a:r>
                      <a:r>
                        <a:rPr lang="en-US" sz="1400" spc="-15" dirty="0">
                          <a:effectLst/>
                        </a:rPr>
                        <a:t> </a:t>
                      </a:r>
                      <a:r>
                        <a:rPr lang="en-US" sz="1400" dirty="0">
                          <a:effectLst/>
                        </a:rPr>
                        <a:t>performance</a:t>
                      </a:r>
                      <a:r>
                        <a:rPr lang="en-US" sz="1400" spc="10" dirty="0">
                          <a:effectLst/>
                        </a:rPr>
                        <a:t> </a:t>
                      </a:r>
                      <a:r>
                        <a:rPr lang="en-US" sz="1400" dirty="0">
                          <a:effectLst/>
                        </a:rPr>
                        <a:t>with</a:t>
                      </a:r>
                      <a:r>
                        <a:rPr lang="en-US" sz="1400" spc="-25" dirty="0">
                          <a:effectLst/>
                        </a:rPr>
                        <a:t> </a:t>
                      </a:r>
                      <a:r>
                        <a:rPr lang="en-US" sz="1400" dirty="0">
                          <a:effectLst/>
                        </a:rPr>
                        <a:t>the</a:t>
                      </a:r>
                    </a:p>
                    <a:p>
                      <a:pPr marL="64135" marR="84455" indent="1270">
                        <a:lnSpc>
                          <a:spcPct val="97000"/>
                        </a:lnSpc>
                        <a:spcBef>
                          <a:spcPts val="5"/>
                        </a:spcBef>
                        <a:spcAft>
                          <a:spcPts val="0"/>
                        </a:spcAft>
                      </a:pPr>
                      <a:r>
                        <a:rPr lang="en-US" sz="1400" spc="-5" dirty="0">
                          <a:effectLst/>
                        </a:rPr>
                        <a:t>generation</a:t>
                      </a:r>
                      <a:r>
                        <a:rPr lang="en-US" sz="1400" spc="20" dirty="0">
                          <a:effectLst/>
                        </a:rPr>
                        <a:t> </a:t>
                      </a:r>
                      <a:r>
                        <a:rPr lang="en-US" sz="1400" spc="-5" dirty="0">
                          <a:effectLst/>
                        </a:rPr>
                        <a:t>of</a:t>
                      </a:r>
                      <a:r>
                        <a:rPr lang="en-US" sz="1400" spc="-45" dirty="0">
                          <a:effectLst/>
                        </a:rPr>
                        <a:t> </a:t>
                      </a:r>
                      <a:r>
                        <a:rPr lang="en-US" sz="1400" spc="-5" dirty="0">
                          <a:effectLst/>
                        </a:rPr>
                        <a:t>performance</a:t>
                      </a:r>
                      <a:r>
                        <a:rPr lang="en-US" sz="1400" spc="40" dirty="0">
                          <a:effectLst/>
                        </a:rPr>
                        <a:t> </a:t>
                      </a:r>
                      <a:r>
                        <a:rPr lang="en-US" sz="1400" dirty="0">
                          <a:effectLst/>
                        </a:rPr>
                        <a:t>indices</a:t>
                      </a:r>
                      <a:endParaRPr lang="en-US" sz="1400" dirty="0">
                        <a:effectLst/>
                        <a:latin typeface="Times New Roman"/>
                        <a:ea typeface="Times New Roman"/>
                        <a:cs typeface="Times New Roman"/>
                      </a:endParaRPr>
                    </a:p>
                  </a:txBody>
                  <a:tcPr marL="0" marR="0" marT="0" marB="0"/>
                </a:tc>
              </a:tr>
            </a:tbl>
          </a:graphicData>
        </a:graphic>
      </p:graphicFrame>
      <p:sp>
        <p:nvSpPr>
          <p:cNvPr id="2" name="Title 1">
            <a:extLst>
              <a:ext uri="{FF2B5EF4-FFF2-40B4-BE49-F238E27FC236}">
                <a16:creationId xmlns:a16="http://schemas.microsoft.com/office/drawing/2014/main" xmlns="" id="{72267132-6440-C223-6A1B-A71A2BF471CE}"/>
              </a:ext>
            </a:extLst>
          </p:cNvPr>
          <p:cNvSpPr>
            <a:spLocks noGrp="1"/>
          </p:cNvSpPr>
          <p:nvPr>
            <p:ph type="title"/>
          </p:nvPr>
        </p:nvSpPr>
        <p:spPr>
          <a:xfrm>
            <a:off x="1219200" y="381000"/>
            <a:ext cx="9905998" cy="1219200"/>
          </a:xfrm>
        </p:spPr>
        <p:txBody>
          <a:bodyPr/>
          <a:lstStyle/>
          <a:p>
            <a:r>
              <a:rPr lang="en-GB" dirty="0" smtClean="0"/>
              <a:t> Methods</a:t>
            </a:r>
            <a:endParaRPr lang="en-US" dirty="0"/>
          </a:p>
        </p:txBody>
      </p:sp>
    </p:spTree>
    <p:extLst>
      <p:ext uri="{BB962C8B-B14F-4D97-AF65-F5344CB8AC3E}">
        <p14:creationId xmlns:p14="http://schemas.microsoft.com/office/powerpoint/2010/main" val="4000546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02E9043D-EF9B-9F9D-8481-01D1E91A27E1}"/>
              </a:ext>
            </a:extLst>
          </p:cNvPr>
          <p:cNvGraphicFramePr>
            <a:graphicFrameLocks noGrp="1"/>
          </p:cNvGraphicFramePr>
          <p:nvPr>
            <p:ph idx="1"/>
            <p:extLst>
              <p:ext uri="{D42A27DB-BD31-4B8C-83A1-F6EECF244321}">
                <p14:modId xmlns:p14="http://schemas.microsoft.com/office/powerpoint/2010/main" val="2135356862"/>
              </p:ext>
            </p:extLst>
          </p:nvPr>
        </p:nvGraphicFramePr>
        <p:xfrm>
          <a:off x="1219200" y="1447800"/>
          <a:ext cx="9828213" cy="5323840"/>
        </p:xfrm>
        <a:graphic>
          <a:graphicData uri="http://schemas.openxmlformats.org/drawingml/2006/table">
            <a:tbl>
              <a:tblPr firstRow="1" bandRow="1">
                <a:tableStyleId>{5202B0CA-FC54-4496-8BCA-5EF66A818D29}</a:tableStyleId>
              </a:tblPr>
              <a:tblGrid>
                <a:gridCol w="3224213">
                  <a:extLst>
                    <a:ext uri="{9D8B030D-6E8A-4147-A177-3AD203B41FA5}">
                      <a16:colId xmlns:a16="http://schemas.microsoft.com/office/drawing/2014/main" xmlns="" val="4200474503"/>
                    </a:ext>
                  </a:extLst>
                </a:gridCol>
                <a:gridCol w="3302000">
                  <a:extLst>
                    <a:ext uri="{9D8B030D-6E8A-4147-A177-3AD203B41FA5}">
                      <a16:colId xmlns:a16="http://schemas.microsoft.com/office/drawing/2014/main" xmlns="" val="2451116939"/>
                    </a:ext>
                  </a:extLst>
                </a:gridCol>
                <a:gridCol w="3302000">
                  <a:extLst>
                    <a:ext uri="{9D8B030D-6E8A-4147-A177-3AD203B41FA5}">
                      <a16:colId xmlns:a16="http://schemas.microsoft.com/office/drawing/2014/main" xmlns="" val="2550952214"/>
                    </a:ext>
                  </a:extLst>
                </a:gridCol>
              </a:tblGrid>
              <a:tr h="574040">
                <a:tc>
                  <a:txBody>
                    <a:bodyPr/>
                    <a:lstStyle/>
                    <a:p>
                      <a:pPr algn="ctr"/>
                      <a:r>
                        <a:rPr lang="en-US" dirty="0"/>
                        <a:t>Nature of the Managerial Needs</a:t>
                      </a:r>
                    </a:p>
                  </a:txBody>
                  <a:tcPr/>
                </a:tc>
                <a:tc>
                  <a:txBody>
                    <a:bodyPr/>
                    <a:lstStyle/>
                    <a:p>
                      <a:pPr algn="ctr"/>
                      <a:r>
                        <a:rPr lang="en-GB" dirty="0"/>
                        <a:t>Traditional Approach</a:t>
                      </a:r>
                      <a:endParaRPr lang="en-US" dirty="0"/>
                    </a:p>
                  </a:txBody>
                  <a:tcPr/>
                </a:tc>
                <a:tc>
                  <a:txBody>
                    <a:bodyPr/>
                    <a:lstStyle/>
                    <a:p>
                      <a:pPr algn="ctr"/>
                      <a:r>
                        <a:rPr lang="en-GB" dirty="0"/>
                        <a:t>System Dynamics Approach</a:t>
                      </a:r>
                      <a:endParaRPr lang="en-US" dirty="0"/>
                    </a:p>
                  </a:txBody>
                  <a:tcPr/>
                </a:tc>
                <a:extLst>
                  <a:ext uri="{0D108BD9-81ED-4DB2-BD59-A6C34878D82A}">
                    <a16:rowId xmlns:a16="http://schemas.microsoft.com/office/drawing/2014/main" xmlns="" val="876544872"/>
                  </a:ext>
                </a:extLst>
              </a:tr>
              <a:tr h="370840">
                <a:tc>
                  <a:txBody>
                    <a:bodyPr/>
                    <a:lstStyle/>
                    <a:p>
                      <a:pPr algn="ctr"/>
                      <a:r>
                        <a:rPr lang="en-GB" dirty="0"/>
                        <a:t>Specification of the work</a:t>
                      </a:r>
                      <a:endParaRPr lang="en-US" dirty="0"/>
                    </a:p>
                  </a:txBody>
                  <a:tcPr/>
                </a:tc>
                <a:tc>
                  <a:txBody>
                    <a:bodyPr/>
                    <a:lstStyle/>
                    <a:p>
                      <a:pPr algn="ctr"/>
                      <a:r>
                        <a:rPr lang="en-GB" dirty="0"/>
                        <a:t>Yes</a:t>
                      </a:r>
                      <a:endParaRPr lang="en-US" dirty="0"/>
                    </a:p>
                  </a:txBody>
                  <a:tcPr/>
                </a:tc>
                <a:tc>
                  <a:txBody>
                    <a:bodyPr/>
                    <a:lstStyle/>
                    <a:p>
                      <a:pPr algn="ctr"/>
                      <a:r>
                        <a:rPr lang="en-GB" dirty="0"/>
                        <a:t>No</a:t>
                      </a:r>
                      <a:endParaRPr lang="en-US" dirty="0"/>
                    </a:p>
                  </a:txBody>
                  <a:tcPr/>
                </a:tc>
                <a:extLst>
                  <a:ext uri="{0D108BD9-81ED-4DB2-BD59-A6C34878D82A}">
                    <a16:rowId xmlns:a16="http://schemas.microsoft.com/office/drawing/2014/main" xmlns="" val="2453625896"/>
                  </a:ext>
                </a:extLst>
              </a:tr>
              <a:tr h="370840">
                <a:tc>
                  <a:txBody>
                    <a:bodyPr/>
                    <a:lstStyle/>
                    <a:p>
                      <a:pPr algn="ctr"/>
                      <a:r>
                        <a:rPr lang="en-GB" dirty="0"/>
                        <a:t>Assignment of responsibilities to the work within the organization</a:t>
                      </a:r>
                      <a:endParaRPr lang="en-US" dirty="0"/>
                    </a:p>
                  </a:txBody>
                  <a:tcPr/>
                </a:tc>
                <a:tc>
                  <a:txBody>
                    <a:bodyPr/>
                    <a:lstStyle/>
                    <a:p>
                      <a:pPr algn="ctr"/>
                      <a:r>
                        <a:rPr lang="en-GB" dirty="0"/>
                        <a:t>Yes</a:t>
                      </a:r>
                      <a:endParaRPr lang="en-US" dirty="0"/>
                    </a:p>
                  </a:txBody>
                  <a:tcPr/>
                </a:tc>
                <a:tc>
                  <a:txBody>
                    <a:bodyPr/>
                    <a:lstStyle/>
                    <a:p>
                      <a:pPr algn="ctr"/>
                      <a:r>
                        <a:rPr lang="en-GB" dirty="0"/>
                        <a:t>No</a:t>
                      </a:r>
                      <a:endParaRPr lang="en-US" dirty="0"/>
                    </a:p>
                  </a:txBody>
                  <a:tcPr/>
                </a:tc>
                <a:extLst>
                  <a:ext uri="{0D108BD9-81ED-4DB2-BD59-A6C34878D82A}">
                    <a16:rowId xmlns:a16="http://schemas.microsoft.com/office/drawing/2014/main" xmlns="" val="3019700626"/>
                  </a:ext>
                </a:extLst>
              </a:tr>
              <a:tr h="370840">
                <a:tc>
                  <a:txBody>
                    <a:bodyPr/>
                    <a:lstStyle/>
                    <a:p>
                      <a:pPr algn="ctr"/>
                      <a:r>
                        <a:rPr lang="en-GB" dirty="0"/>
                        <a:t>Work Scheduling</a:t>
                      </a:r>
                      <a:endParaRPr lang="en-US" dirty="0"/>
                    </a:p>
                  </a:txBody>
                  <a:tcPr/>
                </a:tc>
                <a:tc>
                  <a:txBody>
                    <a:bodyPr/>
                    <a:lstStyle/>
                    <a:p>
                      <a:pPr algn="ctr"/>
                      <a:r>
                        <a:rPr lang="en-GB" dirty="0"/>
                        <a:t>Yes</a:t>
                      </a:r>
                      <a:endParaRPr lang="en-US" dirty="0"/>
                    </a:p>
                  </a:txBody>
                  <a:tcPr/>
                </a:tc>
                <a:tc>
                  <a:txBody>
                    <a:bodyPr/>
                    <a:lstStyle/>
                    <a:p>
                      <a:pPr algn="ctr"/>
                      <a:r>
                        <a:rPr lang="en-GB" dirty="0"/>
                        <a:t>No or High level </a:t>
                      </a:r>
                      <a:endParaRPr lang="en-US" dirty="0"/>
                    </a:p>
                  </a:txBody>
                  <a:tcPr/>
                </a:tc>
                <a:extLst>
                  <a:ext uri="{0D108BD9-81ED-4DB2-BD59-A6C34878D82A}">
                    <a16:rowId xmlns:a16="http://schemas.microsoft.com/office/drawing/2014/main" xmlns="" val="1288995792"/>
                  </a:ext>
                </a:extLst>
              </a:tr>
              <a:tr h="370840">
                <a:tc>
                  <a:txBody>
                    <a:bodyPr/>
                    <a:lstStyle/>
                    <a:p>
                      <a:pPr algn="ctr"/>
                      <a:r>
                        <a:rPr lang="en-GB" dirty="0"/>
                        <a:t>Resources Management / Scheduling</a:t>
                      </a:r>
                      <a:endParaRPr lang="en-US" dirty="0"/>
                    </a:p>
                  </a:txBody>
                  <a:tcPr/>
                </a:tc>
                <a:tc>
                  <a:txBody>
                    <a:bodyPr/>
                    <a:lstStyle/>
                    <a:p>
                      <a:pPr algn="ctr"/>
                      <a:r>
                        <a:rPr lang="en-GB" dirty="0"/>
                        <a:t>Yes</a:t>
                      </a:r>
                      <a:endParaRPr lang="en-US" dirty="0"/>
                    </a:p>
                  </a:txBody>
                  <a:tcPr/>
                </a:tc>
                <a:tc>
                  <a:txBody>
                    <a:bodyPr/>
                    <a:lstStyle/>
                    <a:p>
                      <a:pPr algn="ctr"/>
                      <a:r>
                        <a:rPr lang="en-GB" dirty="0"/>
                        <a:t>Yes – High level </a:t>
                      </a:r>
                      <a:endParaRPr lang="en-US" dirty="0"/>
                    </a:p>
                  </a:txBody>
                  <a:tcPr/>
                </a:tc>
                <a:extLst>
                  <a:ext uri="{0D108BD9-81ED-4DB2-BD59-A6C34878D82A}">
                    <a16:rowId xmlns:a16="http://schemas.microsoft.com/office/drawing/2014/main" xmlns="" val="1670849801"/>
                  </a:ext>
                </a:extLst>
              </a:tr>
              <a:tr h="370840">
                <a:tc>
                  <a:txBody>
                    <a:bodyPr/>
                    <a:lstStyle/>
                    <a:p>
                      <a:pPr algn="ctr"/>
                      <a:r>
                        <a:rPr lang="en-GB" dirty="0"/>
                        <a:t>Cost Estimation / Budgeting</a:t>
                      </a:r>
                      <a:endParaRPr lang="en-US" dirty="0"/>
                    </a:p>
                  </a:txBody>
                  <a:tcPr/>
                </a:tc>
                <a:tc>
                  <a:txBody>
                    <a:bodyPr/>
                    <a:lstStyle/>
                    <a:p>
                      <a:pPr algn="ctr"/>
                      <a:r>
                        <a:rPr lang="en-GB" dirty="0"/>
                        <a:t>Yes </a:t>
                      </a:r>
                      <a:endParaRPr lang="en-US" dirty="0"/>
                    </a:p>
                  </a:txBody>
                  <a:tcPr/>
                </a:tc>
                <a:tc>
                  <a:txBody>
                    <a:bodyPr/>
                    <a:lstStyle/>
                    <a:p>
                      <a:pPr algn="ctr"/>
                      <a:r>
                        <a:rPr lang="en-GB" dirty="0"/>
                        <a:t>Yes</a:t>
                      </a:r>
                      <a:endParaRPr lang="en-US" dirty="0"/>
                    </a:p>
                  </a:txBody>
                  <a:tcPr/>
                </a:tc>
                <a:extLst>
                  <a:ext uri="{0D108BD9-81ED-4DB2-BD59-A6C34878D82A}">
                    <a16:rowId xmlns:a16="http://schemas.microsoft.com/office/drawing/2014/main" xmlns="" val="2392575825"/>
                  </a:ext>
                </a:extLst>
              </a:tr>
              <a:tr h="370840">
                <a:tc>
                  <a:txBody>
                    <a:bodyPr/>
                    <a:lstStyle/>
                    <a:p>
                      <a:pPr algn="ctr"/>
                      <a:r>
                        <a:rPr lang="en-GB" dirty="0"/>
                        <a:t>Project Control / Monitoring</a:t>
                      </a:r>
                      <a:endParaRPr lang="en-US" dirty="0"/>
                    </a:p>
                  </a:txBody>
                  <a:tcPr/>
                </a:tc>
                <a:tc>
                  <a:txBody>
                    <a:bodyPr/>
                    <a:lstStyle/>
                    <a:p>
                      <a:pPr algn="ctr"/>
                      <a:r>
                        <a:rPr lang="en-GB" dirty="0"/>
                        <a:t>Yes</a:t>
                      </a:r>
                      <a:endParaRPr lang="en-US" dirty="0"/>
                    </a:p>
                  </a:txBody>
                  <a:tcPr/>
                </a:tc>
                <a:tc>
                  <a:txBody>
                    <a:bodyPr/>
                    <a:lstStyle/>
                    <a:p>
                      <a:pPr algn="ctr"/>
                      <a:r>
                        <a:rPr lang="en-GB" dirty="0"/>
                        <a:t>Yes </a:t>
                      </a:r>
                      <a:endParaRPr lang="en-US" dirty="0"/>
                    </a:p>
                  </a:txBody>
                  <a:tcPr/>
                </a:tc>
                <a:extLst>
                  <a:ext uri="{0D108BD9-81ED-4DB2-BD59-A6C34878D82A}">
                    <a16:rowId xmlns:a16="http://schemas.microsoft.com/office/drawing/2014/main" xmlns="" val="4033489937"/>
                  </a:ext>
                </a:extLst>
              </a:tr>
              <a:tr h="370840">
                <a:tc>
                  <a:txBody>
                    <a:bodyPr/>
                    <a:lstStyle/>
                    <a:p>
                      <a:pPr algn="ctr"/>
                      <a:r>
                        <a:rPr lang="en-GB" dirty="0"/>
                        <a:t>Evaluate the impacts of decisions</a:t>
                      </a:r>
                      <a:endParaRPr lang="en-US" dirty="0"/>
                    </a:p>
                  </a:txBody>
                  <a:tcPr/>
                </a:tc>
                <a:tc>
                  <a:txBody>
                    <a:bodyPr/>
                    <a:lstStyle/>
                    <a:p>
                      <a:pPr algn="ctr"/>
                      <a:r>
                        <a:rPr lang="en-GB" dirty="0"/>
                        <a:t>Yes</a:t>
                      </a:r>
                      <a:endParaRPr lang="en-US" dirty="0"/>
                    </a:p>
                  </a:txBody>
                  <a:tcPr/>
                </a:tc>
                <a:tc>
                  <a:txBody>
                    <a:bodyPr/>
                    <a:lstStyle/>
                    <a:p>
                      <a:pPr algn="ctr"/>
                      <a:r>
                        <a:rPr lang="en-GB" dirty="0"/>
                        <a:t>Yes</a:t>
                      </a:r>
                      <a:endParaRPr lang="en-US" dirty="0"/>
                    </a:p>
                  </a:txBody>
                  <a:tcPr/>
                </a:tc>
                <a:extLst>
                  <a:ext uri="{0D108BD9-81ED-4DB2-BD59-A6C34878D82A}">
                    <a16:rowId xmlns:a16="http://schemas.microsoft.com/office/drawing/2014/main" xmlns="" val="2762942258"/>
                  </a:ext>
                </a:extLst>
              </a:tr>
              <a:tr h="370840">
                <a:tc>
                  <a:txBody>
                    <a:bodyPr/>
                    <a:lstStyle/>
                    <a:p>
                      <a:pPr algn="ctr"/>
                      <a:r>
                        <a:rPr lang="en-GB" dirty="0"/>
                        <a:t>Evaluate the impacts of uncertain events</a:t>
                      </a:r>
                      <a:endParaRPr lang="en-US" dirty="0"/>
                    </a:p>
                  </a:txBody>
                  <a:tcPr/>
                </a:tc>
                <a:tc>
                  <a:txBody>
                    <a:bodyPr/>
                    <a:lstStyle/>
                    <a:p>
                      <a:pPr algn="ctr"/>
                      <a:r>
                        <a:rPr lang="en-GB" dirty="0"/>
                        <a:t>Yes</a:t>
                      </a:r>
                      <a:endParaRPr lang="en-US" dirty="0"/>
                    </a:p>
                  </a:txBody>
                  <a:tcPr/>
                </a:tc>
                <a:tc>
                  <a:txBody>
                    <a:bodyPr/>
                    <a:lstStyle/>
                    <a:p>
                      <a:pPr algn="ctr"/>
                      <a:r>
                        <a:rPr lang="en-GB" dirty="0"/>
                        <a:t>Yes</a:t>
                      </a:r>
                      <a:endParaRPr lang="en-US" dirty="0"/>
                    </a:p>
                  </a:txBody>
                  <a:tcPr/>
                </a:tc>
                <a:extLst>
                  <a:ext uri="{0D108BD9-81ED-4DB2-BD59-A6C34878D82A}">
                    <a16:rowId xmlns:a16="http://schemas.microsoft.com/office/drawing/2014/main" xmlns="" val="375518447"/>
                  </a:ext>
                </a:extLst>
              </a:tr>
              <a:tr h="330200">
                <a:tc>
                  <a:txBody>
                    <a:bodyPr/>
                    <a:lstStyle/>
                    <a:p>
                      <a:pPr algn="ctr"/>
                      <a:r>
                        <a:rPr lang="en-GB" dirty="0"/>
                        <a:t>Post </a:t>
                      </a:r>
                      <a:r>
                        <a:rPr lang="en-GB" dirty="0" smtClean="0"/>
                        <a:t>Mortem </a:t>
                      </a:r>
                      <a:r>
                        <a:rPr lang="en-GB" dirty="0"/>
                        <a:t>diagnosis</a:t>
                      </a:r>
                      <a:endParaRPr lang="en-US" dirty="0"/>
                    </a:p>
                  </a:txBody>
                  <a:tcPr/>
                </a:tc>
                <a:tc>
                  <a:txBody>
                    <a:bodyPr/>
                    <a:lstStyle/>
                    <a:p>
                      <a:pPr algn="ctr"/>
                      <a:r>
                        <a:rPr lang="en-GB" dirty="0"/>
                        <a:t>No</a:t>
                      </a:r>
                      <a:endParaRPr lang="en-US" dirty="0"/>
                    </a:p>
                  </a:txBody>
                  <a:tcPr/>
                </a:tc>
                <a:tc>
                  <a:txBody>
                    <a:bodyPr/>
                    <a:lstStyle/>
                    <a:p>
                      <a:pPr algn="ctr"/>
                      <a:r>
                        <a:rPr lang="en-GB" dirty="0"/>
                        <a:t>Yes</a:t>
                      </a:r>
                      <a:endParaRPr lang="en-US" dirty="0"/>
                    </a:p>
                  </a:txBody>
                  <a:tcPr/>
                </a:tc>
                <a:extLst>
                  <a:ext uri="{0D108BD9-81ED-4DB2-BD59-A6C34878D82A}">
                    <a16:rowId xmlns:a16="http://schemas.microsoft.com/office/drawing/2014/main" xmlns="" val="234966972"/>
                  </a:ext>
                </a:extLst>
              </a:tr>
            </a:tbl>
          </a:graphicData>
        </a:graphic>
      </p:graphicFrame>
      <p:sp>
        <p:nvSpPr>
          <p:cNvPr id="2" name="Title 1">
            <a:extLst>
              <a:ext uri="{FF2B5EF4-FFF2-40B4-BE49-F238E27FC236}">
                <a16:creationId xmlns:a16="http://schemas.microsoft.com/office/drawing/2014/main" xmlns="" id="{DE4D3A96-3EC4-7FAE-FEF6-8A442BA57915}"/>
              </a:ext>
            </a:extLst>
          </p:cNvPr>
          <p:cNvSpPr>
            <a:spLocks noGrp="1"/>
          </p:cNvSpPr>
          <p:nvPr>
            <p:ph type="title"/>
          </p:nvPr>
        </p:nvSpPr>
        <p:spPr/>
        <p:txBody>
          <a:bodyPr/>
          <a:lstStyle/>
          <a:p>
            <a:r>
              <a:rPr lang="en-GB" dirty="0"/>
              <a:t>Evaluation</a:t>
            </a:r>
            <a:endParaRPr lang="en-US" dirty="0"/>
          </a:p>
        </p:txBody>
      </p:sp>
    </p:spTree>
    <p:extLst>
      <p:ext uri="{BB962C8B-B14F-4D97-AF65-F5344CB8AC3E}">
        <p14:creationId xmlns:p14="http://schemas.microsoft.com/office/powerpoint/2010/main" val="1204441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423D0CD-270B-22BF-6BE3-2880C4B7EF2D}"/>
              </a:ext>
            </a:extLst>
          </p:cNvPr>
          <p:cNvSpPr>
            <a:spLocks noGrp="1"/>
          </p:cNvSpPr>
          <p:nvPr>
            <p:ph idx="1"/>
          </p:nvPr>
        </p:nvSpPr>
        <p:spPr/>
        <p:txBody>
          <a:bodyPr>
            <a:normAutofit fontScale="92500" lnSpcReduction="10000"/>
          </a:bodyPr>
          <a:lstStyle/>
          <a:p>
            <a:pPr marL="0" indent="0">
              <a:buNone/>
            </a:pPr>
            <a:r>
              <a:rPr lang="en-GB" dirty="0"/>
              <a:t>Analysis 
Both methods view project management as an active process of planning, carrying out, and monitoring.</a:t>
            </a:r>
          </a:p>
          <a:p>
            <a:pPr marL="0" indent="0">
              <a:buNone/>
            </a:pPr>
            <a:endParaRPr lang="en-GB" dirty="0"/>
          </a:p>
          <a:p>
            <a:pPr marL="0" indent="0">
              <a:buNone/>
            </a:pPr>
            <a:endParaRPr lang="en-GB" dirty="0"/>
          </a:p>
          <a:p>
            <a:pPr marL="0" indent="0">
              <a:buNone/>
            </a:pPr>
            <a:endParaRPr lang="en-GB" dirty="0"/>
          </a:p>
          <a:p>
            <a:pPr marL="0" indent="0">
              <a:buNone/>
            </a:pPr>
            <a:r>
              <a:rPr lang="en-GB" dirty="0"/>
              <a:t>Result:
Models of system dynamics assume a high level view of the entire project management process with a focus on managerial decisions and human variables. The models employed in the traditional method are more specialized, place more emphasis on the project work organization, and assume a close examination of each step in the project management process.</a:t>
            </a:r>
            <a:endParaRPr lang="en-US" dirty="0"/>
          </a:p>
        </p:txBody>
      </p:sp>
      <p:sp>
        <p:nvSpPr>
          <p:cNvPr id="2" name="Title 1">
            <a:extLst>
              <a:ext uri="{FF2B5EF4-FFF2-40B4-BE49-F238E27FC236}">
                <a16:creationId xmlns:a16="http://schemas.microsoft.com/office/drawing/2014/main" xmlns="" id="{C30E1F61-1198-5BFF-01C2-339359087DCB}"/>
              </a:ext>
            </a:extLst>
          </p:cNvPr>
          <p:cNvSpPr>
            <a:spLocks noGrp="1"/>
          </p:cNvSpPr>
          <p:nvPr>
            <p:ph type="title"/>
          </p:nvPr>
        </p:nvSpPr>
        <p:spPr/>
        <p:txBody>
          <a:bodyPr/>
          <a:lstStyle/>
          <a:p>
            <a:r>
              <a:rPr lang="en-GB" dirty="0"/>
              <a:t>Analysis and Results</a:t>
            </a:r>
            <a:endParaRPr lang="en-US" dirty="0"/>
          </a:p>
        </p:txBody>
      </p:sp>
      <p:pic>
        <p:nvPicPr>
          <p:cNvPr id="4" name="Picture 4">
            <a:extLst>
              <a:ext uri="{FF2B5EF4-FFF2-40B4-BE49-F238E27FC236}">
                <a16:creationId xmlns:a16="http://schemas.microsoft.com/office/drawing/2014/main" xmlns="" id="{0ACDD735-E2CE-F94E-0EDD-CD3C9CA35B91}"/>
              </a:ext>
            </a:extLst>
          </p:cNvPr>
          <p:cNvPicPr>
            <a:picLocks noChangeAspect="1"/>
          </p:cNvPicPr>
          <p:nvPr/>
        </p:nvPicPr>
        <p:blipFill>
          <a:blip r:embed="rId2"/>
          <a:stretch>
            <a:fillRect/>
          </a:stretch>
        </p:blipFill>
        <p:spPr>
          <a:xfrm>
            <a:off x="6934200" y="2621280"/>
            <a:ext cx="3949476" cy="15697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4495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91B8F61-BC7E-FCA9-2805-C685F4C6A78E}"/>
              </a:ext>
            </a:extLst>
          </p:cNvPr>
          <p:cNvSpPr>
            <a:spLocks noGrp="1"/>
          </p:cNvSpPr>
          <p:nvPr>
            <p:ph idx="1"/>
          </p:nvPr>
        </p:nvSpPr>
        <p:spPr/>
        <p:txBody>
          <a:bodyPr/>
          <a:lstStyle/>
          <a:p>
            <a:r>
              <a:rPr lang="en-GB" dirty="0"/>
              <a:t>Weakness of traditional approach 
System dynamic analysis 
Undue focus 
Improvement needed
Core role </a:t>
            </a:r>
          </a:p>
        </p:txBody>
      </p:sp>
      <p:sp>
        <p:nvSpPr>
          <p:cNvPr id="2" name="Title 1">
            <a:extLst>
              <a:ext uri="{FF2B5EF4-FFF2-40B4-BE49-F238E27FC236}">
                <a16:creationId xmlns:a16="http://schemas.microsoft.com/office/drawing/2014/main" xmlns="" id="{B1A2FC6C-A1A4-329D-5AA1-F48B52792391}"/>
              </a:ext>
            </a:extLst>
          </p:cNvPr>
          <p:cNvSpPr>
            <a:spLocks noGrp="1"/>
          </p:cNvSpPr>
          <p:nvPr>
            <p:ph type="title"/>
          </p:nvPr>
        </p:nvSpPr>
        <p:spPr/>
        <p:txBody>
          <a:bodyPr/>
          <a:lstStyle/>
          <a:p>
            <a:r>
              <a:rPr lang="en-GB" dirty="0"/>
              <a:t>Conclusion</a:t>
            </a:r>
            <a:endParaRPr lang="en-US" dirty="0"/>
          </a:p>
        </p:txBody>
      </p:sp>
    </p:spTree>
    <p:extLst>
      <p:ext uri="{BB962C8B-B14F-4D97-AF65-F5344CB8AC3E}">
        <p14:creationId xmlns:p14="http://schemas.microsoft.com/office/powerpoint/2010/main" val="2408766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B7DAD4D-DC68-96B5-D981-BD587EA08D07}"/>
              </a:ext>
            </a:extLst>
          </p:cNvPr>
          <p:cNvSpPr>
            <a:spLocks noGrp="1"/>
          </p:cNvSpPr>
          <p:nvPr>
            <p:ph idx="1"/>
          </p:nvPr>
        </p:nvSpPr>
        <p:spPr/>
        <p:txBody>
          <a:bodyPr>
            <a:normAutofit fontScale="85000" lnSpcReduction="20000"/>
          </a:bodyPr>
          <a:lstStyle/>
          <a:p>
            <a:pPr marL="457200" indent="-457200">
              <a:buFont typeface="+mj-lt"/>
              <a:buAutoNum type="arabicPeriod"/>
            </a:pPr>
            <a:r>
              <a:rPr lang="en-GB" dirty="0"/>
              <a:t>Abdel-Hamid, Tarek K. And </a:t>
            </a:r>
            <a:r>
              <a:rPr lang="en-GB" dirty="0" err="1"/>
              <a:t>Madnick</a:t>
            </a:r>
            <a:r>
              <a:rPr lang="en-GB" dirty="0"/>
              <a:t>, Stuart E., “On the Portability of Quantitative Software Estimation Models.” Information &amp; Management, 13 (1987), l-10.
Abdel-Hamid, Tarek </a:t>
            </a:r>
            <a:r>
              <a:rPr lang="en-GB" dirty="0" err="1"/>
              <a:t>K.,”Understanding</a:t>
            </a:r>
            <a:r>
              <a:rPr lang="en-GB" dirty="0"/>
              <a:t> the 90% Syndrome in Software Project Management: A simulation Case Study.” The Journal of systems and Software, 8 (1988), 319-330.
Abdel-Hamid, Tarek K., “The Economics of Software Quality Assurance: A Simulation-Based case Study.” MIS Quarterly, September
Weil, Henry Birdseye and Dalton, William J., “Risk Management in Complex Projects.”
Pugh-Roberts Associates – PA Consulting Group.
Williams, T.; Eden, C. And </a:t>
            </a:r>
            <a:r>
              <a:rPr lang="en-GB" dirty="0" err="1"/>
              <a:t>Tait</a:t>
            </a:r>
            <a:r>
              <a:rPr lang="en-GB" dirty="0"/>
              <a:t>, A., “The Vicious Circles of Parallelism.” University of Strathclyde, Strathclyde Business School, Management Science, Working Paper: Theory Method and Practice Series, January, 1994
</a:t>
            </a:r>
            <a:r>
              <a:rPr lang="en-GB" dirty="0" err="1"/>
              <a:t>Wolstenholme</a:t>
            </a:r>
            <a:r>
              <a:rPr lang="en-GB" dirty="0"/>
              <a:t>, Eric F. (1990), System Enquiry – A System Dynamics Approach, Chichester: John Wiley &amp; Sons.</a:t>
            </a:r>
            <a:endParaRPr lang="en-US" dirty="0"/>
          </a:p>
        </p:txBody>
      </p:sp>
      <p:sp>
        <p:nvSpPr>
          <p:cNvPr id="2" name="Title 1">
            <a:extLst>
              <a:ext uri="{FF2B5EF4-FFF2-40B4-BE49-F238E27FC236}">
                <a16:creationId xmlns:a16="http://schemas.microsoft.com/office/drawing/2014/main" xmlns="" id="{C865A628-EC89-D325-FA88-FC74A46D5FD2}"/>
              </a:ext>
            </a:extLst>
          </p:cNvPr>
          <p:cNvSpPr>
            <a:spLocks noGrp="1"/>
          </p:cNvSpPr>
          <p:nvPr>
            <p:ph type="title"/>
          </p:nvPr>
        </p:nvSpPr>
        <p:spPr/>
        <p:txBody>
          <a:bodyPr/>
          <a:lstStyle/>
          <a:p>
            <a:r>
              <a:rPr lang="en-GB" dirty="0"/>
              <a:t>References</a:t>
            </a:r>
            <a:endParaRPr lang="en-US" dirty="0"/>
          </a:p>
        </p:txBody>
      </p:sp>
    </p:spTree>
    <p:extLst>
      <p:ext uri="{BB962C8B-B14F-4D97-AF65-F5344CB8AC3E}">
        <p14:creationId xmlns:p14="http://schemas.microsoft.com/office/powerpoint/2010/main" val="8511044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41</TotalTime>
  <Words>277</Words>
  <Application>Microsoft Office PowerPoint</Application>
  <PresentationFormat>Custom</PresentationFormat>
  <Paragraphs>97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Paper</vt:lpstr>
      <vt:lpstr>Roles of system dynamics</vt:lpstr>
      <vt:lpstr>Introduction</vt:lpstr>
      <vt:lpstr>Background</vt:lpstr>
      <vt:lpstr> Methods</vt:lpstr>
      <vt:lpstr>Evaluation</vt:lpstr>
      <vt:lpstr>Analysis and Results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RoleS of system dynamics</dc:title>
  <dc:creator>kamikhan87302@gmail.com</dc:creator>
  <cp:lastModifiedBy>Muzaffar</cp:lastModifiedBy>
  <cp:revision>7</cp:revision>
  <dcterms:created xsi:type="dcterms:W3CDTF">2022-10-30T13:20:00Z</dcterms:created>
  <dcterms:modified xsi:type="dcterms:W3CDTF">2022-10-30T15:41:58Z</dcterms:modified>
</cp:coreProperties>
</file>