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3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0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061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9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90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CA3FF-026A-C144-B140-2730ECC5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9C8DA2-009F-7BCB-D373-8EF68606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DE2965-2785-3B08-40AA-E2BA43C4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94000B-B2E9-6605-01FF-141D38EE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92F31C-9C2A-F9BF-8BFC-5F05E2AF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667269-1A42-4457-A738-D73444539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18D317-3EB4-419A-8AF4-B3C143A7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0443DD-0B25-964A-0016-73B90299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885" y="1575459"/>
            <a:ext cx="6588362" cy="149716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DECISION MAKING IN </a:t>
            </a:r>
            <a:r>
              <a:rPr lang="en-US" sz="4800" b="1" dirty="0" smtClean="0">
                <a:solidFill>
                  <a:srgbClr val="FFC000"/>
                </a:solidFill>
              </a:rPr>
              <a:t>SPM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3B90A8-797F-3C8F-5930-CF7F53874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72" y="3429000"/>
            <a:ext cx="5481782" cy="1445305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VANEEZA SHAHZADI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BSCS-F19-M-62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MORNING SECTION 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4E37B8-EAB2-947F-3D33-8F8DE6AA3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79" y="862715"/>
            <a:ext cx="5834743" cy="44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Managers Should Rethink The Idea Of Rational Decision-Making -  BusinessBlog : McGraw-Hill">
            <a:extLst>
              <a:ext uri="{FF2B5EF4-FFF2-40B4-BE49-F238E27FC236}">
                <a16:creationId xmlns:a16="http://schemas.microsoft.com/office/drawing/2014/main" xmlns="" id="{9FFD4DFB-92B2-AB0E-2C70-CBFC9D88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454EF-F78A-AE9A-8272-BD5298B7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49" y="5400262"/>
            <a:ext cx="5396345" cy="13255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4CF81-754E-0491-32D0-2D0FF980D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565128"/>
            <a:ext cx="5396345" cy="20120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SOFTWARE PROJECT MANAGEMENT</a:t>
            </a:r>
          </a:p>
          <a:p>
            <a:r>
              <a:rPr lang="en-US" sz="2400" dirty="0"/>
              <a:t>DECISION MAKING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     NATUTURILISTIC DECISION MAKING</a:t>
            </a:r>
          </a:p>
          <a:p>
            <a:r>
              <a:rPr lang="en-US" sz="2400" dirty="0"/>
              <a:t>SYSTEMETIC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96650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aphics Background Design Vector Art, Icons, and Graphics for Free Download">
            <a:extLst>
              <a:ext uri="{FF2B5EF4-FFF2-40B4-BE49-F238E27FC236}">
                <a16:creationId xmlns:a16="http://schemas.microsoft.com/office/drawing/2014/main" xmlns="" id="{B5C406BD-059B-EA00-E237-776ABBD83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3" y="0"/>
            <a:ext cx="120033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0075D-3545-3302-5B72-7B9BBDFE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44" y="0"/>
            <a:ext cx="10364451" cy="159617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3E2CD3D-6AE3-4B17-8A5F-A6F572B66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141670"/>
              </p:ext>
            </p:extLst>
          </p:nvPr>
        </p:nvGraphicFramePr>
        <p:xfrm>
          <a:off x="248991" y="1596177"/>
          <a:ext cx="11694018" cy="45381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8804">
                  <a:extLst>
                    <a:ext uri="{9D8B030D-6E8A-4147-A177-3AD203B41FA5}">
                      <a16:colId xmlns:a16="http://schemas.microsoft.com/office/drawing/2014/main" xmlns="" val="2099924262"/>
                    </a:ext>
                  </a:extLst>
                </a:gridCol>
                <a:gridCol w="1643942">
                  <a:extLst>
                    <a:ext uri="{9D8B030D-6E8A-4147-A177-3AD203B41FA5}">
                      <a16:colId xmlns:a16="http://schemas.microsoft.com/office/drawing/2014/main" xmlns="" val="1131955408"/>
                    </a:ext>
                  </a:extLst>
                </a:gridCol>
                <a:gridCol w="2126185">
                  <a:extLst>
                    <a:ext uri="{9D8B030D-6E8A-4147-A177-3AD203B41FA5}">
                      <a16:colId xmlns:a16="http://schemas.microsoft.com/office/drawing/2014/main" xmlns="" val="3929588474"/>
                    </a:ext>
                  </a:extLst>
                </a:gridCol>
                <a:gridCol w="2357292">
                  <a:extLst>
                    <a:ext uri="{9D8B030D-6E8A-4147-A177-3AD203B41FA5}">
                      <a16:colId xmlns:a16="http://schemas.microsoft.com/office/drawing/2014/main" xmlns="" val="964156054"/>
                    </a:ext>
                  </a:extLst>
                </a:gridCol>
                <a:gridCol w="3227795">
                  <a:extLst>
                    <a:ext uri="{9D8B030D-6E8A-4147-A177-3AD203B41FA5}">
                      <a16:colId xmlns:a16="http://schemas.microsoft.com/office/drawing/2014/main" xmlns="" val="3678879728"/>
                    </a:ext>
                  </a:extLst>
                </a:gridCol>
              </a:tblGrid>
              <a:tr h="41382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90115" marR="901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 marL="90115" marR="901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 marL="90115" marR="901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marL="90115" marR="901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 marL="90115" marR="901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6401783"/>
                  </a:ext>
                </a:extLst>
              </a:tr>
              <a:tr h="14536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Nils Brede </a:t>
                      </a:r>
                      <a:r>
                        <a:rPr lang="en-US" b="1" dirty="0" err="1" smtClean="0"/>
                        <a:t>Moi</a:t>
                      </a:r>
                      <a:endParaRPr lang="en-US" b="1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Decision-making process in agile teams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scrum practices and second identifies factors 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Agile</a:t>
                      </a:r>
                      <a:r>
                        <a:rPr lang="en-US" baseline="0" dirty="0" smtClean="0"/>
                        <a:t> teams face many difficulties in decision making. More research can be done in order to fulfil the gape between decision making and agile team.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38693"/>
                  </a:ext>
                </a:extLst>
              </a:tr>
              <a:tr h="1472558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Aybuke</a:t>
                      </a:r>
                      <a:r>
                        <a:rPr lang="en-US" b="1" baseline="0" dirty="0" smtClean="0"/>
                        <a:t> Aurum</a:t>
                      </a:r>
                      <a:endParaRPr lang="en-US" b="1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 July 2016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 The role of strategic performance measures (SPM) in strategic decision-making</a:t>
                      </a:r>
                      <a:endParaRPr lang="en-US" dirty="0">
                        <a:latin typeface="+mn-lt"/>
                      </a:endParaRPr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Survey study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SPM of efficiency and effectiveness are positively associated with performance</a:t>
                      </a:r>
                      <a:endParaRPr lang="en-US" dirty="0">
                        <a:latin typeface="+mn-lt"/>
                      </a:endParaRPr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0129170"/>
                  </a:ext>
                </a:extLst>
              </a:tr>
              <a:tr h="41382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J.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Warsta</a:t>
                      </a:r>
                      <a:endParaRPr lang="en-US" b="1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Aug 2011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j-lt"/>
                        </a:rPr>
                        <a:t>Exploring Software Product Management decision problems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Constraint Satisfaction Problem (CSP)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 and limitations of CSP modeling in SPM 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64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1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aphics Background Design Vector Art, Icons, and Graphics for Free Download">
            <a:extLst>
              <a:ext uri="{FF2B5EF4-FFF2-40B4-BE49-F238E27FC236}">
                <a16:creationId xmlns:a16="http://schemas.microsoft.com/office/drawing/2014/main" xmlns="" id="{B5C406BD-059B-EA00-E237-776ABBD83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879"/>
            <a:ext cx="120033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0075D-3545-3302-5B72-7B9BBDFE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31" y="682580"/>
            <a:ext cx="10364451" cy="159617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3E2CD3D-6AE3-4B17-8A5F-A6F572B66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642010"/>
              </p:ext>
            </p:extLst>
          </p:nvPr>
        </p:nvGraphicFramePr>
        <p:xfrm>
          <a:off x="309296" y="2407546"/>
          <a:ext cx="11694018" cy="3399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8804">
                  <a:extLst>
                    <a:ext uri="{9D8B030D-6E8A-4147-A177-3AD203B41FA5}">
                      <a16:colId xmlns:a16="http://schemas.microsoft.com/office/drawing/2014/main" xmlns="" val="2099924262"/>
                    </a:ext>
                  </a:extLst>
                </a:gridCol>
                <a:gridCol w="1643942">
                  <a:extLst>
                    <a:ext uri="{9D8B030D-6E8A-4147-A177-3AD203B41FA5}">
                      <a16:colId xmlns:a16="http://schemas.microsoft.com/office/drawing/2014/main" xmlns="" val="1131955408"/>
                    </a:ext>
                  </a:extLst>
                </a:gridCol>
                <a:gridCol w="2126185">
                  <a:extLst>
                    <a:ext uri="{9D8B030D-6E8A-4147-A177-3AD203B41FA5}">
                      <a16:colId xmlns:a16="http://schemas.microsoft.com/office/drawing/2014/main" xmlns="" val="3929588474"/>
                    </a:ext>
                  </a:extLst>
                </a:gridCol>
                <a:gridCol w="2357292">
                  <a:extLst>
                    <a:ext uri="{9D8B030D-6E8A-4147-A177-3AD203B41FA5}">
                      <a16:colId xmlns:a16="http://schemas.microsoft.com/office/drawing/2014/main" xmlns="" val="964156054"/>
                    </a:ext>
                  </a:extLst>
                </a:gridCol>
                <a:gridCol w="3227795">
                  <a:extLst>
                    <a:ext uri="{9D8B030D-6E8A-4147-A177-3AD203B41FA5}">
                      <a16:colId xmlns:a16="http://schemas.microsoft.com/office/drawing/2014/main" xmlns="" val="3678879728"/>
                    </a:ext>
                  </a:extLst>
                </a:gridCol>
              </a:tblGrid>
              <a:tr h="41382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90115" marR="901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 marL="90115" marR="901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 marL="90115" marR="901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marL="90115" marR="901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 marL="90115" marR="901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6401783"/>
                  </a:ext>
                </a:extLst>
              </a:tr>
              <a:tr h="1248351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Zayyad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Nayako</a:t>
                      </a:r>
                      <a:endParaRPr lang="en-US" b="1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Decision-making process in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agile software development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Scrum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team process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prerequisite for introducing Scrum is the alignment of decisions on a strategic, tactical and operational level.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938693"/>
                  </a:ext>
                </a:extLst>
              </a:tr>
              <a:tr h="14725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Peter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oriogun</a:t>
                      </a:r>
                      <a:endParaRPr lang="en-US" b="1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24-26 September 2012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 Decision</a:t>
                      </a:r>
                      <a:r>
                        <a:rPr lang="en-US" b="0" i="0" baseline="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Making responsibilities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also a solution to the generalization of the present code of ethics.</a:t>
                      </a:r>
                      <a:endParaRPr lang="en-US" dirty="0">
                        <a:latin typeface="+mn-lt"/>
                      </a:endParaRPr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studies</a:t>
                      </a:r>
                      <a:endParaRPr lang="en-US" dirty="0"/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codes of ethics in Software Engineering to guide software engineers on ethical decision making, it is not enough because it is general.</a:t>
                      </a:r>
                      <a:endParaRPr lang="en-US" dirty="0">
                        <a:latin typeface="+mn-lt"/>
                      </a:endParaRPr>
                    </a:p>
                  </a:txBody>
                  <a:tcPr marL="90115" marR="90115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012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08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1EAC2D-1A2D-A544-B70B-8675E86A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5" y="3679963"/>
            <a:ext cx="4739858" cy="3178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0A4C7-BC6B-7AAA-4DA5-BECF7191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7" y="59575"/>
            <a:ext cx="10364451" cy="1596177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EE7EA8-3CE2-D718-38A0-864766AB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0" y="393686"/>
            <a:ext cx="4842164" cy="364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The main methodology employed in this research paper is the literature review of many other researches.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ED742F-C7D7-D233-1059-388270D2E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1" t="39994" r="24204" b="23018"/>
          <a:stretch/>
        </p:blipFill>
        <p:spPr>
          <a:xfrm>
            <a:off x="5838422" y="1400167"/>
            <a:ext cx="6040583" cy="25353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0429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4DDACF0-3716-4EE1-49CF-87FD1BC13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0" y="-1450149"/>
            <a:ext cx="10697655" cy="7469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ED477-0D63-CC80-3EC1-D0A31C76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68" y="688364"/>
            <a:ext cx="10364451" cy="1596177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1DFC091-0140-AB8E-5D8D-2BB700963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680" t="38607" r="24728" b="20504"/>
          <a:stretch/>
        </p:blipFill>
        <p:spPr>
          <a:xfrm>
            <a:off x="2939141" y="3338945"/>
            <a:ext cx="6969107" cy="3519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202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4F147-6430-9EEB-442D-477BE70A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F24A8C-8B4C-F898-016F-9D22CB3F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90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researches in all above categories reveals that there is a lot to discover and more researches are required for understanding how decision making is being done by the decision makers.</a:t>
            </a:r>
          </a:p>
          <a:p>
            <a:endParaRPr lang="en-US" sz="2400" dirty="0"/>
          </a:p>
          <a:p>
            <a:r>
              <a:rPr lang="en-US" sz="2400" dirty="0"/>
              <a:t>Decision making is compromised often according to the research which leads to project failure and may cause many difficulties during project management.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619586-D7E3-DB4E-DA65-F2060B82A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76" y="1695315"/>
            <a:ext cx="3858058" cy="3467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062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y thank you matters more than money | AIM Education &amp; Training">
            <a:extLst>
              <a:ext uri="{FF2B5EF4-FFF2-40B4-BE49-F238E27FC236}">
                <a16:creationId xmlns:a16="http://schemas.microsoft.com/office/drawing/2014/main" xmlns="" id="{8D4FF74E-AEC1-4F91-AD66-0C702D683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54" y="1491528"/>
            <a:ext cx="5595692" cy="277567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515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181</TotalTime>
  <Words>246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Tw Cen MT</vt:lpstr>
      <vt:lpstr>Wingdings</vt:lpstr>
      <vt:lpstr>Droplet</vt:lpstr>
      <vt:lpstr>DECISION MAKING IN SPM</vt:lpstr>
      <vt:lpstr>INTRODUCTION</vt:lpstr>
      <vt:lpstr>BACKGROUND</vt:lpstr>
      <vt:lpstr>BACKGROUND</vt:lpstr>
      <vt:lpstr>METHODOLOGY</vt:lpstr>
      <vt:lpstr>DISCUSSION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Vaneeza Shahzadi F19 M62</dc:title>
  <dc:creator>saira.bscs.f19.m47@gmail.com</dc:creator>
  <cp:lastModifiedBy>sam</cp:lastModifiedBy>
  <cp:revision>14</cp:revision>
  <dcterms:created xsi:type="dcterms:W3CDTF">2022-10-29T12:58:00Z</dcterms:created>
  <dcterms:modified xsi:type="dcterms:W3CDTF">2022-10-30T14:03:00Z</dcterms:modified>
</cp:coreProperties>
</file>