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8" r:id="rId5"/>
    <p:sldId id="269" r:id="rId6"/>
    <p:sldId id="270" r:id="rId7"/>
    <p:sldId id="272" r:id="rId8"/>
    <p:sldId id="259" r:id="rId9"/>
    <p:sldId id="261" r:id="rId10"/>
    <p:sldId id="263" r:id="rId11"/>
    <p:sldId id="264" r:id="rId12"/>
    <p:sldId id="266" r:id="rId13"/>
    <p:sldId id="265" r:id="rId14"/>
    <p:sldId id="267" r:id="rId15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4660"/>
  </p:normalViewPr>
  <p:slideViewPr>
    <p:cSldViewPr snapToGrid="0">
      <p:cViewPr>
        <p:scale>
          <a:sx n="66" d="100"/>
          <a:sy n="66" d="100"/>
        </p:scale>
        <p:origin x="-516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F4B6E94-1702-4120-9B63-AE6331988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1D6FE79-A706-4BFD-9E00-AAA9385EFE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BFD21-0087-4529-9525-91C20CCBC1A6}" type="datetime1">
              <a:rPr lang="en-GB" smtClean="0"/>
              <a:t>30/10/2022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558AB23-6B18-451D-9D3B-1691924365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D1DD4F9-0494-427B-B1AB-C1B029FFE4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8D3AF-C96B-4339-ADFF-17CC2AEA7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32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DC80F-3293-4CB9-AFF3-897E61B95F53}" type="datetime1">
              <a:rPr lang="en-GB" smtClean="0"/>
              <a:pPr/>
              <a:t>30/10/2022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06C3E-E119-438C-AE91-C1FA81E9FF18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277628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06C3E-E119-438C-AE91-C1FA81E9FF1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0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BC0407-E209-402A-A7A0-25FDBE1668B3}" type="datetime1">
              <a:rPr lang="en-GB" noProof="0" smtClean="0"/>
              <a:t>30/10/2022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1A4943-A922-4D02-9F16-13741CB68E91}" type="datetime1">
              <a:rPr lang="en-GB" noProof="0" smtClean="0"/>
              <a:t>30/10/2022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CB894-D71C-4420-85A6-FBA904A7BB2D}" type="datetime1">
              <a:rPr lang="en-GB" noProof="0" smtClean="0"/>
              <a:t>30/10/2022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B6599C-8CED-4FDC-B7E2-A4225C246423}" type="datetime1">
              <a:rPr lang="en-GB" noProof="0" smtClean="0"/>
              <a:t>30/10/2022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1FCBDB-DAB0-4F30-8F13-5606846F696D}" type="datetime1">
              <a:rPr lang="en-GB" noProof="0" smtClean="0"/>
              <a:t>30/10/2022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23B1CB-6D7B-4727-A033-5EA08BB244B3}" type="datetime1">
              <a:rPr lang="en-GB" noProof="0" smtClean="0"/>
              <a:t>30/10/2022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FB03FB-B353-4DFC-B1A5-BB96A8A79BBA}" type="datetime1">
              <a:rPr lang="en-GB" noProof="0" smtClean="0"/>
              <a:t>30/10/2022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1E592E-F25D-4836-871A-50CF2D7D1BFF}" type="datetime1">
              <a:rPr lang="en-GB" noProof="0" smtClean="0"/>
              <a:t>30/10/2022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A184D0-F935-42BE-B239-242D651AE426}" type="datetime1">
              <a:rPr lang="en-GB" noProof="0" smtClean="0"/>
              <a:t>30/10/2022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EB2355-C9AC-4E88-806E-AE10EC604038}" type="datetime1">
              <a:rPr lang="en-GB" noProof="0" smtClean="0"/>
              <a:t>30/10/2022</a:t>
            </a:fld>
            <a:endParaRPr lang="en-GB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6D7C28C0-EB3C-48E0-BA62-B63DBF297317}" type="datetime1">
              <a:rPr lang="en-GB" noProof="0" smtClean="0"/>
              <a:t>30/10/2022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71F06936-C489-40E6-8312-7E0062756F02}" type="datetime1">
              <a:rPr lang="en-GB" noProof="0" smtClean="0"/>
              <a:t>30/10/2022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8A7A6979-0714-4377-B894-6BE4C2D6E20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4540" y="891498"/>
            <a:ext cx="9293524" cy="2048486"/>
          </a:xfrm>
        </p:spPr>
        <p:txBody>
          <a:bodyPr rtlCol="0">
            <a:normAutofit/>
          </a:bodyPr>
          <a:lstStyle/>
          <a:p>
            <a:r>
              <a:rPr lang="en-GB" dirty="0"/>
              <a:t>The role of requirements in the success or failure of software projects.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1383" y="3863714"/>
            <a:ext cx="6916630" cy="174310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sz="4000" dirty="0"/>
              <a:t>Arooj </a:t>
            </a:r>
            <a:r>
              <a:rPr lang="en-GB" sz="4000" dirty="0" err="1"/>
              <a:t>kousar</a:t>
            </a:r>
            <a:endParaRPr lang="en-GB" sz="4000" dirty="0"/>
          </a:p>
          <a:p>
            <a:r>
              <a:rPr lang="en-GB" sz="4000" dirty="0"/>
              <a:t>Bscs-f19-m5</a:t>
            </a:r>
          </a:p>
          <a:p>
            <a:r>
              <a:rPr lang="en-GB" sz="4000" dirty="0"/>
              <a:t>   B</a:t>
            </a:r>
            <a:endParaRPr lang="en-GB" dirty="0"/>
          </a:p>
          <a:p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33976D1-3430-450C-A978-87A9A6E8E7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D6AAC78-7D86-415A-ADC1-2B47480796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2A658D9-F185-44F1-BA33-D50320D1D0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7D8FE8-60BC-37EB-425D-D3684D2D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54940A-CFD3-01D1-6B12-E6B82B475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A successful software project is one that is completed on time and within allocated budget, and which has all the originally specified features and functions.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challenged project is one that is completed but with time and budget overrun and also with fewer features and functions when compared to those originally specified.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A failed project is one that is aborted or cancelled before its completion. It is also one that is completed, but never implemented.</a:t>
            </a:r>
            <a:endParaRPr lang="en-GB" dirty="0"/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24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33976D1-3430-450C-A978-87A9A6E8E7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D6AAC78-7D86-415A-ADC1-2B47480796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2A658D9-F185-44F1-BA33-D50320D1D0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188772-829D-6A87-4B55-B9F753117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Project success factors</a:t>
            </a:r>
            <a:endParaRPr lang="en-US" dirty="0"/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C9E6E0D-0A91-A93E-1497-6149FEF54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32912"/>
            <a:ext cx="7485313" cy="390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In the Figure 1, user involvement (15.90%), executive management support (13.90%) and clear statement of requirements (13%) are the top three factors responsible for project success.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8" descr="Chart, pie chart&#10;&#10;Description automatically generated">
            <a:extLst>
              <a:ext uri="{FF2B5EF4-FFF2-40B4-BE49-F238E27FC236}">
                <a16:creationId xmlns:a16="http://schemas.microsoft.com/office/drawing/2014/main" xmlns="" id="{44B7FA1F-6154-DFE9-0D8C-DA3194C87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985" y="2907785"/>
            <a:ext cx="3620218" cy="250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34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33976D1-3430-450C-A978-87A9A6E8E7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D6AAC78-7D86-415A-ADC1-2B47480796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2A658D9-F185-44F1-BA33-D50320D1D0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2068ED-C151-5259-00EA-02815DBD8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>
                <a:ea typeface="+mj-lt"/>
                <a:cs typeface="+mj-lt"/>
              </a:rPr>
              <a:t>Project failure factors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869D87-2D74-246D-9D5C-703647E9C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incomplete requirements (13.10%), lack of user involvement (12.40%), and lack of resources (10.60%) are the top three factors causing impaired or failed projects.</a:t>
            </a:r>
            <a:endParaRPr lang="en-GB" dirty="0"/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404040"/>
              </a:solidFill>
            </a:endParaRPr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xmlns="" id="{BA6966D3-0CF8-0130-BCDF-9E191C14C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381" y="3006747"/>
            <a:ext cx="3088256" cy="241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25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33976D1-3430-450C-A978-87A9A6E8E7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D6AAC78-7D86-415A-ADC1-2B47480796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2A658D9-F185-44F1-BA33-D50320D1D0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A3AA1A-FD2C-92A8-E005-96197758C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3EA607-A365-DD32-CAE9-49288DEF5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In conclusion, the success or failure of any given software development project hinges on how the software requirements process was carried out.</a:t>
            </a:r>
          </a:p>
          <a:p>
            <a:r>
              <a:rPr lang="en-GB" dirty="0">
                <a:ea typeface="+mn-lt"/>
                <a:cs typeface="+mn-lt"/>
              </a:rPr>
              <a:t>The cost or the risks involved in a poorly engineered requirements process are great and sometimes irreparable.</a:t>
            </a:r>
          </a:p>
          <a:p>
            <a:r>
              <a:rPr lang="en-GB" dirty="0">
                <a:ea typeface="+mn-lt"/>
                <a:cs typeface="+mn-lt"/>
              </a:rPr>
              <a:t> RE stands as a bedrock upon which the success of software projects stands.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colossal wastes can be avoided if adequate attention is given to proper RE in all software development projects.</a:t>
            </a:r>
            <a:endParaRPr lang="en-GB"/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799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33976D1-3430-450C-A978-87A9A6E8E7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D6AAC78-7D86-415A-ADC1-2B47480796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2A658D9-F185-44F1-BA33-D50320D1D0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0FCE98-6DFA-600A-42F3-F90F0826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sz="4000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2DE3D7-D721-CC7E-62CB-306EB4838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404040"/>
                </a:solidFill>
              </a:rPr>
              <a:t>                                </a:t>
            </a:r>
            <a:r>
              <a:rPr lang="en-GB" sz="4000" dirty="0">
                <a:solidFill>
                  <a:srgbClr val="404040"/>
                </a:solidFill>
              </a:rPr>
              <a:t>      </a:t>
            </a:r>
            <a:r>
              <a:rPr lang="en-GB" sz="5400" dirty="0">
                <a:solidFill>
                  <a:srgbClr val="404040"/>
                </a:solidFill>
              </a:rPr>
              <a:t> thank you!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772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33976D1-3430-450C-A978-87A9A6E8E7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D6AAC78-7D86-415A-ADC1-2B47480796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2A658D9-F185-44F1-BA33-D50320D1D0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0511EF-4F85-9739-30FD-F4ACA0358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89D802-98E8-DA42-3582-8442498A7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dirty="0">
                <a:ea typeface="+mn-lt"/>
                <a:cs typeface="+mn-lt"/>
              </a:rPr>
              <a:t>Requirement is a statement about a proposed system </a:t>
            </a:r>
            <a:endParaRPr lang="en-GB">
              <a:solidFill>
                <a:srgbClr val="404040"/>
              </a:solidFill>
            </a:endParaRPr>
          </a:p>
          <a:p>
            <a:r>
              <a:rPr lang="en-GB" dirty="0">
                <a:ea typeface="+mn-lt"/>
                <a:cs typeface="+mn-lt"/>
              </a:rPr>
              <a:t>requirement has to do with capturing the objectives and the purpose of a system.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It is the conditions or the capability needed by users to solve problems or meet their objectives. </a:t>
            </a:r>
          </a:p>
          <a:p>
            <a:r>
              <a:rPr lang="en-GB" dirty="0">
                <a:ea typeface="+mn-lt"/>
                <a:cs typeface="+mn-lt"/>
              </a:rPr>
              <a:t>Requirement is a key factor during every software development as it describes what different stakeholders need and how the system will satisfy these needs. 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expressed in natural language so that everyone can understand .</a:t>
            </a:r>
          </a:p>
          <a:p>
            <a:r>
              <a:rPr lang="en-GB" dirty="0">
                <a:ea typeface="+mn-lt"/>
                <a:cs typeface="+mn-lt"/>
              </a:rPr>
              <a:t>It helps the analyst to better understand which elements and functions are necessary in the development of a particular software project.</a:t>
            </a:r>
          </a:p>
          <a:p>
            <a:endParaRPr lang="en-GB"/>
          </a:p>
          <a:p>
            <a:endParaRPr lang="en-GB" dirty="0"/>
          </a:p>
          <a:p>
            <a:endParaRPr lang="en-GB" dirty="0"/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80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33976D1-3430-450C-A978-87A9A6E8E7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D6AAC78-7D86-415A-ADC1-2B47480796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2A658D9-F185-44F1-BA33-D50320D1D0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75DDA0-0327-D89D-094F-5AAD003FE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dirty="0"/>
              <a:t>background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814133"/>
              </p:ext>
            </p:extLst>
          </p:nvPr>
        </p:nvGraphicFramePr>
        <p:xfrm>
          <a:off x="1706562" y="2013926"/>
          <a:ext cx="877887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719"/>
                <a:gridCol w="2194719"/>
                <a:gridCol w="2194719"/>
                <a:gridCol w="2194719"/>
              </a:tblGrid>
              <a:tr h="293046">
                <a:tc>
                  <a:txBody>
                    <a:bodyPr/>
                    <a:lstStyle/>
                    <a:p>
                      <a:r>
                        <a:rPr lang="en-GB" dirty="0" smtClean="0"/>
                        <a:t>Year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Author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Methodology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Conclusion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2016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Dr.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Sohail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Asghar</a:t>
                      </a:r>
                      <a:r>
                        <a:rPr lang="en-GB" dirty="0" smtClean="0"/>
                        <a:t> &amp; </a:t>
                      </a:r>
                      <a:r>
                        <a:rPr lang="en-GB" dirty="0" err="1" smtClean="0"/>
                        <a:t>Mahrukh</a:t>
                      </a:r>
                      <a:r>
                        <a:rPr lang="en-GB" dirty="0" smtClean="0"/>
                        <a:t> Umar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Requirement Engineering Process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In future, we will be looking forward to prioritize these challenges by calculating the impact of </a:t>
                      </a:r>
                    </a:p>
                    <a:p>
                      <a:r>
                        <a:rPr lang="en-US" dirty="0" smtClean="0"/>
                        <a:t>each challenge on development of software applications.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26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33976D1-3430-450C-A978-87A9A6E8E7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D6AAC78-7D86-415A-ADC1-2B47480796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2A658D9-F185-44F1-BA33-D50320D1D0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75DDA0-0327-D89D-094F-5AAD003FE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dirty="0"/>
              <a:t>background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886148"/>
              </p:ext>
            </p:extLst>
          </p:nvPr>
        </p:nvGraphicFramePr>
        <p:xfrm>
          <a:off x="1706562" y="2013926"/>
          <a:ext cx="877887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719"/>
                <a:gridCol w="2194719"/>
                <a:gridCol w="2194719"/>
                <a:gridCol w="2194719"/>
              </a:tblGrid>
              <a:tr h="293046">
                <a:tc>
                  <a:txBody>
                    <a:bodyPr/>
                    <a:lstStyle/>
                    <a:p>
                      <a:r>
                        <a:rPr lang="en-GB" dirty="0" smtClean="0"/>
                        <a:t>Year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Author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Methodology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Conclusion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2007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Cheng, B.H.C., Atlee, J.M.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requirements engineering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In conclusion, the RE research community has made significant progress along many </a:t>
                      </a:r>
                      <a:r>
                        <a:rPr lang="en-US" dirty="0" err="1" smtClean="0"/>
                        <a:t>fronts.For</a:t>
                      </a:r>
                      <a:r>
                        <a:rPr lang="en-US" dirty="0" smtClean="0"/>
                        <a:t> these reasons, it is an exciting time</a:t>
                      </a:r>
                    </a:p>
                    <a:p>
                      <a:r>
                        <a:rPr lang="en-US" dirty="0" smtClean="0"/>
                        <a:t>to be involved in RE research.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261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33976D1-3430-450C-A978-87A9A6E8E7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D6AAC78-7D86-415A-ADC1-2B47480796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2A658D9-F185-44F1-BA33-D50320D1D0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75DDA0-0327-D89D-094F-5AAD003FE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dirty="0"/>
              <a:t>background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8265512"/>
              </p:ext>
            </p:extLst>
          </p:nvPr>
        </p:nvGraphicFramePr>
        <p:xfrm>
          <a:off x="1706562" y="1677416"/>
          <a:ext cx="8778876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719"/>
                <a:gridCol w="2194719"/>
                <a:gridCol w="2194719"/>
                <a:gridCol w="2194719"/>
              </a:tblGrid>
              <a:tr h="293046">
                <a:tc>
                  <a:txBody>
                    <a:bodyPr/>
                    <a:lstStyle/>
                    <a:p>
                      <a:r>
                        <a:rPr lang="en-GB" dirty="0" smtClean="0"/>
                        <a:t>Year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Author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Methodology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Conclusion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2016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Azham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err="1" smtClean="0"/>
                        <a:t>Hussain</a:t>
                      </a:r>
                      <a:r>
                        <a:rPr lang="en-GB" dirty="0" smtClean="0"/>
                        <a:t>, Emmanuel</a:t>
                      </a:r>
                    </a:p>
                    <a:p>
                      <a:r>
                        <a:rPr lang="en-GB" dirty="0" err="1" smtClean="0"/>
                        <a:t>Mkpojiogu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</a:t>
                      </a:r>
                      <a:r>
                        <a:rPr lang="en-GB" dirty="0" err="1" smtClean="0"/>
                        <a:t>kano</a:t>
                      </a:r>
                      <a:r>
                        <a:rPr lang="en-GB" dirty="0" smtClean="0"/>
                        <a:t> method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:This paper reveals that 80% of requirements for the </a:t>
                      </a:r>
                    </a:p>
                    <a:p>
                      <a:r>
                        <a:rPr lang="en-US" dirty="0" smtClean="0"/>
                        <a:t>proposed design are one-dimensional. This indicates that these </a:t>
                      </a:r>
                    </a:p>
                    <a:p>
                      <a:r>
                        <a:rPr lang="en-US" dirty="0" smtClean="0"/>
                        <a:t>requirements are quality enhancer and they can proportionately </a:t>
                      </a:r>
                    </a:p>
                    <a:p>
                      <a:r>
                        <a:rPr lang="en-US" dirty="0" smtClean="0"/>
                        <a:t>increase the satisfaction of users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0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33976D1-3430-450C-A978-87A9A6E8E7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D6AAC78-7D86-415A-ADC1-2B47480796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2A658D9-F185-44F1-BA33-D50320D1D0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75DDA0-0327-D89D-094F-5AAD003FE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dirty="0"/>
              <a:t>background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72308"/>
              </p:ext>
            </p:extLst>
          </p:nvPr>
        </p:nvGraphicFramePr>
        <p:xfrm>
          <a:off x="1706562" y="1677416"/>
          <a:ext cx="877887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719"/>
                <a:gridCol w="2194719"/>
                <a:gridCol w="2194719"/>
                <a:gridCol w="2194719"/>
              </a:tblGrid>
              <a:tr h="293046">
                <a:tc>
                  <a:txBody>
                    <a:bodyPr/>
                    <a:lstStyle/>
                    <a:p>
                      <a:r>
                        <a:rPr lang="en-GB" dirty="0" smtClean="0"/>
                        <a:t>Year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Author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Methodology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Conclusion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2018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Donald C </a:t>
                      </a:r>
                      <a:r>
                        <a:rPr lang="en-GB" dirty="0" err="1" smtClean="0"/>
                        <a:t>Gause</a:t>
                      </a:r>
                      <a:r>
                        <a:rPr lang="en-GB" dirty="0" smtClean="0"/>
                        <a:t> </a:t>
                      </a:r>
                    </a:p>
                    <a:p>
                      <a:r>
                        <a:rPr lang="en-GB" dirty="0" smtClean="0"/>
                        <a:t>Gerald M. Weinberg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:Context-Free Process Questions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Context-free questions often reveal conflicting assumptions among various interested parties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912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33976D1-3430-450C-A978-87A9A6E8E7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D6AAC78-7D86-415A-ADC1-2B47480796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2A658D9-F185-44F1-BA33-D50320D1D0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75DDA0-0327-D89D-094F-5AAD003FE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dirty="0"/>
              <a:t>background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667023"/>
              </p:ext>
            </p:extLst>
          </p:nvPr>
        </p:nvGraphicFramePr>
        <p:xfrm>
          <a:off x="1706562" y="1677416"/>
          <a:ext cx="877887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719"/>
                <a:gridCol w="2194719"/>
                <a:gridCol w="2194719"/>
                <a:gridCol w="2194719"/>
              </a:tblGrid>
              <a:tr h="293046">
                <a:tc>
                  <a:txBody>
                    <a:bodyPr/>
                    <a:lstStyle/>
                    <a:p>
                      <a:r>
                        <a:rPr lang="en-GB" dirty="0" smtClean="0"/>
                        <a:t>Year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Author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Methodology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Conclusion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2018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Emmanuel O. C. </a:t>
                      </a:r>
                      <a:r>
                        <a:rPr lang="en-GB" dirty="0" err="1" smtClean="0"/>
                        <a:t>Mkpojiogu</a:t>
                      </a:r>
                      <a:r>
                        <a:rPr lang="en-GB" dirty="0" smtClean="0"/>
                        <a:t>, and </a:t>
                      </a:r>
                      <a:r>
                        <a:rPr lang="en-GB" dirty="0" err="1" smtClean="0"/>
                        <a:t>Azham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Hussain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Kano questionnaire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reported requirements importance ratings highly accounts for the variations in perceived </a:t>
                      </a:r>
                    </a:p>
                    <a:p>
                      <a:r>
                        <a:rPr lang="en-US" dirty="0" smtClean="0"/>
                        <a:t>customer satisfaction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863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33976D1-3430-450C-A978-87A9A6E8E7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D6AAC78-7D86-415A-ADC1-2B47480796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2A658D9-F185-44F1-BA33-D50320D1D0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4BA015-670E-5068-4BE9-2FB6DDD5C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D34A95-BD81-FD01-7811-D5A09850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RE is one of the branches of software engineering. </a:t>
            </a:r>
          </a:p>
          <a:p>
            <a:r>
              <a:rPr lang="en-GB" dirty="0" smtClean="0">
                <a:ea typeface="+mn-lt"/>
                <a:cs typeface="+mn-lt"/>
              </a:rPr>
              <a:t>it </a:t>
            </a:r>
            <a:r>
              <a:rPr lang="en-GB" dirty="0">
                <a:ea typeface="+mn-lt"/>
                <a:cs typeface="+mn-lt"/>
              </a:rPr>
              <a:t>is a practical and systematic approach through which the software or system engineer collects functional or non-functional requirements from different customers/clients for the design and development of quality software products </a:t>
            </a:r>
            <a:endParaRPr lang="en-GB" dirty="0" smtClean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It is the  systematic processes and techniques for requirements elicitation, requirement analysis, specification, verification and management of requirements</a:t>
            </a:r>
            <a:endParaRPr lang="en-GB" dirty="0">
              <a:ea typeface="+mn-lt"/>
              <a:cs typeface="+mn-lt"/>
            </a:endParaRPr>
          </a:p>
          <a:p>
            <a:endParaRPr lang="en-GB" dirty="0"/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43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33976D1-3430-450C-A978-87A9A6E8E7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D6AAC78-7D86-415A-ADC1-2B47480796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2A658D9-F185-44F1-BA33-D50320D1D0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CFF333-3AE3-D664-656A-68A7A46B9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C60C79-517F-DE6F-51D3-FFCF3204D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smtClean="0">
                <a:ea typeface="+mn-lt"/>
                <a:cs typeface="+mn-lt"/>
              </a:rPr>
              <a:t>RE </a:t>
            </a:r>
            <a:r>
              <a:rPr lang="en-GB" dirty="0">
                <a:ea typeface="+mn-lt"/>
                <a:cs typeface="+mn-lt"/>
              </a:rPr>
              <a:t>process is divided into two main set of activities; namely,</a:t>
            </a:r>
          </a:p>
          <a:p>
            <a:pPr marL="342900" indent="-342900">
              <a:buAutoNum type="arabicPeriod"/>
            </a:pPr>
            <a:r>
              <a:rPr lang="en-GB" dirty="0">
                <a:ea typeface="+mn-lt"/>
                <a:cs typeface="+mn-lt"/>
              </a:rPr>
              <a:t> requirements development </a:t>
            </a:r>
          </a:p>
          <a:p>
            <a:pPr marL="342900" indent="-342900">
              <a:buAutoNum type="arabicPeriod"/>
            </a:pPr>
            <a:r>
              <a:rPr lang="en-GB" dirty="0">
                <a:ea typeface="+mn-lt"/>
                <a:cs typeface="+mn-lt"/>
              </a:rPr>
              <a:t>requirement management</a:t>
            </a:r>
            <a:endParaRPr lang="en-GB" dirty="0"/>
          </a:p>
          <a:p>
            <a:r>
              <a:rPr lang="en-GB" dirty="0" smtClean="0">
                <a:solidFill>
                  <a:srgbClr val="404040"/>
                </a:solidFill>
              </a:rPr>
              <a:t> </a:t>
            </a:r>
            <a:r>
              <a:rPr lang="en-GB" dirty="0" smtClean="0">
                <a:ea typeface="+mn-lt"/>
                <a:cs typeface="+mn-lt"/>
              </a:rPr>
              <a:t>Th</a:t>
            </a:r>
            <a:r>
              <a:rPr lang="en-GB" dirty="0" smtClean="0">
                <a:ea typeface="+mn-lt"/>
                <a:cs typeface="+mn-lt"/>
              </a:rPr>
              <a:t>ere </a:t>
            </a:r>
            <a:r>
              <a:rPr lang="en-GB" dirty="0">
                <a:ea typeface="+mn-lt"/>
                <a:cs typeface="+mn-lt"/>
              </a:rPr>
              <a:t>are many reasons for software project failures; however, poorly engineered requirements process contributes immensely to the reason why software projects fail.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Software projects failure are usually costly and risky and could also be life threatening. </a:t>
            </a:r>
            <a:endParaRPr lang="en-GB" dirty="0"/>
          </a:p>
          <a:p>
            <a:endParaRPr lang="en-GB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96649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83</TotalTime>
  <Words>295</Words>
  <Application>Microsoft Office PowerPoint</Application>
  <PresentationFormat>Custom</PresentationFormat>
  <Paragraphs>98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Parcel</vt:lpstr>
      <vt:lpstr>The role of requirements in the success or failure of software projects.</vt:lpstr>
      <vt:lpstr>Introduction</vt:lpstr>
      <vt:lpstr>background</vt:lpstr>
      <vt:lpstr>background</vt:lpstr>
      <vt:lpstr>background</vt:lpstr>
      <vt:lpstr>background</vt:lpstr>
      <vt:lpstr>background</vt:lpstr>
      <vt:lpstr>Method</vt:lpstr>
      <vt:lpstr>Method</vt:lpstr>
      <vt:lpstr>evaluation</vt:lpstr>
      <vt:lpstr>Project success factors </vt:lpstr>
      <vt:lpstr> Project failure factors  </vt:lpstr>
      <vt:lpstr>Conclusion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Irsa Isra Kayani</dc:creator>
  <cp:lastModifiedBy>Intag</cp:lastModifiedBy>
  <cp:revision>192</cp:revision>
  <dcterms:created xsi:type="dcterms:W3CDTF">2022-10-29T05:51:01Z</dcterms:created>
  <dcterms:modified xsi:type="dcterms:W3CDTF">2022-10-30T03:39:28Z</dcterms:modified>
</cp:coreProperties>
</file>